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8"/>
  </p:notesMasterIdLst>
  <p:sldIdLst>
    <p:sldId id="468" r:id="rId2"/>
    <p:sldId id="470" r:id="rId3"/>
    <p:sldId id="494" r:id="rId4"/>
    <p:sldId id="416" r:id="rId5"/>
    <p:sldId id="467" r:id="rId6"/>
    <p:sldId id="455" r:id="rId7"/>
    <p:sldId id="456" r:id="rId8"/>
    <p:sldId id="457" r:id="rId9"/>
    <p:sldId id="458" r:id="rId10"/>
    <p:sldId id="461" r:id="rId11"/>
    <p:sldId id="464" r:id="rId12"/>
    <p:sldId id="465" r:id="rId13"/>
    <p:sldId id="471" r:id="rId14"/>
    <p:sldId id="276" r:id="rId15"/>
    <p:sldId id="274" r:id="rId16"/>
    <p:sldId id="420" r:id="rId17"/>
    <p:sldId id="421" r:id="rId18"/>
    <p:sldId id="422" r:id="rId19"/>
    <p:sldId id="307" r:id="rId20"/>
    <p:sldId id="308" r:id="rId21"/>
    <p:sldId id="309" r:id="rId22"/>
    <p:sldId id="474" r:id="rId23"/>
    <p:sldId id="319" r:id="rId24"/>
    <p:sldId id="322" r:id="rId25"/>
    <p:sldId id="361" r:id="rId26"/>
    <p:sldId id="441" r:id="rId27"/>
    <p:sldId id="442" r:id="rId28"/>
    <p:sldId id="443" r:id="rId29"/>
    <p:sldId id="444" r:id="rId30"/>
    <p:sldId id="373" r:id="rId31"/>
    <p:sldId id="374" r:id="rId32"/>
    <p:sldId id="526" r:id="rId33"/>
    <p:sldId id="377" r:id="rId34"/>
    <p:sldId id="376" r:id="rId35"/>
    <p:sldId id="384" r:id="rId36"/>
    <p:sldId id="390" r:id="rId37"/>
    <p:sldId id="391" r:id="rId38"/>
    <p:sldId id="394" r:id="rId39"/>
    <p:sldId id="395" r:id="rId40"/>
    <p:sldId id="396" r:id="rId41"/>
    <p:sldId id="397" r:id="rId42"/>
    <p:sldId id="398" r:id="rId43"/>
    <p:sldId id="400" r:id="rId44"/>
    <p:sldId id="409" r:id="rId45"/>
    <p:sldId id="401" r:id="rId46"/>
    <p:sldId id="402" r:id="rId47"/>
    <p:sldId id="403" r:id="rId48"/>
    <p:sldId id="404" r:id="rId49"/>
    <p:sldId id="405" r:id="rId50"/>
    <p:sldId id="406" r:id="rId51"/>
    <p:sldId id="407" r:id="rId52"/>
    <p:sldId id="496" r:id="rId53"/>
    <p:sldId id="497" r:id="rId54"/>
    <p:sldId id="498" r:id="rId55"/>
    <p:sldId id="411" r:id="rId56"/>
    <p:sldId id="412" r:id="rId57"/>
    <p:sldId id="477" r:id="rId58"/>
    <p:sldId id="478" r:id="rId59"/>
    <p:sldId id="484" r:id="rId60"/>
    <p:sldId id="487" r:id="rId61"/>
    <p:sldId id="512" r:id="rId62"/>
    <p:sldId id="513" r:id="rId63"/>
    <p:sldId id="514" r:id="rId64"/>
    <p:sldId id="515" r:id="rId65"/>
    <p:sldId id="531" r:id="rId66"/>
    <p:sldId id="495" r:id="rId6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EAEAEA"/>
    <a:srgbClr val="FFFF99"/>
    <a:srgbClr val="FF9900"/>
    <a:srgbClr val="CC0000"/>
    <a:srgbClr val="33CCFF"/>
    <a:srgbClr val="FFCCCC"/>
    <a:srgbClr val="CC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aximized">
    <p:restoredLeft sz="13390" autoAdjust="0"/>
    <p:restoredTop sz="94660"/>
  </p:normalViewPr>
  <p:slideViewPr>
    <p:cSldViewPr snapToGrid="0">
      <p:cViewPr>
        <p:scale>
          <a:sx n="100" d="100"/>
          <a:sy n="100" d="100"/>
        </p:scale>
        <p:origin x="-930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64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e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1.emf"/><Relationship Id="rId1" Type="http://schemas.openxmlformats.org/officeDocument/2006/relationships/image" Target="../media/image20.wmf"/><Relationship Id="rId4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A3D9729-752B-4DF6-A81E-38140540BDF1}" type="datetime1">
              <a:rPr lang="en-US"/>
              <a:pPr>
                <a:defRPr/>
              </a:pPr>
              <a:t>5/7/2014</a:t>
            </a:fld>
            <a:endParaRPr lang="en-US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0B83A84-BBEC-40C2-907A-58BB837FA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99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2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r" eaLnBrk="1" hangingPunct="1"/>
            <a:fld id="{E6CD7319-328C-49A6-BFAB-FE6E56EA4C43}" type="slidenum">
              <a:rPr lang="en-US" sz="1200"/>
              <a:pPr algn="r" eaLnBrk="1" hangingPunct="1"/>
              <a:t>35</a:t>
            </a:fld>
            <a:endParaRPr 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defTabSz="91440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r" eaLnBrk="1" hangingPunct="1"/>
            <a:fld id="{5D2614C3-1940-4596-88B8-8AC0C52108C4}" type="slidenum">
              <a:rPr lang="en-US" sz="1200"/>
              <a:pPr algn="r" eaLnBrk="1" hangingPunct="1"/>
              <a:t>36</a:t>
            </a:fld>
            <a:endParaRPr lang="en-US" sz="1200"/>
          </a:p>
        </p:txBody>
      </p:sp>
      <p:sp>
        <p:nvSpPr>
          <p:cNvPr id="962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626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86493" tIns="43247" rIns="86493" bIns="43247"/>
          <a:lstStyle/>
          <a:p>
            <a:pPr eaLnBrk="1" hangingPunct="1"/>
            <a:endParaRPr lang="en-US" smtClean="0"/>
          </a:p>
        </p:txBody>
      </p:sp>
      <p:sp>
        <p:nvSpPr>
          <p:cNvPr id="9626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 anchor="b"/>
          <a:lstStyle>
            <a:lvl1pPr defTabSz="8651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defTabSz="8651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defTabSz="8651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defTabSz="8651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defTabSz="8651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r" eaLnBrk="1" hangingPunct="1"/>
            <a:fld id="{AF8E3574-5FC6-4E34-A548-27EE22DEB422}" type="slidenum">
              <a:rPr lang="en-US" sz="1100" b="1"/>
              <a:pPr algn="r" eaLnBrk="1" hangingPunct="1"/>
              <a:t>36</a:t>
            </a:fld>
            <a:endParaRPr lang="en-US" sz="1100" b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fld id="{5C25F6C0-1583-444D-A26F-8A0D5EC38244}" type="slidenum">
              <a:rPr lang="en-US" smtClean="0"/>
              <a:pPr eaLnBrk="1" hangingPunct="1"/>
              <a:t>61</a:t>
            </a:fld>
            <a:endParaRPr lang="en-US" smtClean="0"/>
          </a:p>
        </p:txBody>
      </p:sp>
      <p:sp>
        <p:nvSpPr>
          <p:cNvPr id="10240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r" eaLnBrk="1" hangingPunct="1"/>
            <a:fld id="{A61DB87E-7901-4263-8494-7D59AA2C4D9E}" type="slidenum">
              <a:rPr lang="en-US" sz="1200">
                <a:latin typeface="Times New Roman" pitchFamily="18" charset="0"/>
              </a:rPr>
              <a:pPr algn="r" eaLnBrk="1" hangingPunct="1"/>
              <a:t>61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24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wrap="none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fld id="{6869C06B-50D7-4E87-B506-6D49638540AF}" type="slidenum">
              <a:rPr lang="en-US" smtClean="0"/>
              <a:pPr eaLnBrk="1" hangingPunct="1"/>
              <a:t>62</a:t>
            </a:fld>
            <a:endParaRPr lang="en-US" smtClean="0"/>
          </a:p>
        </p:txBody>
      </p:sp>
      <p:sp>
        <p:nvSpPr>
          <p:cNvPr id="10342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r" eaLnBrk="1" hangingPunct="1"/>
            <a:fld id="{77BE7123-26AA-4577-ACDB-26BFEC940F53}" type="slidenum">
              <a:rPr lang="en-US" sz="1200">
                <a:latin typeface="Times New Roman" pitchFamily="18" charset="0"/>
              </a:rPr>
              <a:pPr algn="r" eaLnBrk="1" hangingPunct="1"/>
              <a:t>62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3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wrap="none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fld id="{70FAFCCF-8316-46BA-BE43-740431C9D0DD}" type="slidenum">
              <a:rPr lang="en-US" smtClean="0"/>
              <a:pPr eaLnBrk="1" hangingPunct="1"/>
              <a:t>63</a:t>
            </a:fld>
            <a:endParaRPr lang="en-US" smtClean="0"/>
          </a:p>
        </p:txBody>
      </p:sp>
      <p:sp>
        <p:nvSpPr>
          <p:cNvPr id="10445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r" eaLnBrk="1" hangingPunct="1"/>
            <a:fld id="{52506CB3-E314-497B-B897-998B16EB4815}" type="slidenum">
              <a:rPr lang="en-US" sz="1200">
                <a:latin typeface="Times New Roman" pitchFamily="18" charset="0"/>
              </a:rPr>
              <a:pPr algn="r" eaLnBrk="1" hangingPunct="1"/>
              <a:t>63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4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wrap="none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fld id="{1EDCB4FE-6F34-435E-8A2D-2098B4B50D1D}" type="slidenum">
              <a:rPr lang="en-US" smtClean="0"/>
              <a:pPr eaLnBrk="1" hangingPunct="1"/>
              <a:t>64</a:t>
            </a:fld>
            <a:endParaRPr lang="en-US" smtClean="0"/>
          </a:p>
        </p:txBody>
      </p:sp>
      <p:sp>
        <p:nvSpPr>
          <p:cNvPr id="10547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r" eaLnBrk="1" hangingPunct="1"/>
            <a:fld id="{5477790C-5C16-4C9B-AD40-4E2EB4E2EA72}" type="slidenum">
              <a:rPr lang="en-US" sz="1200">
                <a:latin typeface="Times New Roman" pitchFamily="18" charset="0"/>
              </a:rPr>
              <a:pPr algn="r" eaLnBrk="1" hangingPunct="1"/>
              <a:t>64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5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wrap="none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A0DCD0-029C-49B5-A337-7AE3AD025135}" type="slidenum">
              <a:rPr lang="en-US" smtClean="0"/>
              <a:pPr eaLnBrk="1" hangingPunct="1"/>
              <a:t>65</a:t>
            </a:fld>
            <a:endParaRPr lang="en-US" smtClean="0"/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1F0F5AB-C05C-490F-A169-84FECE1E8192}" type="slidenum">
              <a:rPr lang="en-US" sz="1200">
                <a:latin typeface="Times New Roman" pitchFamily="18" charset="0"/>
              </a:rPr>
              <a:pPr algn="r" eaLnBrk="1" hangingPunct="1"/>
              <a:t>65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wrap="none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34201-AAC6-4C96-8F22-F4590C615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1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EE280-3373-4A89-890F-7F6465DEC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4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73C61-E2CB-46BA-82AA-E3E7B9307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64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53FBD-EE0E-4197-B0E6-155980208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06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BD260-D2F7-4AC0-9EA3-706BA6F50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9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2AF0C-8D18-417B-BDD1-CFE0DB337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4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51009-565A-41FD-B6B6-9BF2FE7A7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5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E389E-B36A-4124-BE68-C0E3302B4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36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7CECA-B0C4-483B-8127-2EC156B79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56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E5C1-A43F-497D-9D16-9583D104B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4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76E2D-D603-4F95-9DC3-CA81F1B19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2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2DCAE-7751-453F-B6E1-C11EEC246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57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0A4D5-8D8E-48A9-97B5-0A7EBE3D4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9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D078860-09C8-4430-A951-349BE06F5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29" charset="-128"/>
          <a:cs typeface="ＭＳ Ｐゴシック" pitchFamily="2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7" charset="0"/>
          <a:ea typeface="ＭＳ Ｐゴシック" pitchFamily="29" charset="-128"/>
          <a:cs typeface="ＭＳ Ｐゴシック" pitchFamily="2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7" charset="0"/>
          <a:ea typeface="ＭＳ Ｐゴシック" pitchFamily="29" charset="-128"/>
          <a:cs typeface="ＭＳ Ｐゴシック" pitchFamily="2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7" charset="0"/>
          <a:ea typeface="ＭＳ Ｐゴシック" pitchFamily="29" charset="-128"/>
          <a:cs typeface="ＭＳ Ｐゴシック" pitchFamily="2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7" charset="0"/>
          <a:ea typeface="ＭＳ Ｐゴシック" pitchFamily="29" charset="-128"/>
          <a:cs typeface="ＭＳ Ｐゴシック" pitchFamily="2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29" charset="-128"/>
          <a:cs typeface="ＭＳ Ｐゴシック" pitchFamily="2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0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1.emf"/><Relationship Id="rId11" Type="http://schemas.openxmlformats.org/officeDocument/2006/relationships/image" Target="../media/image23.wmf"/><Relationship Id="rId5" Type="http://schemas.openxmlformats.org/officeDocument/2006/relationships/oleObject" Target="../embeddings/oleObject21.bin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20.wmf"/><Relationship Id="rId9" Type="http://schemas.openxmlformats.org/officeDocument/2006/relationships/image" Target="../media/image22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1.emf"/><Relationship Id="rId11" Type="http://schemas.openxmlformats.org/officeDocument/2006/relationships/image" Target="../media/image25.wmf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29.bin"/><Relationship Id="rId4" Type="http://schemas.openxmlformats.org/officeDocument/2006/relationships/image" Target="../media/image20.wmf"/><Relationship Id="rId9" Type="http://schemas.openxmlformats.org/officeDocument/2006/relationships/image" Target="../media/image2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2.png"/><Relationship Id="rId5" Type="http://schemas.openxmlformats.org/officeDocument/2006/relationships/image" Target="../media/image28.wmf"/><Relationship Id="rId4" Type="http://schemas.openxmlformats.org/officeDocument/2006/relationships/oleObject" Target="../embeddings/oleObject3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7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4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4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43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44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45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46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4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48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49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51.wmf"/><Relationship Id="rId2" Type="http://schemas.openxmlformats.org/officeDocument/2006/relationships/tags" Target="../tags/tag8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52.jpeg"/><Relationship Id="rId4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53.wmf"/><Relationship Id="rId2" Type="http://schemas.openxmlformats.org/officeDocument/2006/relationships/tags" Target="../tags/tag10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54.jpeg"/><Relationship Id="rId4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49300" y="279400"/>
            <a:ext cx="7772400" cy="100965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2" charset="-128"/>
              </a:rPr>
              <a:t>Final Exam Review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2719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1143000"/>
            <a:ext cx="46101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0" y="2719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750888" y="5653088"/>
            <a:ext cx="7772400" cy="10096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</a:rPr>
              <a:t>1. Free-Body</a:t>
            </a:r>
          </a:p>
        </p:txBody>
      </p:sp>
      <p:graphicFrame>
        <p:nvGraphicFramePr>
          <p:cNvPr id="14340" name="Object 6"/>
          <p:cNvGraphicFramePr>
            <a:graphicFrameLocks noChangeAspect="1"/>
          </p:cNvGraphicFramePr>
          <p:nvPr/>
        </p:nvGraphicFramePr>
        <p:xfrm>
          <a:off x="868363" y="762000"/>
          <a:ext cx="7196137" cy="480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Visio" r:id="rId3" imgW="4681885" imgH="3067949" progId="Visio.Drawing.6">
                  <p:embed/>
                </p:oleObj>
              </mc:Choice>
              <mc:Fallback>
                <p:oleObj name="Visio" r:id="rId3" imgW="4681885" imgH="3067949" progId="Visio.Drawing.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762000"/>
                        <a:ext cx="7196137" cy="480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055" name="Line 7"/>
          <p:cNvSpPr>
            <a:spLocks noChangeShapeType="1"/>
          </p:cNvSpPr>
          <p:nvPr/>
        </p:nvSpPr>
        <p:spPr bwMode="auto">
          <a:xfrm>
            <a:off x="5467350" y="2225675"/>
            <a:ext cx="9525" cy="4762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8056" name="Text Box 8"/>
          <p:cNvSpPr txBox="1">
            <a:spLocks noChangeArrowheads="1"/>
          </p:cNvSpPr>
          <p:nvPr/>
        </p:nvSpPr>
        <p:spPr bwMode="auto">
          <a:xfrm>
            <a:off x="5562600" y="2197100"/>
            <a:ext cx="5715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altLang="ja-JP" sz="1200">
                <a:latin typeface="Times New Roman" pitchFamily="18" charset="0"/>
                <a:ea typeface="MS Mincho" pitchFamily="49" charset="-128"/>
              </a:rPr>
              <a:t>mg</a:t>
            </a:r>
            <a:endParaRPr lang="en-US"/>
          </a:p>
        </p:txBody>
      </p:sp>
      <p:sp>
        <p:nvSpPr>
          <p:cNvPr id="258057" name="Text Box 9"/>
          <p:cNvSpPr txBox="1">
            <a:spLocks noChangeArrowheads="1"/>
          </p:cNvSpPr>
          <p:nvPr/>
        </p:nvSpPr>
        <p:spPr bwMode="auto">
          <a:xfrm>
            <a:off x="4845050" y="3676650"/>
            <a:ext cx="762000" cy="3333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altLang="ja-JP" b="1">
                <a:latin typeface="Times New Roman" pitchFamily="18" charset="0"/>
                <a:ea typeface="MS Mincho" pitchFamily="49" charset="-128"/>
              </a:rPr>
              <a:t>A_y</a:t>
            </a:r>
            <a:endParaRPr lang="en-US" b="1"/>
          </a:p>
        </p:txBody>
      </p:sp>
      <p:sp>
        <p:nvSpPr>
          <p:cNvPr id="258058" name="Line 10"/>
          <p:cNvSpPr>
            <a:spLocks noChangeShapeType="1"/>
          </p:cNvSpPr>
          <p:nvPr/>
        </p:nvSpPr>
        <p:spPr bwMode="auto">
          <a:xfrm flipH="1" flipV="1">
            <a:off x="4768850" y="4054475"/>
            <a:ext cx="12700" cy="758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8059" name="Text Box 11"/>
          <p:cNvSpPr txBox="1">
            <a:spLocks noChangeArrowheads="1"/>
          </p:cNvSpPr>
          <p:nvPr/>
        </p:nvSpPr>
        <p:spPr bwMode="auto">
          <a:xfrm>
            <a:off x="3648075" y="3549650"/>
            <a:ext cx="787400" cy="3333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altLang="ja-JP" sz="2000" b="1">
                <a:latin typeface="Times New Roman" pitchFamily="18" charset="0"/>
                <a:ea typeface="MS Mincho" pitchFamily="49" charset="-128"/>
              </a:rPr>
              <a:t>A_x</a:t>
            </a:r>
            <a:endParaRPr lang="en-US" sz="2000" b="1"/>
          </a:p>
        </p:txBody>
      </p:sp>
      <p:sp>
        <p:nvSpPr>
          <p:cNvPr id="258060" name="Line 12"/>
          <p:cNvSpPr>
            <a:spLocks noChangeShapeType="1"/>
          </p:cNvSpPr>
          <p:nvPr/>
        </p:nvSpPr>
        <p:spPr bwMode="auto">
          <a:xfrm flipV="1">
            <a:off x="5565775" y="4283075"/>
            <a:ext cx="1588" cy="419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8061" name="Text Box 13"/>
          <p:cNvSpPr txBox="1">
            <a:spLocks noChangeArrowheads="1"/>
          </p:cNvSpPr>
          <p:nvPr/>
        </p:nvSpPr>
        <p:spPr bwMode="auto">
          <a:xfrm>
            <a:off x="5622925" y="4437063"/>
            <a:ext cx="4953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altLang="ja-JP" sz="1200">
                <a:latin typeface="Times New Roman" pitchFamily="18" charset="0"/>
                <a:ea typeface="MS Mincho" pitchFamily="49" charset="-128"/>
              </a:rPr>
              <a:t>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5" grpId="0" animBg="1"/>
      <p:bldP spid="258056" grpId="0" animBg="1"/>
      <p:bldP spid="258057" grpId="0" animBg="1"/>
      <p:bldP spid="258058" grpId="0" animBg="1"/>
      <p:bldP spid="258059" grpId="0" animBg="1"/>
      <p:bldP spid="258060" grpId="0" animBg="1"/>
      <p:bldP spid="2580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0" y="2719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363" name="Object 5"/>
          <p:cNvGraphicFramePr>
            <a:graphicFrameLocks noChangeAspect="1"/>
          </p:cNvGraphicFramePr>
          <p:nvPr/>
        </p:nvGraphicFramePr>
        <p:xfrm>
          <a:off x="868363" y="762000"/>
          <a:ext cx="7196137" cy="480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7" name="Visio" r:id="rId3" imgW="4681885" imgH="3067949" progId="Visio.Drawing.6">
                  <p:embed/>
                </p:oleObj>
              </mc:Choice>
              <mc:Fallback>
                <p:oleObj name="Visio" r:id="rId3" imgW="4681885" imgH="3067949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762000"/>
                        <a:ext cx="7196137" cy="480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2150" name="Line 6"/>
          <p:cNvSpPr>
            <a:spLocks noChangeShapeType="1"/>
          </p:cNvSpPr>
          <p:nvPr/>
        </p:nvSpPr>
        <p:spPr bwMode="auto">
          <a:xfrm>
            <a:off x="5467350" y="2225675"/>
            <a:ext cx="9525" cy="4762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51" name="Text Box 7"/>
          <p:cNvSpPr txBox="1">
            <a:spLocks noChangeArrowheads="1"/>
          </p:cNvSpPr>
          <p:nvPr/>
        </p:nvSpPr>
        <p:spPr bwMode="auto">
          <a:xfrm>
            <a:off x="5562600" y="2197100"/>
            <a:ext cx="5715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altLang="ja-JP" sz="1200">
                <a:latin typeface="Times New Roman" pitchFamily="18" charset="0"/>
                <a:ea typeface="MS Mincho" pitchFamily="49" charset="-128"/>
              </a:rPr>
              <a:t>mg</a:t>
            </a:r>
            <a:endParaRPr lang="en-US"/>
          </a:p>
        </p:txBody>
      </p:sp>
      <p:sp>
        <p:nvSpPr>
          <p:cNvPr id="262152" name="Text Box 8"/>
          <p:cNvSpPr txBox="1">
            <a:spLocks noChangeArrowheads="1"/>
          </p:cNvSpPr>
          <p:nvPr/>
        </p:nvSpPr>
        <p:spPr bwMode="auto">
          <a:xfrm>
            <a:off x="4845050" y="3676650"/>
            <a:ext cx="762000" cy="3333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altLang="ja-JP" b="1">
                <a:latin typeface="Times New Roman" pitchFamily="18" charset="0"/>
                <a:ea typeface="MS Mincho" pitchFamily="49" charset="-128"/>
              </a:rPr>
              <a:t>A_y</a:t>
            </a:r>
            <a:endParaRPr lang="en-US" b="1"/>
          </a:p>
        </p:txBody>
      </p:sp>
      <p:sp>
        <p:nvSpPr>
          <p:cNvPr id="262153" name="Line 9"/>
          <p:cNvSpPr>
            <a:spLocks noChangeShapeType="1"/>
          </p:cNvSpPr>
          <p:nvPr/>
        </p:nvSpPr>
        <p:spPr bwMode="auto">
          <a:xfrm flipH="1" flipV="1">
            <a:off x="4768850" y="4054475"/>
            <a:ext cx="12700" cy="758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54" name="Text Box 10"/>
          <p:cNvSpPr txBox="1">
            <a:spLocks noChangeArrowheads="1"/>
          </p:cNvSpPr>
          <p:nvPr/>
        </p:nvSpPr>
        <p:spPr bwMode="auto">
          <a:xfrm>
            <a:off x="3648075" y="3549650"/>
            <a:ext cx="787400" cy="3333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altLang="ja-JP" sz="2000" b="1">
                <a:latin typeface="Times New Roman" pitchFamily="18" charset="0"/>
                <a:ea typeface="MS Mincho" pitchFamily="49" charset="-128"/>
              </a:rPr>
              <a:t>A_x</a:t>
            </a:r>
            <a:endParaRPr lang="en-US" sz="2000" b="1"/>
          </a:p>
        </p:txBody>
      </p:sp>
      <p:sp>
        <p:nvSpPr>
          <p:cNvPr id="262155" name="Line 11"/>
          <p:cNvSpPr>
            <a:spLocks noChangeShapeType="1"/>
          </p:cNvSpPr>
          <p:nvPr/>
        </p:nvSpPr>
        <p:spPr bwMode="auto">
          <a:xfrm flipV="1">
            <a:off x="5565775" y="4283075"/>
            <a:ext cx="1588" cy="419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56" name="Text Box 12"/>
          <p:cNvSpPr txBox="1">
            <a:spLocks noChangeArrowheads="1"/>
          </p:cNvSpPr>
          <p:nvPr/>
        </p:nvSpPr>
        <p:spPr bwMode="auto">
          <a:xfrm>
            <a:off x="5622925" y="4437063"/>
            <a:ext cx="4953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altLang="ja-JP" sz="1200">
                <a:latin typeface="Times New Roman" pitchFamily="18" charset="0"/>
                <a:ea typeface="MS Mincho" pitchFamily="49" charset="-128"/>
              </a:rPr>
              <a:t>N</a:t>
            </a:r>
            <a:endParaRPr lang="en-US"/>
          </a:p>
        </p:txBody>
      </p:sp>
      <p:sp>
        <p:nvSpPr>
          <p:cNvPr id="15371" name="Rectangle 2"/>
          <p:cNvSpPr>
            <a:spLocks noChangeArrowheads="1"/>
          </p:cNvSpPr>
          <p:nvPr/>
        </p:nvSpPr>
        <p:spPr bwMode="auto">
          <a:xfrm>
            <a:off x="0" y="3227388"/>
            <a:ext cx="2933700" cy="10096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</a:rPr>
              <a:t>2. Newton</a:t>
            </a:r>
          </a:p>
        </p:txBody>
      </p:sp>
      <p:sp>
        <p:nvSpPr>
          <p:cNvPr id="15372" name="Rectangle 14"/>
          <p:cNvSpPr>
            <a:spLocks noChangeArrowheads="1"/>
          </p:cNvSpPr>
          <p:nvPr/>
        </p:nvSpPr>
        <p:spPr bwMode="auto">
          <a:xfrm>
            <a:off x="736600" y="5208588"/>
            <a:ext cx="5969000" cy="13716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-457200" algn="l"/>
              </a:tabLst>
            </a:pPr>
            <a:r>
              <a:rPr lang="en-US"/>
              <a:t>Moments about Center of Cylinder:A_x</a:t>
            </a:r>
          </a:p>
          <a:p>
            <a:pPr algn="ctr">
              <a:tabLst>
                <a:tab pos="-457200" algn="l"/>
              </a:tabLst>
            </a:pPr>
            <a:r>
              <a:rPr lang="en-US"/>
              <a:t>From triangle at left:</a:t>
            </a:r>
          </a:p>
          <a:p>
            <a:pPr algn="ctr">
              <a:tabLst>
                <a:tab pos="-457200" algn="l"/>
              </a:tabLst>
            </a:pPr>
            <a:r>
              <a:rPr lang="en-US" sz="2400"/>
              <a:t>Ax*(R-h) –b*mg = 0</a:t>
            </a:r>
            <a:endParaRPr lang="pt-BR" sz="2400"/>
          </a:p>
          <a:p>
            <a:pPr algn="ctr">
              <a:tabLst>
                <a:tab pos="-457200" algn="l"/>
              </a:tabLst>
            </a:pPr>
            <a:r>
              <a:rPr lang="pt-BR" sz="2400"/>
              <a:t>acart*(R-h) –b*g  = 0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50" grpId="0" animBg="1"/>
      <p:bldP spid="262151" grpId="0" animBg="1"/>
      <p:bldP spid="262152" grpId="0" animBg="1"/>
      <p:bldP spid="262153" grpId="0" animBg="1"/>
      <p:bldP spid="262154" grpId="0" animBg="1"/>
      <p:bldP spid="262155" grpId="0" animBg="1"/>
      <p:bldP spid="2621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2719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387" name="Object 4"/>
          <p:cNvGraphicFramePr>
            <a:graphicFrameLocks noChangeAspect="1"/>
          </p:cNvGraphicFramePr>
          <p:nvPr/>
        </p:nvGraphicFramePr>
        <p:xfrm>
          <a:off x="868363" y="762000"/>
          <a:ext cx="7196137" cy="480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1" name="Visio" r:id="rId3" imgW="4681885" imgH="3067949" progId="Visio.Drawing.6">
                  <p:embed/>
                </p:oleObj>
              </mc:Choice>
              <mc:Fallback>
                <p:oleObj name="Visio" r:id="rId3" imgW="4681885" imgH="3067949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762000"/>
                        <a:ext cx="7196137" cy="480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3173" name="Line 5"/>
          <p:cNvSpPr>
            <a:spLocks noChangeShapeType="1"/>
          </p:cNvSpPr>
          <p:nvPr/>
        </p:nvSpPr>
        <p:spPr bwMode="auto">
          <a:xfrm>
            <a:off x="5467350" y="2225675"/>
            <a:ext cx="9525" cy="4762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74" name="Text Box 6"/>
          <p:cNvSpPr txBox="1">
            <a:spLocks noChangeArrowheads="1"/>
          </p:cNvSpPr>
          <p:nvPr/>
        </p:nvSpPr>
        <p:spPr bwMode="auto">
          <a:xfrm>
            <a:off x="5562600" y="2197100"/>
            <a:ext cx="5715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altLang="ja-JP" sz="1200">
                <a:latin typeface="Times New Roman" pitchFamily="18" charset="0"/>
                <a:ea typeface="MS Mincho" pitchFamily="49" charset="-128"/>
              </a:rPr>
              <a:t>mg</a:t>
            </a:r>
            <a:endParaRPr lang="en-US"/>
          </a:p>
        </p:txBody>
      </p:sp>
      <p:sp>
        <p:nvSpPr>
          <p:cNvPr id="263175" name="Text Box 7"/>
          <p:cNvSpPr txBox="1">
            <a:spLocks noChangeArrowheads="1"/>
          </p:cNvSpPr>
          <p:nvPr/>
        </p:nvSpPr>
        <p:spPr bwMode="auto">
          <a:xfrm>
            <a:off x="4845050" y="3676650"/>
            <a:ext cx="762000" cy="3333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altLang="ja-JP" b="1">
                <a:latin typeface="Times New Roman" pitchFamily="18" charset="0"/>
                <a:ea typeface="MS Mincho" pitchFamily="49" charset="-128"/>
              </a:rPr>
              <a:t>A_y</a:t>
            </a:r>
            <a:endParaRPr lang="en-US" b="1"/>
          </a:p>
        </p:txBody>
      </p:sp>
      <p:sp>
        <p:nvSpPr>
          <p:cNvPr id="263176" name="Line 8"/>
          <p:cNvSpPr>
            <a:spLocks noChangeShapeType="1"/>
          </p:cNvSpPr>
          <p:nvPr/>
        </p:nvSpPr>
        <p:spPr bwMode="auto">
          <a:xfrm flipH="1" flipV="1">
            <a:off x="4768850" y="4054475"/>
            <a:ext cx="12700" cy="758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77" name="Text Box 9"/>
          <p:cNvSpPr txBox="1">
            <a:spLocks noChangeArrowheads="1"/>
          </p:cNvSpPr>
          <p:nvPr/>
        </p:nvSpPr>
        <p:spPr bwMode="auto">
          <a:xfrm>
            <a:off x="3648075" y="3549650"/>
            <a:ext cx="787400" cy="3333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altLang="ja-JP" sz="2000" b="1">
                <a:latin typeface="Times New Roman" pitchFamily="18" charset="0"/>
                <a:ea typeface="MS Mincho" pitchFamily="49" charset="-128"/>
              </a:rPr>
              <a:t>A_x</a:t>
            </a:r>
            <a:endParaRPr lang="en-US" sz="2000" b="1"/>
          </a:p>
        </p:txBody>
      </p:sp>
      <p:sp>
        <p:nvSpPr>
          <p:cNvPr id="263178" name="Line 10"/>
          <p:cNvSpPr>
            <a:spLocks noChangeShapeType="1"/>
          </p:cNvSpPr>
          <p:nvPr/>
        </p:nvSpPr>
        <p:spPr bwMode="auto">
          <a:xfrm flipV="1">
            <a:off x="5565775" y="4283075"/>
            <a:ext cx="1588" cy="419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79" name="Text Box 11"/>
          <p:cNvSpPr txBox="1">
            <a:spLocks noChangeArrowheads="1"/>
          </p:cNvSpPr>
          <p:nvPr/>
        </p:nvSpPr>
        <p:spPr bwMode="auto">
          <a:xfrm>
            <a:off x="5622925" y="4437063"/>
            <a:ext cx="4953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altLang="ja-JP" sz="1200">
                <a:latin typeface="Times New Roman" pitchFamily="18" charset="0"/>
                <a:ea typeface="MS Mincho" pitchFamily="49" charset="-128"/>
              </a:rPr>
              <a:t>N</a:t>
            </a:r>
            <a:endParaRPr lang="en-US"/>
          </a:p>
        </p:txBody>
      </p:sp>
      <p:sp>
        <p:nvSpPr>
          <p:cNvPr id="16395" name="Rectangle 2"/>
          <p:cNvSpPr>
            <a:spLocks noChangeArrowheads="1"/>
          </p:cNvSpPr>
          <p:nvPr/>
        </p:nvSpPr>
        <p:spPr bwMode="auto">
          <a:xfrm>
            <a:off x="-696913" y="3392488"/>
            <a:ext cx="2933701" cy="10096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</a:rPr>
              <a:t>2. Newton</a:t>
            </a:r>
          </a:p>
        </p:txBody>
      </p:sp>
      <p:sp>
        <p:nvSpPr>
          <p:cNvPr id="16396" name="Rectangle 13"/>
          <p:cNvSpPr>
            <a:spLocks noChangeArrowheads="1"/>
          </p:cNvSpPr>
          <p:nvPr/>
        </p:nvSpPr>
        <p:spPr bwMode="auto">
          <a:xfrm>
            <a:off x="1346200" y="5303838"/>
            <a:ext cx="6477000" cy="155416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-457200" algn="l"/>
              </a:tabLst>
            </a:pPr>
            <a:r>
              <a:rPr lang="en-US" sz="3200"/>
              <a:t>N = 0 at impending rolling, thus  Ay = mg                                                           Ax = m*acart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3" grpId="0" animBg="1"/>
      <p:bldP spid="263174" grpId="0" animBg="1"/>
      <p:bldP spid="263175" grpId="0" animBg="1"/>
      <p:bldP spid="263176" grpId="0" animBg="1"/>
      <p:bldP spid="263177" grpId="0" animBg="1"/>
      <p:bldP spid="263178" grpId="0" animBg="1"/>
      <p:bldP spid="2631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49300" y="279400"/>
            <a:ext cx="7772400" cy="100965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2" charset="-128"/>
              </a:rPr>
              <a:t>Kinematics (P. 16-126)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2719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533525"/>
            <a:ext cx="65532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317" name="Text Box 5"/>
          <p:cNvSpPr txBox="1">
            <a:spLocks noChangeArrowheads="1"/>
          </p:cNvSpPr>
          <p:nvPr/>
        </p:nvSpPr>
        <p:spPr bwMode="auto">
          <a:xfrm>
            <a:off x="3384550" y="5549900"/>
            <a:ext cx="5715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altLang="ja-JP" sz="1200">
                <a:latin typeface="Times New Roman" pitchFamily="18" charset="0"/>
                <a:ea typeface="MS Mincho" pitchFamily="49" charset="-128"/>
              </a:rPr>
              <a:t>CTR</a:t>
            </a:r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H="1" flipV="1">
            <a:off x="3670300" y="2527300"/>
            <a:ext cx="12700" cy="3073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19" name="Text Box 7"/>
          <p:cNvSpPr txBox="1">
            <a:spLocks noChangeArrowheads="1"/>
          </p:cNvSpPr>
          <p:nvPr/>
        </p:nvSpPr>
        <p:spPr bwMode="auto">
          <a:xfrm>
            <a:off x="3652838" y="2859088"/>
            <a:ext cx="5715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altLang="ja-JP" sz="2000" b="1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</a:rPr>
              <a:t>4r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 flipV="1">
            <a:off x="2236788" y="3951288"/>
            <a:ext cx="1409700" cy="16256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21" name="Text Box 9"/>
          <p:cNvSpPr txBox="1">
            <a:spLocks noChangeArrowheads="1"/>
          </p:cNvSpPr>
          <p:nvPr/>
        </p:nvSpPr>
        <p:spPr bwMode="auto">
          <a:xfrm>
            <a:off x="1190625" y="4270375"/>
            <a:ext cx="16002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altLang="ja-JP" sz="2000" b="1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</a:rPr>
              <a:t>-2r*i + 2r*j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269322" name="Line 10"/>
          <p:cNvSpPr>
            <a:spLocks noChangeShapeType="1"/>
          </p:cNvSpPr>
          <p:nvPr/>
        </p:nvSpPr>
        <p:spPr bwMode="auto">
          <a:xfrm>
            <a:off x="3644900" y="2501900"/>
            <a:ext cx="1752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23" name="Line 11"/>
          <p:cNvSpPr>
            <a:spLocks noChangeShapeType="1"/>
          </p:cNvSpPr>
          <p:nvPr/>
        </p:nvSpPr>
        <p:spPr bwMode="auto">
          <a:xfrm flipV="1">
            <a:off x="2173288" y="3024188"/>
            <a:ext cx="1130300" cy="927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7" grpId="0" animBg="1"/>
      <p:bldP spid="269319" grpId="0" animBg="1"/>
      <p:bldP spid="269321" grpId="0" animBg="1"/>
      <p:bldP spid="269322" grpId="0" animBg="1"/>
      <p:bldP spid="2693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990600" y="2438400"/>
          <a:ext cx="6211888" cy="275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9" name="Visio" r:id="rId3" imgW="2289869" imgH="1016742" progId="Visio.Drawing.6">
                  <p:embed/>
                </p:oleObj>
              </mc:Choice>
              <mc:Fallback>
                <p:oleObj name="Visio" r:id="rId3" imgW="2289869" imgH="1016742" progId="Visio.Drawing.6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438400"/>
                        <a:ext cx="6211888" cy="275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536825" y="1200150"/>
            <a:ext cx="3911600" cy="7016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4000"/>
              <a:t>X-Y Coordinates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966913" y="287338"/>
            <a:ext cx="5068887" cy="7016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4000"/>
              <a:t>Point Mass Dynamics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thro-basic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609600"/>
            <a:ext cx="6400800" cy="6176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4518025"/>
            <a:ext cx="4826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/>
              <a:t>Normal and Tangential Coordinates</a:t>
            </a:r>
          </a:p>
          <a:p>
            <a:pPr algn="ctr"/>
            <a:r>
              <a:rPr lang="en-US" sz="3200" b="1" u="sng"/>
              <a:t>Velocity  </a:t>
            </a:r>
          </a:p>
          <a:p>
            <a:pPr algn="ctr"/>
            <a:r>
              <a:rPr lang="en-US" sz="3200" b="1" u="sng"/>
              <a:t>Page 53</a:t>
            </a:r>
            <a:endParaRPr lang="en-US" sz="3200"/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>
              <a:ea typeface="ＭＳ Ｐゴシック" pitchFamily="32" charset="-128"/>
            </a:endParaRPr>
          </a:p>
        </p:txBody>
      </p:sp>
      <p:graphicFrame>
        <p:nvGraphicFramePr>
          <p:cNvPr id="27652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58775" y="441325"/>
          <a:ext cx="8424863" cy="329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2" name="Image" r:id="rId3" imgW="9085775" imgH="3558066" progId="Photoshop.Image.4">
                  <p:embed/>
                </p:oleObj>
              </mc:Choice>
              <mc:Fallback>
                <p:oleObj name="Image" r:id="rId3" imgW="9085775" imgH="3558066" progId="Photoshop.Image.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441325"/>
                        <a:ext cx="8424863" cy="329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824413" y="4960938"/>
          <a:ext cx="4038600" cy="165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3" name="Equation" r:id="rId5" imgW="558800" imgH="228600" progId="Equation.3">
                  <p:embed/>
                </p:oleObj>
              </mc:Choice>
              <mc:Fallback>
                <p:oleObj name="Equation" r:id="rId5" imgW="5588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413" y="4960938"/>
                        <a:ext cx="4038600" cy="16525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008063" y="0"/>
            <a:ext cx="6588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3200"/>
              <a:t>Normal and Tangential Coordinates</a:t>
            </a:r>
          </a:p>
        </p:txBody>
      </p:sp>
      <p:graphicFrame>
        <p:nvGraphicFramePr>
          <p:cNvPr id="28675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684213" y="487363"/>
          <a:ext cx="8459787" cy="637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0" name="Image" r:id="rId3" imgW="10750441" imgH="8094599" progId="Photoshop.Image.4">
                  <p:embed/>
                </p:oleObj>
              </mc:Choice>
              <mc:Fallback>
                <p:oleObj name="Image" r:id="rId3" imgW="10750441" imgH="8094599" progId="Photoshop.Image.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87363"/>
                        <a:ext cx="8459787" cy="637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2484438" y="0"/>
          <a:ext cx="492601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3" name="Image" r:id="rId3" imgW="4828803" imgH="6722203" progId="Photoshop.Image.4">
                  <p:embed/>
                </p:oleObj>
              </mc:Choice>
              <mc:Fallback>
                <p:oleObj name="Image" r:id="rId3" imgW="4828803" imgH="6722203" progId="Photoshop.Image.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0"/>
                        <a:ext cx="4926012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908175" y="512763"/>
            <a:ext cx="49069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4400" b="1">
                <a:solidFill>
                  <a:srgbClr val="0000FF"/>
                </a:solidFill>
              </a:rPr>
              <a:t>Polar coordinates</a:t>
            </a:r>
            <a:endParaRPr lang="en-US" sz="4400">
              <a:solidFill>
                <a:srgbClr val="0000FF"/>
              </a:solidFill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12875"/>
            <a:ext cx="5797550" cy="47037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49300" y="917575"/>
            <a:ext cx="7772400" cy="25527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2" charset="-128"/>
              </a:rPr>
              <a:t>Please Return Loan Clickers to the MEG office after Class!</a:t>
            </a:r>
            <a:br>
              <a:rPr lang="en-US" smtClean="0">
                <a:ea typeface="ＭＳ Ｐゴシック" pitchFamily="32" charset="-128"/>
              </a:rPr>
            </a:br>
            <a:r>
              <a:rPr lang="en-US" smtClean="0">
                <a:ea typeface="ＭＳ Ｐゴシック" pitchFamily="32" charset="-128"/>
              </a:rPr>
              <a:t>Today!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2719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3562350"/>
            <a:ext cx="4368800" cy="279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908175" y="512763"/>
            <a:ext cx="49069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4400" b="1">
                <a:solidFill>
                  <a:srgbClr val="0000FF"/>
                </a:solidFill>
              </a:rPr>
              <a:t>Polar coordinates</a:t>
            </a:r>
            <a:endParaRPr lang="en-US" sz="4400">
              <a:solidFill>
                <a:srgbClr val="0000FF"/>
              </a:solidFill>
            </a:endParaRPr>
          </a:p>
        </p:txBody>
      </p:sp>
      <p:graphicFrame>
        <p:nvGraphicFramePr>
          <p:cNvPr id="32771" name="Object 2"/>
          <p:cNvGraphicFramePr>
            <a:graphicFrameLocks noGrp="1" noChangeAspect="1"/>
          </p:cNvGraphicFramePr>
          <p:nvPr>
            <p:ph/>
          </p:nvPr>
        </p:nvGraphicFramePr>
        <p:xfrm>
          <a:off x="287338" y="1520825"/>
          <a:ext cx="8856662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6" name="Image" r:id="rId3" imgW="11398517" imgH="5502294" progId="Photoshop.Image.4">
                  <p:embed/>
                </p:oleObj>
              </mc:Choice>
              <mc:Fallback>
                <p:oleObj name="Image" r:id="rId3" imgW="11398517" imgH="5502294" progId="Photoshop.Image.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1520825"/>
                        <a:ext cx="8856662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908175" y="512763"/>
            <a:ext cx="49069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4400" b="1">
                <a:solidFill>
                  <a:srgbClr val="0000FF"/>
                </a:solidFill>
              </a:rPr>
              <a:t>Polar coordinates</a:t>
            </a:r>
            <a:endParaRPr lang="en-US" sz="4400">
              <a:solidFill>
                <a:srgbClr val="0000FF"/>
              </a:solidFill>
            </a:endParaRPr>
          </a:p>
        </p:txBody>
      </p:sp>
      <p:graphicFrame>
        <p:nvGraphicFramePr>
          <p:cNvPr id="33795" name="Object 2"/>
          <p:cNvGraphicFramePr>
            <a:graphicFrameLocks noGrp="1" noChangeAspect="1"/>
          </p:cNvGraphicFramePr>
          <p:nvPr>
            <p:ph/>
          </p:nvPr>
        </p:nvGraphicFramePr>
        <p:xfrm>
          <a:off x="0" y="1557338"/>
          <a:ext cx="9155113" cy="369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0" name="Image" r:id="rId3" imgW="11474762" imgH="4638193" progId="Photoshop.Image.4">
                  <p:embed/>
                </p:oleObj>
              </mc:Choice>
              <mc:Fallback>
                <p:oleObj name="Image" r:id="rId3" imgW="11474762" imgH="4638193" progId="Photoshop.Image.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57338"/>
                        <a:ext cx="9155113" cy="369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1069975" y="32750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1392238" y="1244600"/>
          <a:ext cx="59563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6" name="Equation" r:id="rId3" imgW="888614" imgH="253890" progId="Equation.3">
                  <p:embed/>
                </p:oleObj>
              </mc:Choice>
              <mc:Fallback>
                <p:oleObj name="Equation" r:id="rId3" imgW="888614" imgH="25389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238" y="1244600"/>
                        <a:ext cx="5956300" cy="17018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460375" y="3290888"/>
            <a:ext cx="8210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3600">
                <a:solidFill>
                  <a:srgbClr val="0000FF"/>
                </a:solidFill>
              </a:rPr>
              <a:t>We  Solve Graphically (Vector Addition)</a:t>
            </a:r>
          </a:p>
        </p:txBody>
      </p:sp>
      <p:sp>
        <p:nvSpPr>
          <p:cNvPr id="76806" name="Line 6"/>
          <p:cNvSpPr>
            <a:spLocks noChangeShapeType="1"/>
          </p:cNvSpPr>
          <p:nvPr/>
        </p:nvSpPr>
        <p:spPr bwMode="auto">
          <a:xfrm flipH="1">
            <a:off x="2505075" y="4505325"/>
            <a:ext cx="19050" cy="1981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7" name="Line 7"/>
          <p:cNvSpPr>
            <a:spLocks noChangeShapeType="1"/>
          </p:cNvSpPr>
          <p:nvPr/>
        </p:nvSpPr>
        <p:spPr bwMode="auto">
          <a:xfrm flipV="1">
            <a:off x="2609850" y="4038600"/>
            <a:ext cx="1533525" cy="4667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0" name="Line 10"/>
          <p:cNvSpPr>
            <a:spLocks noChangeShapeType="1"/>
          </p:cNvSpPr>
          <p:nvPr/>
        </p:nvSpPr>
        <p:spPr bwMode="auto">
          <a:xfrm flipH="1">
            <a:off x="2657475" y="4143375"/>
            <a:ext cx="1438275" cy="22860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61375" cy="7016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4000">
                <a:solidFill>
                  <a:srgbClr val="0000FF"/>
                </a:solidFill>
              </a:rPr>
              <a:t>12.10 Relative (Constrained)  Motion</a:t>
            </a:r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1384300" y="4841875"/>
            <a:ext cx="9032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6000">
                <a:solidFill>
                  <a:srgbClr val="0000FF"/>
                </a:solidFill>
              </a:rPr>
              <a:t>v</a:t>
            </a:r>
            <a:r>
              <a:rPr lang="en-US" sz="6000" baseline="-2500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35850" name="Text Box 11"/>
          <p:cNvSpPr txBox="1">
            <a:spLocks noChangeArrowheads="1"/>
          </p:cNvSpPr>
          <p:nvPr/>
        </p:nvSpPr>
        <p:spPr bwMode="auto">
          <a:xfrm>
            <a:off x="2563813" y="3497263"/>
            <a:ext cx="9032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6000"/>
              <a:t>v</a:t>
            </a:r>
            <a:r>
              <a:rPr lang="en-US" sz="6000" baseline="-25000"/>
              <a:t>A</a:t>
            </a:r>
          </a:p>
        </p:txBody>
      </p:sp>
      <p:sp>
        <p:nvSpPr>
          <p:cNvPr id="35851" name="Text Box 12"/>
          <p:cNvSpPr txBox="1">
            <a:spLocks noChangeArrowheads="1"/>
          </p:cNvSpPr>
          <p:nvPr/>
        </p:nvSpPr>
        <p:spPr bwMode="auto">
          <a:xfrm>
            <a:off x="3695700" y="5238750"/>
            <a:ext cx="13985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6000">
                <a:solidFill>
                  <a:srgbClr val="990000"/>
                </a:solidFill>
              </a:rPr>
              <a:t>v</a:t>
            </a:r>
            <a:r>
              <a:rPr lang="en-US" sz="6000" baseline="-25000">
                <a:solidFill>
                  <a:srgbClr val="990000"/>
                </a:solidFill>
              </a:rPr>
              <a:t>B/A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/>
      <p:bldP spid="76806" grpId="0" animBg="1"/>
      <p:bldP spid="76807" grpId="0" animBg="1"/>
      <p:bldP spid="768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38125" y="466725"/>
            <a:ext cx="8686800" cy="11906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 eaLnBrk="1" hangingPunct="1"/>
            <a:r>
              <a:rPr lang="en-US" sz="3600"/>
              <a:t>Example : Sailboat tacking against </a:t>
            </a:r>
            <a:r>
              <a:rPr lang="en-US" sz="3600">
                <a:solidFill>
                  <a:srgbClr val="0000FF"/>
                </a:solidFill>
              </a:rPr>
              <a:t>Northern Wind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069975" y="32750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36868" name="Object 2"/>
          <p:cNvGraphicFramePr>
            <a:graphicFrameLocks noChangeAspect="1"/>
          </p:cNvGraphicFramePr>
          <p:nvPr/>
        </p:nvGraphicFramePr>
        <p:xfrm>
          <a:off x="1771650" y="1730375"/>
          <a:ext cx="5018088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4" name="Equation" r:id="rId3" imgW="1384300" imgH="254000" progId="Equation.3">
                  <p:embed/>
                </p:oleObj>
              </mc:Choice>
              <mc:Fallback>
                <p:oleObj name="Equation" r:id="rId3" imgW="1384300" imgH="254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1730375"/>
                        <a:ext cx="5018088" cy="9207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79400" y="2595563"/>
            <a:ext cx="83978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3600">
                <a:solidFill>
                  <a:srgbClr val="0000FF"/>
                </a:solidFill>
              </a:rPr>
              <a:t>2. Vector equation (1 scalar eqn. each in i- and j-direction)</a:t>
            </a: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 flipH="1">
            <a:off x="619125" y="4533900"/>
            <a:ext cx="9525" cy="1295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V="1">
            <a:off x="695325" y="4133850"/>
            <a:ext cx="1095375" cy="3429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619125" y="4295775"/>
            <a:ext cx="1085850" cy="169545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304800" y="6010275"/>
            <a:ext cx="1743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V="1">
            <a:off x="619125" y="3867150"/>
            <a:ext cx="9525" cy="146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5" name="Freeform 12"/>
          <p:cNvSpPr>
            <a:spLocks/>
          </p:cNvSpPr>
          <p:nvPr/>
        </p:nvSpPr>
        <p:spPr bwMode="auto">
          <a:xfrm>
            <a:off x="638175" y="3924300"/>
            <a:ext cx="352425" cy="409575"/>
          </a:xfrm>
          <a:custGeom>
            <a:avLst/>
            <a:gdLst>
              <a:gd name="T0" fmla="*/ 0 w 222"/>
              <a:gd name="T1" fmla="*/ 0 h 258"/>
              <a:gd name="T2" fmla="*/ 2147483647 w 222"/>
              <a:gd name="T3" fmla="*/ 2147483647 h 258"/>
              <a:gd name="T4" fmla="*/ 2147483647 w 222"/>
              <a:gd name="T5" fmla="*/ 2147483647 h 258"/>
              <a:gd name="T6" fmla="*/ 2147483647 w 222"/>
              <a:gd name="T7" fmla="*/ 2147483647 h 258"/>
              <a:gd name="T8" fmla="*/ 0 60000 65536"/>
              <a:gd name="T9" fmla="*/ 0 60000 65536"/>
              <a:gd name="T10" fmla="*/ 0 60000 65536"/>
              <a:gd name="T11" fmla="*/ 0 60000 65536"/>
              <a:gd name="T12" fmla="*/ 0 w 222"/>
              <a:gd name="T13" fmla="*/ 0 h 258"/>
              <a:gd name="T14" fmla="*/ 222 w 222"/>
              <a:gd name="T15" fmla="*/ 258 h 2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2" h="258">
                <a:moveTo>
                  <a:pt x="0" y="0"/>
                </a:moveTo>
                <a:cubicBezTo>
                  <a:pt x="34" y="10"/>
                  <a:pt x="68" y="21"/>
                  <a:pt x="96" y="42"/>
                </a:cubicBezTo>
                <a:cubicBezTo>
                  <a:pt x="124" y="63"/>
                  <a:pt x="147" y="90"/>
                  <a:pt x="168" y="126"/>
                </a:cubicBezTo>
                <a:cubicBezTo>
                  <a:pt x="189" y="162"/>
                  <a:pt x="213" y="237"/>
                  <a:pt x="222" y="25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6" name="Text Box 14"/>
          <p:cNvSpPr txBox="1">
            <a:spLocks noChangeArrowheads="1"/>
          </p:cNvSpPr>
          <p:nvPr/>
        </p:nvSpPr>
        <p:spPr bwMode="auto">
          <a:xfrm>
            <a:off x="1041400" y="3741738"/>
            <a:ext cx="522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/>
              <a:t>50</a:t>
            </a:r>
            <a:r>
              <a:rPr lang="en-US" baseline="30000"/>
              <a:t>0</a:t>
            </a:r>
          </a:p>
        </p:txBody>
      </p:sp>
      <p:sp>
        <p:nvSpPr>
          <p:cNvPr id="36877" name="Freeform 15"/>
          <p:cNvSpPr>
            <a:spLocks/>
          </p:cNvSpPr>
          <p:nvPr/>
        </p:nvSpPr>
        <p:spPr bwMode="auto">
          <a:xfrm>
            <a:off x="666750" y="4924425"/>
            <a:ext cx="352425" cy="409575"/>
          </a:xfrm>
          <a:custGeom>
            <a:avLst/>
            <a:gdLst>
              <a:gd name="T0" fmla="*/ 0 w 222"/>
              <a:gd name="T1" fmla="*/ 0 h 258"/>
              <a:gd name="T2" fmla="*/ 2147483647 w 222"/>
              <a:gd name="T3" fmla="*/ 2147483647 h 258"/>
              <a:gd name="T4" fmla="*/ 2147483647 w 222"/>
              <a:gd name="T5" fmla="*/ 2147483647 h 258"/>
              <a:gd name="T6" fmla="*/ 2147483647 w 222"/>
              <a:gd name="T7" fmla="*/ 2147483647 h 258"/>
              <a:gd name="T8" fmla="*/ 0 60000 65536"/>
              <a:gd name="T9" fmla="*/ 0 60000 65536"/>
              <a:gd name="T10" fmla="*/ 0 60000 65536"/>
              <a:gd name="T11" fmla="*/ 0 60000 65536"/>
              <a:gd name="T12" fmla="*/ 0 w 222"/>
              <a:gd name="T13" fmla="*/ 0 h 258"/>
              <a:gd name="T14" fmla="*/ 222 w 222"/>
              <a:gd name="T15" fmla="*/ 258 h 2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2" h="258">
                <a:moveTo>
                  <a:pt x="0" y="0"/>
                </a:moveTo>
                <a:cubicBezTo>
                  <a:pt x="34" y="10"/>
                  <a:pt x="68" y="21"/>
                  <a:pt x="96" y="42"/>
                </a:cubicBezTo>
                <a:cubicBezTo>
                  <a:pt x="124" y="63"/>
                  <a:pt x="147" y="90"/>
                  <a:pt x="168" y="126"/>
                </a:cubicBezTo>
                <a:cubicBezTo>
                  <a:pt x="189" y="162"/>
                  <a:pt x="213" y="237"/>
                  <a:pt x="222" y="25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8" name="Text Box 16"/>
          <p:cNvSpPr txBox="1">
            <a:spLocks noChangeArrowheads="1"/>
          </p:cNvSpPr>
          <p:nvPr/>
        </p:nvSpPr>
        <p:spPr bwMode="auto">
          <a:xfrm>
            <a:off x="765175" y="4760913"/>
            <a:ext cx="522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/>
              <a:t>15</a:t>
            </a:r>
            <a:r>
              <a:rPr lang="en-US" baseline="30000"/>
              <a:t>0</a:t>
            </a:r>
          </a:p>
        </p:txBody>
      </p:sp>
      <p:sp>
        <p:nvSpPr>
          <p:cNvPr id="36879" name="Rectangle 17"/>
          <p:cNvSpPr>
            <a:spLocks noChangeArrowheads="1"/>
          </p:cNvSpPr>
          <p:nvPr/>
        </p:nvSpPr>
        <p:spPr bwMode="auto">
          <a:xfrm>
            <a:off x="2066925" y="5791200"/>
            <a:ext cx="4381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/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1574800" y="417513"/>
            <a:ext cx="4732338" cy="7016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4000">
                <a:solidFill>
                  <a:srgbClr val="0000FF"/>
                </a:solidFill>
              </a:rPr>
              <a:t>Constrained  Motion</a:t>
            </a:r>
          </a:p>
        </p:txBody>
      </p:sp>
      <p:graphicFrame>
        <p:nvGraphicFramePr>
          <p:cNvPr id="37891" name="Object 2"/>
          <p:cNvGraphicFramePr>
            <a:graphicFrameLocks noChangeAspect="1"/>
          </p:cNvGraphicFramePr>
          <p:nvPr/>
        </p:nvGraphicFramePr>
        <p:xfrm>
          <a:off x="0" y="1276350"/>
          <a:ext cx="6616700" cy="459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8" name="Visio" r:id="rId3" imgW="4910680" imgH="3409305" progId="Visio.Drawing.6">
                  <p:embed/>
                </p:oleObj>
              </mc:Choice>
              <mc:Fallback>
                <p:oleObj name="Visio" r:id="rId3" imgW="4910680" imgH="3409305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76350"/>
                        <a:ext cx="6616700" cy="459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6099175" y="1608138"/>
            <a:ext cx="2309813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3200"/>
              <a:t>v</a:t>
            </a:r>
            <a:r>
              <a:rPr lang="en-US" sz="3200" baseline="-25000"/>
              <a:t>A </a:t>
            </a:r>
            <a:r>
              <a:rPr lang="en-US" sz="3200"/>
              <a:t>is given as shown.</a:t>
            </a:r>
          </a:p>
          <a:p>
            <a:pPr eaLnBrk="1" hangingPunct="1"/>
            <a:r>
              <a:rPr lang="en-US" sz="3200"/>
              <a:t>Find v</a:t>
            </a:r>
            <a:r>
              <a:rPr lang="en-US" sz="3200" baseline="-25000"/>
              <a:t>B</a:t>
            </a:r>
            <a:r>
              <a:rPr lang="en-US" sz="3200"/>
              <a:t> 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6194425" y="3589338"/>
            <a:ext cx="2795588" cy="284956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3200"/>
              <a:t>Approach: Use rel. Velocity:</a:t>
            </a:r>
          </a:p>
          <a:p>
            <a:pPr eaLnBrk="1" hangingPunct="1"/>
            <a:r>
              <a:rPr lang="en-US" sz="3200">
                <a:solidFill>
                  <a:srgbClr val="FF0000"/>
                </a:solidFill>
              </a:rPr>
              <a:t>v</a:t>
            </a:r>
            <a:r>
              <a:rPr lang="en-US" sz="3200" baseline="-25000">
                <a:solidFill>
                  <a:srgbClr val="FF0000"/>
                </a:solidFill>
              </a:rPr>
              <a:t>B</a:t>
            </a:r>
            <a:r>
              <a:rPr lang="en-US" sz="3200">
                <a:solidFill>
                  <a:srgbClr val="FF0000"/>
                </a:solidFill>
              </a:rPr>
              <a:t> = v</a:t>
            </a:r>
            <a:r>
              <a:rPr lang="en-US" sz="3200" baseline="-25000">
                <a:solidFill>
                  <a:srgbClr val="FF0000"/>
                </a:solidFill>
              </a:rPr>
              <a:t>A </a:t>
            </a:r>
            <a:r>
              <a:rPr lang="en-US" sz="3200">
                <a:solidFill>
                  <a:srgbClr val="FF0000"/>
                </a:solidFill>
              </a:rPr>
              <a:t>+v</a:t>
            </a:r>
            <a:r>
              <a:rPr lang="en-US" sz="3200" baseline="-25000">
                <a:solidFill>
                  <a:srgbClr val="FF0000"/>
                </a:solidFill>
              </a:rPr>
              <a:t>B/A</a:t>
            </a:r>
          </a:p>
          <a:p>
            <a:pPr eaLnBrk="1" hangingPunct="1"/>
            <a:endParaRPr lang="en-US" sz="3200" baseline="-25000">
              <a:solidFill>
                <a:srgbClr val="FF0000"/>
              </a:solidFill>
            </a:endParaRPr>
          </a:p>
          <a:p>
            <a:pPr eaLnBrk="1" hangingPunct="1"/>
            <a:r>
              <a:rPr lang="en-US" sz="3200">
                <a:solidFill>
                  <a:srgbClr val="0000FF"/>
                </a:solidFill>
              </a:rPr>
              <a:t>(transl. + rot.)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/>
      <p:bldP spid="7987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736600"/>
            <a:ext cx="9144000" cy="53990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800" b="1"/>
              <a:t>NEWTON'S LAW OF INERTIA </a:t>
            </a:r>
            <a:br>
              <a:rPr lang="en-US" sz="2800" b="1"/>
            </a:br>
            <a:r>
              <a:rPr lang="en-US" sz="2800" b="1"/>
              <a:t>A body, not acted on by any force, remains in uniform motion. </a:t>
            </a:r>
          </a:p>
          <a:p>
            <a:pPr algn="ctr"/>
            <a:r>
              <a:rPr lang="en-US" sz="2800" b="1"/>
              <a:t>NEWTON'S LAW OF MOTION </a:t>
            </a:r>
            <a:br>
              <a:rPr lang="en-US" sz="2800" b="1"/>
            </a:br>
            <a:r>
              <a:rPr lang="en-US" sz="2800" b="1"/>
              <a:t>Moving an object with twice the mass will require twice the force. </a:t>
            </a:r>
            <a:br>
              <a:rPr lang="en-US" sz="2800" b="1"/>
            </a:br>
            <a:r>
              <a:rPr lang="en-US" sz="2800" b="1"/>
              <a:t>Force is proportional to the mass of an object and </a:t>
            </a:r>
            <a:br>
              <a:rPr lang="en-US" sz="2800" b="1"/>
            </a:br>
            <a:r>
              <a:rPr lang="en-US" sz="2800" b="1"/>
              <a:t>to the acceleration (the </a:t>
            </a:r>
            <a:r>
              <a:rPr lang="en-US" sz="2800" b="1" i="1"/>
              <a:t>change</a:t>
            </a:r>
            <a:r>
              <a:rPr lang="en-US" sz="2800" b="1"/>
              <a:t> in velocity). </a:t>
            </a:r>
          </a:p>
          <a:p>
            <a:pPr algn="ctr"/>
            <a:r>
              <a:rPr lang="en-US" sz="2800" b="1"/>
              <a:t/>
            </a:r>
            <a:br>
              <a:rPr lang="en-US" sz="2800" b="1"/>
            </a:br>
            <a:r>
              <a:rPr lang="en-US" sz="4800" b="1" i="1">
                <a:solidFill>
                  <a:srgbClr val="0000FF"/>
                </a:solidFill>
                <a:latin typeface="Modern No. 20" pitchFamily="18" charset="0"/>
              </a:rPr>
              <a:t>F=ma. </a:t>
            </a:r>
          </a:p>
          <a:p>
            <a:pPr algn="ctr" eaLnBrk="0" hangingPunct="0"/>
            <a:endParaRPr lang="en-US" sz="4800" b="1" i="1">
              <a:solidFill>
                <a:srgbClr val="0000FF"/>
              </a:solidFill>
              <a:latin typeface="Modern No. 20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1447800" y="4763"/>
            <a:ext cx="4114800" cy="70167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 eaLnBrk="1" hangingPunct="1"/>
            <a:r>
              <a:rPr lang="en-US" sz="4000" b="1"/>
              <a:t>Rules</a:t>
            </a: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2743200" y="838200"/>
            <a:ext cx="5410200" cy="9461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2800" b="1" i="1"/>
              <a:t>1. Free-Body Analysis, one for each mass</a:t>
            </a:r>
            <a:endParaRPr lang="en-US" sz="2800" b="1"/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2667000" y="4800600"/>
            <a:ext cx="5029200" cy="1373188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pt-BR" sz="2800" b="1">
                <a:solidFill>
                  <a:srgbClr val="0000FF"/>
                </a:solidFill>
              </a:rPr>
              <a:t>3. Algebra:</a:t>
            </a:r>
          </a:p>
          <a:p>
            <a:pPr eaLnBrk="0" hangingPunct="0"/>
            <a:r>
              <a:rPr lang="pt-BR" sz="2800" b="1"/>
              <a:t>Solve system of equations for all unknowns</a:t>
            </a:r>
            <a:endParaRPr lang="en-US" sz="3600" b="1">
              <a:solidFill>
                <a:srgbClr val="0000FF"/>
              </a:solidFill>
            </a:endParaRPr>
          </a:p>
        </p:txBody>
      </p:sp>
      <p:pic>
        <p:nvPicPr>
          <p:cNvPr id="3994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41624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2667000" y="2057400"/>
            <a:ext cx="5715000" cy="222726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2800" b="1" i="1"/>
              <a:t>2. Constraint equation(s): </a:t>
            </a:r>
          </a:p>
          <a:p>
            <a:pPr eaLnBrk="0" hangingPunct="0"/>
            <a:r>
              <a:rPr lang="en-US" sz="2800" b="1" i="1"/>
              <a:t>Define connections.</a:t>
            </a:r>
          </a:p>
          <a:p>
            <a:pPr eaLnBrk="0" hangingPunct="0"/>
            <a:r>
              <a:rPr lang="en-US" sz="2800" b="1" i="1">
                <a:solidFill>
                  <a:srgbClr val="0000FF"/>
                </a:solidFill>
              </a:rPr>
              <a:t>You should have as many equations as Unknowns.</a:t>
            </a:r>
          </a:p>
          <a:p>
            <a:pPr eaLnBrk="0" hangingPunct="0"/>
            <a:r>
              <a:rPr lang="en-US" sz="2800" b="1" i="1"/>
              <a:t>COUNT!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 animBg="1"/>
      <p:bldP spid="8909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61035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9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228600" y="914400"/>
          <a:ext cx="4430713" cy="278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0" name="Visio" r:id="rId5" imgW="4430620" imgH="2787865" progId="Visio.Drawing.6">
                  <p:embed/>
                </p:oleObj>
              </mc:Choice>
              <mc:Fallback>
                <p:oleObj name="Visio" r:id="rId5" imgW="4430620" imgH="2787865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14400"/>
                        <a:ext cx="4430713" cy="27876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1676400" y="2286000"/>
            <a:ext cx="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85800" y="3962400"/>
            <a:ext cx="836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2800" b="1"/>
              <a:t>M*g</a:t>
            </a: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rot="5400000" flipH="1">
            <a:off x="1866900" y="2171700"/>
            <a:ext cx="457200" cy="6858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V="1">
            <a:off x="1752600" y="2743200"/>
            <a:ext cx="685800" cy="12192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209800" y="2133600"/>
            <a:ext cx="1970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2800" b="1"/>
              <a:t>M*g*sin</a:t>
            </a:r>
            <a:r>
              <a:rPr lang="en-US" sz="2800" b="1">
                <a:latin typeface="Symbol" pitchFamily="18" charset="2"/>
              </a:rPr>
              <a:t>q*i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2057400" y="3668713"/>
            <a:ext cx="21510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2800" b="1"/>
              <a:t>-M*g*cos</a:t>
            </a:r>
            <a:r>
              <a:rPr lang="en-US" sz="2800" b="1">
                <a:latin typeface="Symbol" pitchFamily="18" charset="2"/>
              </a:rPr>
              <a:t>q*</a:t>
            </a:r>
            <a:r>
              <a:rPr lang="en-US" sz="2800" b="1">
                <a:latin typeface="Arial Unicode MS" pitchFamily="34" charset="-128"/>
              </a:rPr>
              <a:t>j</a:t>
            </a:r>
          </a:p>
        </p:txBody>
      </p:sp>
      <p:sp>
        <p:nvSpPr>
          <p:cNvPr id="40970" name="Text Box 2"/>
          <p:cNvSpPr txBox="1">
            <a:spLocks noChangeArrowheads="1"/>
          </p:cNvSpPr>
          <p:nvPr/>
        </p:nvSpPr>
        <p:spPr bwMode="auto">
          <a:xfrm>
            <a:off x="4495800" y="533400"/>
            <a:ext cx="4435475" cy="350837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2800"/>
              <a:t>Mass m rests on the 30 deg. Incline as shown. </a:t>
            </a:r>
            <a:r>
              <a:rPr lang="en-US" sz="2800" b="1"/>
              <a:t>Step 1</a:t>
            </a:r>
            <a:r>
              <a:rPr lang="en-US" sz="2800"/>
              <a:t>: Free-Body Analysis. Best approach: use coordinates tangential and normal to the path of motion as shown.</a:t>
            </a:r>
            <a:endParaRPr lang="en-US" sz="280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6" grpId="0"/>
      <p:bldP spid="7177" grpId="0" animBg="1"/>
      <p:bldP spid="7178" grpId="0" animBg="1"/>
      <p:bldP spid="7179" grpId="0"/>
      <p:bldP spid="718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4708525" y="228600"/>
            <a:ext cx="4435475" cy="308133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2800"/>
              <a:t>Mass m rests on the 30 deg. Incline as shown. </a:t>
            </a:r>
            <a:r>
              <a:rPr lang="en-US" sz="2800" b="1"/>
              <a:t>Step 1</a:t>
            </a:r>
            <a:r>
              <a:rPr lang="en-US" sz="2800"/>
              <a:t>: Free-Body Analysis. </a:t>
            </a:r>
          </a:p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Step 2</a:t>
            </a:r>
            <a:r>
              <a:rPr lang="en-US" sz="2800"/>
              <a:t>: Apply Newton’s Law in each Direction:</a:t>
            </a:r>
          </a:p>
          <a:p>
            <a:pPr eaLnBrk="1" hangingPunct="1"/>
            <a:endParaRPr lang="en-US" sz="2800">
              <a:solidFill>
                <a:srgbClr val="0000FF"/>
              </a:solidFill>
            </a:endParaRPr>
          </a:p>
        </p:txBody>
      </p:sp>
      <p:graphicFrame>
        <p:nvGraphicFramePr>
          <p:cNvPr id="41987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61035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0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228600" y="914400"/>
          <a:ext cx="4430713" cy="278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1" name="Visio" r:id="rId5" imgW="4430620" imgH="2787865" progId="Visio.Drawing.6">
                  <p:embed/>
                </p:oleObj>
              </mc:Choice>
              <mc:Fallback>
                <p:oleObj name="Visio" r:id="rId5" imgW="4430620" imgH="2787865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14400"/>
                        <a:ext cx="4430713" cy="27876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1676400" y="2286000"/>
            <a:ext cx="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685800" y="3962400"/>
            <a:ext cx="836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2800" b="1"/>
              <a:t>M*g</a:t>
            </a:r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 rot="5400000" flipH="1">
            <a:off x="1866900" y="2171700"/>
            <a:ext cx="457200" cy="6858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 flipV="1">
            <a:off x="1752600" y="2743200"/>
            <a:ext cx="685800" cy="12192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2209800" y="2133600"/>
            <a:ext cx="1970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66"/>
                </a:solidFill>
              </a:rPr>
              <a:t>M*g*sin</a:t>
            </a:r>
            <a:r>
              <a:rPr lang="en-US" sz="2800" b="1">
                <a:solidFill>
                  <a:srgbClr val="FF0066"/>
                </a:solidFill>
                <a:latin typeface="Symbol" pitchFamily="18" charset="2"/>
              </a:rPr>
              <a:t>q*i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2057400" y="3668713"/>
            <a:ext cx="21510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2800" b="1"/>
              <a:t>-</a:t>
            </a:r>
            <a:r>
              <a:rPr lang="en-US" sz="2800" b="1">
                <a:solidFill>
                  <a:srgbClr val="FF0066"/>
                </a:solidFill>
              </a:rPr>
              <a:t>M*g*cos</a:t>
            </a:r>
            <a:r>
              <a:rPr lang="en-US" sz="2800" b="1">
                <a:solidFill>
                  <a:srgbClr val="FF0066"/>
                </a:solidFill>
                <a:latin typeface="Symbol" pitchFamily="18" charset="2"/>
              </a:rPr>
              <a:t>q*</a:t>
            </a:r>
            <a:r>
              <a:rPr lang="en-US" sz="2800" b="1">
                <a:solidFill>
                  <a:srgbClr val="FF0066"/>
                </a:solidFill>
                <a:latin typeface="Arial Unicode MS" pitchFamily="34" charset="-128"/>
              </a:rPr>
              <a:t>j</a:t>
            </a:r>
          </a:p>
        </p:txBody>
      </p:sp>
      <p:graphicFrame>
        <p:nvGraphicFramePr>
          <p:cNvPr id="41995" name="Object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2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4" name="Object 12"/>
          <p:cNvGraphicFramePr>
            <a:graphicFrameLocks noChangeAspect="1"/>
          </p:cNvGraphicFramePr>
          <p:nvPr/>
        </p:nvGraphicFramePr>
        <p:xfrm>
          <a:off x="1265238" y="4648200"/>
          <a:ext cx="5983287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3" name="Equation" r:id="rId8" imgW="2413000" imgH="254000" progId="Equation.3">
                  <p:embed/>
                </p:oleObj>
              </mc:Choice>
              <mc:Fallback>
                <p:oleObj name="Equation" r:id="rId8" imgW="2413000" imgH="2540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238" y="4648200"/>
                        <a:ext cx="5983287" cy="6302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5" name="Object 13"/>
          <p:cNvGraphicFramePr>
            <a:graphicFrameLocks noChangeAspect="1"/>
          </p:cNvGraphicFramePr>
          <p:nvPr/>
        </p:nvGraphicFramePr>
        <p:xfrm>
          <a:off x="196850" y="5410200"/>
          <a:ext cx="8123238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4" name="Equation" r:id="rId10" imgW="3276600" imgH="254000" progId="Equation.3">
                  <p:embed/>
                </p:oleObj>
              </mc:Choice>
              <mc:Fallback>
                <p:oleObj name="Equation" r:id="rId10" imgW="3276600" imgH="2540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5410200"/>
                        <a:ext cx="8123238" cy="630238"/>
                      </a:xfrm>
                      <a:prstGeom prst="rect">
                        <a:avLst/>
                      </a:prstGeom>
                      <a:solidFill>
                        <a:srgbClr val="FFCC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6" name="Line 14"/>
          <p:cNvSpPr>
            <a:spLocks noChangeShapeType="1"/>
          </p:cNvSpPr>
          <p:nvPr/>
        </p:nvSpPr>
        <p:spPr bwMode="auto">
          <a:xfrm flipV="1">
            <a:off x="1905000" y="2895600"/>
            <a:ext cx="685800" cy="1219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2209800" y="32004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/>
      <p:bldP spid="74762" grpId="0"/>
      <p:bldP spid="74766" grpId="0" animBg="1"/>
      <p:bldP spid="74766" grpId="1" animBg="1"/>
      <p:bldP spid="7476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4708525" y="228600"/>
            <a:ext cx="4435475" cy="180022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2800"/>
              <a:t>Friction F = </a:t>
            </a:r>
            <a:r>
              <a:rPr lang="en-US" sz="2800">
                <a:latin typeface="Symbol" pitchFamily="18" charset="2"/>
              </a:rPr>
              <a:t>m</a:t>
            </a:r>
            <a:r>
              <a:rPr lang="en-US" sz="2800" baseline="-25000"/>
              <a:t>k</a:t>
            </a:r>
            <a:r>
              <a:rPr lang="en-US" sz="2800"/>
              <a:t>*N:</a:t>
            </a:r>
          </a:p>
          <a:p>
            <a:pPr eaLnBrk="1" hangingPunct="1"/>
            <a:r>
              <a:rPr lang="en-US" sz="2800">
                <a:solidFill>
                  <a:srgbClr val="0000FF"/>
                </a:solidFill>
              </a:rPr>
              <a:t>Another horizontal reaction is added in negative x-direction.</a:t>
            </a:r>
          </a:p>
        </p:txBody>
      </p:sp>
      <p:graphicFrame>
        <p:nvGraphicFramePr>
          <p:cNvPr id="43011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61035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6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228600" y="914400"/>
          <a:ext cx="4430713" cy="278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7" name="Visio" r:id="rId5" imgW="4430620" imgH="2787865" progId="Visio.Drawing.6">
                  <p:embed/>
                </p:oleObj>
              </mc:Choice>
              <mc:Fallback>
                <p:oleObj name="Visio" r:id="rId5" imgW="4430620" imgH="2787865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14400"/>
                        <a:ext cx="4430713" cy="27876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1676400" y="2286000"/>
            <a:ext cx="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685800" y="3962400"/>
            <a:ext cx="836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2800" b="1"/>
              <a:t>M*g</a:t>
            </a:r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rot="5400000" flipH="1">
            <a:off x="1866900" y="2171700"/>
            <a:ext cx="457200" cy="6858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flipV="1">
            <a:off x="1752600" y="2743200"/>
            <a:ext cx="685800" cy="12192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2209800" y="2133600"/>
            <a:ext cx="1970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2800" b="1"/>
              <a:t>M*g*sin</a:t>
            </a:r>
            <a:r>
              <a:rPr lang="en-US" sz="2800" b="1">
                <a:latin typeface="Symbol" pitchFamily="18" charset="2"/>
              </a:rPr>
              <a:t>q*i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2057400" y="3668713"/>
            <a:ext cx="21510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2800" b="1"/>
              <a:t>-</a:t>
            </a:r>
            <a:r>
              <a:rPr lang="en-US" sz="2800" b="1">
                <a:solidFill>
                  <a:srgbClr val="FF0066"/>
                </a:solidFill>
              </a:rPr>
              <a:t>M*g*cos</a:t>
            </a:r>
            <a:r>
              <a:rPr lang="en-US" sz="2800" b="1">
                <a:solidFill>
                  <a:srgbClr val="FF0066"/>
                </a:solidFill>
                <a:latin typeface="Symbol" pitchFamily="18" charset="2"/>
              </a:rPr>
              <a:t>q*</a:t>
            </a:r>
            <a:r>
              <a:rPr lang="en-US" sz="2800" b="1">
                <a:solidFill>
                  <a:srgbClr val="FF0066"/>
                </a:solidFill>
                <a:latin typeface="Arial Unicode MS" pitchFamily="34" charset="-128"/>
              </a:rPr>
              <a:t>j</a:t>
            </a:r>
          </a:p>
        </p:txBody>
      </p:sp>
      <p:graphicFrame>
        <p:nvGraphicFramePr>
          <p:cNvPr id="43019" name="Object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8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8" name="Object 12"/>
          <p:cNvGraphicFramePr>
            <a:graphicFrameLocks noChangeAspect="1"/>
          </p:cNvGraphicFramePr>
          <p:nvPr/>
        </p:nvGraphicFramePr>
        <p:xfrm>
          <a:off x="477838" y="4648200"/>
          <a:ext cx="7558087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9" name="Equation" r:id="rId8" imgW="3048000" imgH="254000" progId="Equation.3">
                  <p:embed/>
                </p:oleObj>
              </mc:Choice>
              <mc:Fallback>
                <p:oleObj name="Equation" r:id="rId8" imgW="3048000" imgH="2540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4648200"/>
                        <a:ext cx="7558087" cy="6302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9" name="Object 13"/>
          <p:cNvGraphicFramePr>
            <a:graphicFrameLocks noChangeAspect="1"/>
          </p:cNvGraphicFramePr>
          <p:nvPr/>
        </p:nvGraphicFramePr>
        <p:xfrm>
          <a:off x="196850" y="5410200"/>
          <a:ext cx="8123238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0" name="Equation" r:id="rId10" imgW="3276600" imgH="254000" progId="Equation.3">
                  <p:embed/>
                </p:oleObj>
              </mc:Choice>
              <mc:Fallback>
                <p:oleObj name="Equation" r:id="rId10" imgW="3276600" imgH="2540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5410200"/>
                        <a:ext cx="8123238" cy="630238"/>
                      </a:xfrm>
                      <a:prstGeom prst="rect">
                        <a:avLst/>
                      </a:prstGeom>
                      <a:solidFill>
                        <a:srgbClr val="FFCC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90" name="Line 14"/>
          <p:cNvSpPr>
            <a:spLocks noChangeShapeType="1"/>
          </p:cNvSpPr>
          <p:nvPr/>
        </p:nvSpPr>
        <p:spPr bwMode="auto">
          <a:xfrm flipV="1">
            <a:off x="1905000" y="2895600"/>
            <a:ext cx="685800" cy="1219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2209800" y="32004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75792" name="Line 16"/>
          <p:cNvSpPr>
            <a:spLocks noChangeShapeType="1"/>
          </p:cNvSpPr>
          <p:nvPr/>
        </p:nvSpPr>
        <p:spPr bwMode="auto">
          <a:xfrm rot="5400000" flipH="1">
            <a:off x="2705100" y="2705100"/>
            <a:ext cx="457200" cy="685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3276600" y="3119438"/>
            <a:ext cx="904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  <a:latin typeface="Symbol" pitchFamily="18" charset="2"/>
              </a:rPr>
              <a:t>m</a:t>
            </a:r>
            <a:r>
              <a:rPr lang="en-US" sz="2800" baseline="-25000">
                <a:solidFill>
                  <a:srgbClr val="0000FF"/>
                </a:solidFill>
              </a:rPr>
              <a:t>k</a:t>
            </a:r>
            <a:r>
              <a:rPr lang="en-US" sz="2800">
                <a:solidFill>
                  <a:srgbClr val="0000FF"/>
                </a:solidFill>
              </a:rPr>
              <a:t>*N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/>
      <p:bldP spid="75785" grpId="0"/>
      <p:bldP spid="75786" grpId="0"/>
      <p:bldP spid="75790" grpId="0" animBg="1"/>
      <p:bldP spid="75791" grpId="0"/>
      <p:bldP spid="75792" grpId="0" animBg="1"/>
      <p:bldP spid="757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0"/>
            <a:ext cx="6848475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400425" y="422275"/>
            <a:ext cx="5743575" cy="2552700"/>
          </a:xfrm>
          <a:solidFill>
            <a:srgbClr val="FFFF00">
              <a:alpha val="36862"/>
            </a:srgbClr>
          </a:solidFill>
        </p:spPr>
        <p:txBody>
          <a:bodyPr/>
          <a:lstStyle/>
          <a:p>
            <a:r>
              <a:rPr lang="en-US" dirty="0" smtClean="0">
                <a:ea typeface="ＭＳ Ｐゴシック" pitchFamily="32" charset="-128"/>
              </a:rPr>
              <a:t>Final Exam</a:t>
            </a:r>
            <a:br>
              <a:rPr lang="en-US" dirty="0" smtClean="0">
                <a:ea typeface="ＭＳ Ｐゴシック" pitchFamily="32" charset="-128"/>
              </a:rPr>
            </a:br>
            <a:r>
              <a:rPr lang="en-US" dirty="0" smtClean="0">
                <a:ea typeface="ＭＳ Ｐゴシック" pitchFamily="32" charset="-128"/>
              </a:rPr>
              <a:t>Wed. </a:t>
            </a:r>
            <a:r>
              <a:rPr lang="en-US" b="1" dirty="0"/>
              <a:t>Wed. May 14   8 – 10 a.m.</a:t>
            </a:r>
            <a:endParaRPr lang="en-US" dirty="0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0" y="2719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70000" y="2997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5400" b="1" smtClean="0">
                <a:ea typeface="ＭＳ Ｐゴシック" pitchFamily="32" charset="-128"/>
              </a:rPr>
              <a:t>Energy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ig_03_004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3400"/>
            <a:ext cx="822960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806450" y="4918075"/>
            <a:ext cx="7289800" cy="9461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 eaLnBrk="1" hangingPunct="1"/>
            <a:r>
              <a:rPr lang="en-US" sz="2800" b="1"/>
              <a:t>Only Force components in direction of motion do </a:t>
            </a:r>
            <a:r>
              <a:rPr lang="en-US" sz="2800" b="1">
                <a:solidFill>
                  <a:srgbClr val="0000FF"/>
                </a:solidFill>
              </a:rPr>
              <a:t>WORK</a:t>
            </a:r>
          </a:p>
        </p:txBody>
      </p:sp>
      <p:graphicFrame>
        <p:nvGraphicFramePr>
          <p:cNvPr id="83973" name="Object 4"/>
          <p:cNvGraphicFramePr>
            <a:graphicFrameLocks noChangeAspect="1"/>
          </p:cNvGraphicFramePr>
          <p:nvPr/>
        </p:nvGraphicFramePr>
        <p:xfrm>
          <a:off x="3027363" y="457200"/>
          <a:ext cx="2965450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9" name="Equation" r:id="rId5" imgW="1092200" imgH="457200" progId="Equation.3">
                  <p:embed/>
                </p:oleObj>
              </mc:Choice>
              <mc:Fallback>
                <p:oleObj name="Equation" r:id="rId5" imgW="10922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3" y="457200"/>
                        <a:ext cx="2965450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838200" y="3124200"/>
            <a:ext cx="7315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en-US" sz="4000" dirty="0">
                <a:solidFill>
                  <a:schemeClr val="accent2"/>
                </a:solidFill>
              </a:rPr>
              <a:t>The potential  energy V is defined as:</a:t>
            </a:r>
            <a:endParaRPr kumimoji="0" lang="en-US" sz="4000" dirty="0">
              <a:solidFill>
                <a:schemeClr val="accent2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066800" y="717550"/>
            <a:ext cx="4889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 sz="4000"/>
              <a:t>The work is defined as</a:t>
            </a:r>
            <a:r>
              <a:rPr kumimoji="0" lang="en-US" altLang="en-US"/>
              <a:t> </a:t>
            </a:r>
          </a:p>
        </p:txBody>
      </p:sp>
      <p:graphicFrame>
        <p:nvGraphicFramePr>
          <p:cNvPr id="25606" name="Object 7"/>
          <p:cNvGraphicFramePr>
            <a:graphicFrameLocks noChangeAspect="1"/>
          </p:cNvGraphicFramePr>
          <p:nvPr/>
        </p:nvGraphicFramePr>
        <p:xfrm>
          <a:off x="1828800" y="4419600"/>
          <a:ext cx="514985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5" name="Equation" r:id="rId4" imgW="1155700" imgH="279400" progId="Equation.3">
                  <p:embed/>
                </p:oleObj>
              </mc:Choice>
              <mc:Fallback>
                <p:oleObj name="Equation" r:id="rId4" imgW="11557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19600"/>
                        <a:ext cx="5149850" cy="12446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38200" y="1524000"/>
                <a:ext cx="7924800" cy="1706878"/>
              </a:xfrm>
              <a:prstGeom prst="rect">
                <a:avLst/>
              </a:prstGeom>
              <a:solidFill>
                <a:schemeClr val="accent5">
                  <a:lumMod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𝑾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𝑭</m:t>
                          </m:r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𝒅𝒓</m:t>
                          </m:r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  </m:t>
                          </m:r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𝒐𝒓</m:t>
                          </m:r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𝑾</m:t>
                          </m:r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 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4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4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𝑻</m:t>
                              </m:r>
                              <m:r>
                                <a:rPr lang="en-US" sz="4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∗</m:t>
                              </m:r>
                              <m:r>
                                <a:rPr lang="en-US" sz="4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</m:nary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𝝑</m:t>
                          </m:r>
                        </m:e>
                      </m:nary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24000"/>
                <a:ext cx="7924800" cy="170687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53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-133350"/>
            <a:ext cx="9124950" cy="25288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3200" b="1">
                <a:solidFill>
                  <a:srgbClr val="0000FF"/>
                </a:solidFill>
                <a:cs typeface="Times New Roman" pitchFamily="18" charset="0"/>
              </a:rPr>
              <a:t>The work-energy relation:</a:t>
            </a:r>
            <a:r>
              <a:rPr lang="en-US" sz="3200" b="1">
                <a:cs typeface="Times New Roman" pitchFamily="18" charset="0"/>
              </a:rPr>
              <a:t> The relation between the work done on a particle by the forces which are applied on it and how its kinetic energy changes follows from Newton’s second law.</a:t>
            </a:r>
          </a:p>
        </p:txBody>
      </p:sp>
      <p:pic>
        <p:nvPicPr>
          <p:cNvPr id="49155" name="Picture 4" descr="image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2419350"/>
            <a:ext cx="1747837" cy="10096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5" descr="image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4375150"/>
            <a:ext cx="6502400" cy="1487488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201613" y="1204913"/>
            <a:ext cx="1978025" cy="1920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 eaLnBrk="1" hangingPunct="1"/>
            <a:r>
              <a:rPr lang="en-US" sz="4000" b="1"/>
              <a:t>Work of Gravity</a:t>
            </a:r>
          </a:p>
        </p:txBody>
      </p:sp>
      <p:pic>
        <p:nvPicPr>
          <p:cNvPr id="47107" name="Picture 4" descr="fig_03_006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61938"/>
            <a:ext cx="57721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US" smtClean="0">
                <a:ea typeface="ＭＳ Ｐゴシック" pitchFamily="32" charset="-128"/>
              </a:rPr>
              <a:t>Conservative Forces: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76400"/>
            <a:ext cx="6856413" cy="3489325"/>
          </a:xfrm>
        </p:spPr>
        <p:txBody>
          <a:bodyPr lIns="90488" tIns="44450" rIns="90488" bIns="44450"/>
          <a:lstStyle/>
          <a:p>
            <a:pPr marL="628650" lvl="1" indent="-228600" eaLnBrk="1" hangingPunct="1">
              <a:buFontTx/>
              <a:buNone/>
              <a:defRPr/>
            </a:pPr>
            <a:r>
              <a:rPr lang="en-US" sz="2400" dirty="0" smtClean="0">
                <a:ea typeface="ＭＳ Ｐゴシック" pitchFamily="32" charset="-128"/>
              </a:rPr>
              <a:t>Gravity is a conservative</a:t>
            </a:r>
            <a:r>
              <a:rPr lang="en-US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32" charset="-128"/>
              </a:rPr>
              <a:t> </a:t>
            </a:r>
            <a:r>
              <a:rPr lang="en-US" sz="2400" dirty="0" smtClean="0">
                <a:ea typeface="ＭＳ Ｐゴシック" pitchFamily="32" charset="-128"/>
              </a:rPr>
              <a:t>force:</a:t>
            </a:r>
          </a:p>
          <a:p>
            <a:pPr marL="285750" indent="-285750" eaLnBrk="1" hangingPunct="1">
              <a:defRPr/>
            </a:pPr>
            <a:endParaRPr lang="en-US" sz="2800" dirty="0" smtClean="0">
              <a:ea typeface="ＭＳ Ｐゴシック" pitchFamily="32" charset="-128"/>
            </a:endParaRPr>
          </a:p>
          <a:p>
            <a:pPr marL="285750" indent="-285750" eaLnBrk="1" hangingPunct="1">
              <a:defRPr/>
            </a:pPr>
            <a:endParaRPr lang="en-US" sz="2800" dirty="0" smtClean="0">
              <a:ea typeface="ＭＳ Ｐゴシック" pitchFamily="32" charset="-128"/>
            </a:endParaRPr>
          </a:p>
          <a:p>
            <a:pPr marL="285750" indent="-285750" eaLnBrk="1" hangingPunct="1">
              <a:defRPr/>
            </a:pPr>
            <a:r>
              <a:rPr lang="en-US" sz="2800" dirty="0" smtClean="0">
                <a:ea typeface="ＭＳ Ｐゴシック" pitchFamily="32" charset="-128"/>
              </a:rPr>
              <a:t>Gravity near the Earth’s surface:</a:t>
            </a:r>
          </a:p>
          <a:p>
            <a:pPr marL="628650" lvl="1" indent="-228600" eaLnBrk="1" hangingPunct="1">
              <a:buFontTx/>
              <a:buNone/>
              <a:defRPr/>
            </a:pPr>
            <a:endParaRPr lang="en-US" sz="2400" dirty="0" smtClean="0">
              <a:ea typeface="ＭＳ Ｐゴシック" pitchFamily="32" charset="-128"/>
            </a:endParaRPr>
          </a:p>
          <a:p>
            <a:pPr marL="628650" lvl="1" indent="-228600" eaLnBrk="1" hangingPunct="1">
              <a:buFontTx/>
              <a:buNone/>
              <a:defRPr/>
            </a:pPr>
            <a:endParaRPr lang="en-US" sz="2400" dirty="0" smtClean="0">
              <a:ea typeface="ＭＳ Ｐゴシック" pitchFamily="32" charset="-128"/>
            </a:endParaRPr>
          </a:p>
          <a:p>
            <a:pPr marL="285750" indent="-285750" eaLnBrk="1" hangingPunct="1">
              <a:defRPr/>
            </a:pPr>
            <a:r>
              <a:rPr lang="en-US" sz="2800" dirty="0" smtClean="0">
                <a:ea typeface="ＭＳ Ｐゴシック" pitchFamily="32" charset="-128"/>
              </a:rPr>
              <a:t>A spring produces a conservative force:</a:t>
            </a:r>
          </a:p>
        </p:txBody>
      </p:sp>
      <p:graphicFrame>
        <p:nvGraphicFramePr>
          <p:cNvPr id="52230" name="Object 6"/>
          <p:cNvGraphicFramePr>
            <a:graphicFrameLocks/>
          </p:cNvGraphicFramePr>
          <p:nvPr/>
        </p:nvGraphicFramePr>
        <p:xfrm>
          <a:off x="7067550" y="4514850"/>
          <a:ext cx="17907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5" name="Equation" r:id="rId4" imgW="628599" imgH="342900" progId="Equation.DSMT4">
                  <p:embed/>
                </p:oleObj>
              </mc:Choice>
              <mc:Fallback>
                <p:oleObj name="Equation" r:id="rId4" imgW="628599" imgH="342900" progId="Equation.DSMT4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550" y="4514850"/>
                        <a:ext cx="1790700" cy="12573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1" name="Object 7"/>
          <p:cNvGraphicFramePr>
            <a:graphicFrameLocks/>
          </p:cNvGraphicFramePr>
          <p:nvPr/>
        </p:nvGraphicFramePr>
        <p:xfrm>
          <a:off x="5867400" y="2895600"/>
          <a:ext cx="228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6" name="Equation" r:id="rId6" imgW="676143" imgH="181043" progId="Equation.DSMT4">
                  <p:embed/>
                </p:oleObj>
              </mc:Choice>
              <mc:Fallback>
                <p:oleObj name="Equation" r:id="rId6" imgW="676143" imgH="181043" progId="Equation.DSMT4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895600"/>
                        <a:ext cx="228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2" name="Object 8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0132741"/>
              </p:ext>
            </p:extLst>
          </p:nvPr>
        </p:nvGraphicFramePr>
        <p:xfrm>
          <a:off x="5334000" y="1447800"/>
          <a:ext cx="220980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7" name="Equation" r:id="rId8" imgW="790679" imgH="342900" progId="Equation.DSMT4">
                  <p:embed/>
                </p:oleObj>
              </mc:Choice>
              <mc:Fallback>
                <p:oleObj name="Equation" r:id="rId8" imgW="790679" imgH="342900" progId="Equation.DSMT4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447800"/>
                        <a:ext cx="2209800" cy="1101725"/>
                      </a:xfrm>
                      <a:prstGeom prst="rect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450850" y="0"/>
            <a:ext cx="8313738" cy="7016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 eaLnBrk="1" hangingPunct="1"/>
            <a:r>
              <a:rPr lang="en-US" sz="4000" b="1"/>
              <a:t>Rot. about Fixed Axis   Memorize!</a:t>
            </a:r>
          </a:p>
        </p:txBody>
      </p:sp>
      <p:pic>
        <p:nvPicPr>
          <p:cNvPr id="54275" name="Picture 3" descr="fig_05_00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685482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/>
          <p:cNvGraphicFramePr>
            <a:graphicFrameLocks noGrp="1" noChangeAspect="1"/>
          </p:cNvGraphicFramePr>
          <p:nvPr>
            <p:ph type="ctrTitle"/>
          </p:nvPr>
        </p:nvGraphicFramePr>
        <p:xfrm>
          <a:off x="2228850" y="1349375"/>
          <a:ext cx="2432050" cy="171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6" name="Equation" r:id="rId3" imgW="857132" imgH="590685" progId="Equation.3">
                  <p:embed/>
                </p:oleObj>
              </mc:Choice>
              <mc:Fallback>
                <p:oleObj name="Equation" r:id="rId3" imgW="857132" imgH="59068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50" y="1349375"/>
                        <a:ext cx="2432050" cy="171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279525" y="417513"/>
            <a:ext cx="1225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/>
              <a:t>Page 336: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286000" y="4144963"/>
            <a:ext cx="2168525" cy="7016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4000"/>
              <a:t>a</a:t>
            </a:r>
            <a:r>
              <a:rPr lang="en-US" sz="4000" baseline="-25000"/>
              <a:t>t</a:t>
            </a:r>
            <a:r>
              <a:rPr lang="en-US" sz="4000"/>
              <a:t> = </a:t>
            </a:r>
            <a:r>
              <a:rPr lang="en-US" sz="4000">
                <a:latin typeface="Symbol" pitchFamily="18" charset="2"/>
              </a:rPr>
              <a:t>a</a:t>
            </a:r>
            <a:r>
              <a:rPr lang="en-US" sz="4000"/>
              <a:t> x r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981200" y="2819400"/>
            <a:ext cx="3294063" cy="6413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3600"/>
              <a:t>a</a:t>
            </a:r>
            <a:r>
              <a:rPr lang="en-US" sz="3600" baseline="-25000"/>
              <a:t>n</a:t>
            </a:r>
            <a:r>
              <a:rPr lang="en-US" sz="3600"/>
              <a:t> =</a:t>
            </a:r>
            <a:r>
              <a:rPr lang="en-US" sz="3600">
                <a:latin typeface="Symbol" pitchFamily="18" charset="2"/>
              </a:rPr>
              <a:t> w</a:t>
            </a:r>
            <a:r>
              <a:rPr lang="en-US" sz="3600"/>
              <a:t> x ( </a:t>
            </a:r>
            <a:r>
              <a:rPr lang="en-US" sz="3600">
                <a:latin typeface="Symbol" pitchFamily="18" charset="2"/>
              </a:rPr>
              <a:t>w</a:t>
            </a:r>
            <a:r>
              <a:rPr lang="en-US" sz="3600"/>
              <a:t> x 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2" charset="-128"/>
              </a:rPr>
              <a:t>fig_05_012</a:t>
            </a:r>
          </a:p>
        </p:txBody>
      </p:sp>
      <p:graphicFrame>
        <p:nvGraphicFramePr>
          <p:cNvPr id="5632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667000" y="0"/>
          <a:ext cx="63277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9" name="Mathcad" r:id="rId3" imgW="5133975" imgH="5562600" progId="Mathcad">
                  <p:embed/>
                </p:oleObj>
              </mc:Choice>
              <mc:Fallback>
                <p:oleObj name="Mathcad" r:id="rId3" imgW="5133975" imgH="5562600" progId="Mathcad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0"/>
                        <a:ext cx="6327775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60325" y="1179513"/>
            <a:ext cx="2203450" cy="36671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/>
              <a:t>Mathcad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2" charset="-128"/>
              </a:rPr>
              <a:t>fig_05_012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60325" y="1179513"/>
            <a:ext cx="2073275" cy="146526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/>
              <a:t>Mathcad Example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part 2:</a:t>
            </a:r>
          </a:p>
          <a:p>
            <a:pPr eaLnBrk="1" hangingPunct="1"/>
            <a:r>
              <a:rPr lang="en-US"/>
              <a:t>Solving the vector equations</a:t>
            </a:r>
          </a:p>
        </p:txBody>
      </p:sp>
      <p:graphicFrame>
        <p:nvGraphicFramePr>
          <p:cNvPr id="57348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066925" y="177800"/>
          <a:ext cx="7077075" cy="597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3" name="Image" r:id="rId3" imgW="5692905" imgH="4803389" progId="Photoshop.Image.4">
                  <p:embed/>
                </p:oleObj>
              </mc:Choice>
              <mc:Fallback>
                <p:oleObj name="Image" r:id="rId3" imgW="5692905" imgH="4803389" progId="Photoshop.Image.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5" y="177800"/>
                        <a:ext cx="7077075" cy="597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593725" y="2627313"/>
            <a:ext cx="7940675" cy="192087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4000"/>
              <a:t>Always work from first Principles!</a:t>
            </a:r>
          </a:p>
          <a:p>
            <a:pPr algn="ctr" eaLnBrk="1" hangingPunct="1"/>
            <a:endParaRPr lang="en-US" sz="4000"/>
          </a:p>
          <a:p>
            <a:pPr algn="ctr" eaLnBrk="1" hangingPunct="1"/>
            <a:endParaRPr lang="en-US" sz="400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2187575" y="203200"/>
            <a:ext cx="5562600" cy="10096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2" charset="-128"/>
              </a:rPr>
              <a:t>fig_05_012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0325" y="1179513"/>
            <a:ext cx="2073275" cy="146526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/>
              <a:t>Mathcad Examples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part 3</a:t>
            </a:r>
          </a:p>
          <a:p>
            <a:pPr eaLnBrk="1" hangingPunct="1"/>
            <a:r>
              <a:rPr lang="en-US"/>
              <a:t>Graphical Solution</a:t>
            </a:r>
          </a:p>
        </p:txBody>
      </p:sp>
      <p:graphicFrame>
        <p:nvGraphicFramePr>
          <p:cNvPr id="5837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438400" y="0"/>
          <a:ext cx="53324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7" name="Visio" r:id="rId3" imgW="5362560" imgH="6896160" progId="Visio.Drawing.6">
                  <p:embed/>
                </p:oleObj>
              </mc:Choice>
              <mc:Fallback>
                <p:oleObj name="Visio" r:id="rId3" imgW="5362560" imgH="689616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0"/>
                        <a:ext cx="533241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457200" y="685800"/>
          <a:ext cx="8183563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9" name="Visio" r:id="rId3" imgW="7987636" imgH="4865370" progId="Visio.Drawing.6">
                  <p:embed/>
                </p:oleObj>
              </mc:Choice>
              <mc:Fallback>
                <p:oleObj name="Visio" r:id="rId3" imgW="7987636" imgH="486537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85800"/>
                        <a:ext cx="8183563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457200" y="685800"/>
          <a:ext cx="8183563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3" name="Visio" r:id="rId3" imgW="7987636" imgH="4865370" progId="Visio.Drawing.6">
                  <p:embed/>
                </p:oleObj>
              </mc:Choice>
              <mc:Fallback>
                <p:oleObj name="Visio" r:id="rId3" imgW="7987636" imgH="486537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85800"/>
                        <a:ext cx="8183563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p_05_085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403725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3810000" y="304800"/>
            <a:ext cx="5334000" cy="37496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2800">
                <a:solidFill>
                  <a:srgbClr val="336600"/>
                </a:solidFill>
              </a:rPr>
              <a:t>v</a:t>
            </a:r>
            <a:r>
              <a:rPr lang="en-US" sz="2800" baseline="-25000">
                <a:solidFill>
                  <a:srgbClr val="336600"/>
                </a:solidFill>
              </a:rPr>
              <a:t>B</a:t>
            </a:r>
            <a:r>
              <a:rPr lang="en-US" sz="2800">
                <a:solidFill>
                  <a:srgbClr val="336600"/>
                </a:solidFill>
              </a:rPr>
              <a:t> = 3 ft/s down, </a:t>
            </a:r>
            <a:r>
              <a:rPr lang="en-US" sz="2800">
                <a:solidFill>
                  <a:srgbClr val="336600"/>
                </a:solidFill>
                <a:latin typeface="Symbol" pitchFamily="18" charset="2"/>
              </a:rPr>
              <a:t>Q</a:t>
            </a:r>
            <a:r>
              <a:rPr lang="en-US" sz="2800">
                <a:solidFill>
                  <a:srgbClr val="336600"/>
                </a:solidFill>
              </a:rPr>
              <a:t> = 60</a:t>
            </a:r>
            <a:r>
              <a:rPr lang="en-US" sz="2800" baseline="30000">
                <a:solidFill>
                  <a:srgbClr val="336600"/>
                </a:solidFill>
              </a:rPr>
              <a:t>o</a:t>
            </a:r>
          </a:p>
          <a:p>
            <a:pPr eaLnBrk="1" hangingPunct="1"/>
            <a:r>
              <a:rPr lang="en-US" sz="2800">
                <a:solidFill>
                  <a:srgbClr val="336600"/>
                </a:solidFill>
              </a:rPr>
              <a:t>and v</a:t>
            </a:r>
            <a:r>
              <a:rPr lang="en-US" sz="2800" baseline="-25000">
                <a:solidFill>
                  <a:srgbClr val="336600"/>
                </a:solidFill>
              </a:rPr>
              <a:t>A</a:t>
            </a:r>
            <a:r>
              <a:rPr lang="en-US" sz="2800">
                <a:solidFill>
                  <a:srgbClr val="336600"/>
                </a:solidFill>
              </a:rPr>
              <a:t> = v</a:t>
            </a:r>
            <a:r>
              <a:rPr lang="en-US" sz="2800" baseline="-25000">
                <a:solidFill>
                  <a:srgbClr val="336600"/>
                </a:solidFill>
              </a:rPr>
              <a:t>B</a:t>
            </a:r>
            <a:r>
              <a:rPr lang="en-US" sz="2800">
                <a:solidFill>
                  <a:srgbClr val="336600"/>
                </a:solidFill>
              </a:rPr>
              <a:t>/tan</a:t>
            </a:r>
            <a:r>
              <a:rPr lang="en-US" sz="2800">
                <a:solidFill>
                  <a:srgbClr val="336600"/>
                </a:solidFill>
                <a:latin typeface="Symbol" pitchFamily="18" charset="2"/>
              </a:rPr>
              <a:t>Q. </a:t>
            </a:r>
            <a:r>
              <a:rPr lang="en-US" sz="2800">
                <a:solidFill>
                  <a:srgbClr val="336600"/>
                </a:solidFill>
              </a:rPr>
              <a:t>The relative velocity v</a:t>
            </a:r>
            <a:r>
              <a:rPr lang="en-US" sz="2800" baseline="-25000">
                <a:solidFill>
                  <a:srgbClr val="336600"/>
                </a:solidFill>
              </a:rPr>
              <a:t>A/B</a:t>
            </a:r>
            <a:r>
              <a:rPr lang="en-US" sz="2800">
                <a:solidFill>
                  <a:srgbClr val="336600"/>
                </a:solidFill>
              </a:rPr>
              <a:t> is found from the vector eq.</a:t>
            </a:r>
          </a:p>
          <a:p>
            <a:pPr eaLnBrk="1" hangingPunct="1">
              <a:buFontTx/>
              <a:buAutoNum type="alphaUcParenBoth"/>
            </a:pPr>
            <a:r>
              <a:rPr lang="en-US" sz="3200"/>
              <a:t>v</a:t>
            </a:r>
            <a:r>
              <a:rPr lang="en-US" sz="3200" baseline="-25000"/>
              <a:t>A</a:t>
            </a:r>
            <a:r>
              <a:rPr lang="en-US" sz="3200"/>
              <a:t> = v</a:t>
            </a:r>
            <a:r>
              <a:rPr lang="en-US" sz="3200" baseline="-25000"/>
              <a:t>B</a:t>
            </a:r>
            <a:r>
              <a:rPr lang="en-US" sz="3200"/>
              <a:t>+ v</a:t>
            </a:r>
            <a:r>
              <a:rPr lang="en-US" sz="3200" baseline="-25000"/>
              <a:t>A/B ,</a:t>
            </a:r>
            <a:r>
              <a:rPr lang="en-US" sz="2400" b="1"/>
              <a:t>v</a:t>
            </a:r>
            <a:r>
              <a:rPr lang="en-US" sz="2400" b="1" baseline="-25000"/>
              <a:t>A/B</a:t>
            </a:r>
            <a:r>
              <a:rPr lang="en-US" sz="2400" b="1"/>
              <a:t> points</a:t>
            </a:r>
            <a:endParaRPr lang="en-US" sz="2400" b="1" baseline="-25000">
              <a:latin typeface="Symbol" pitchFamily="18" charset="2"/>
            </a:endParaRPr>
          </a:p>
          <a:p>
            <a:pPr eaLnBrk="1" hangingPunct="1">
              <a:buFontTx/>
              <a:buAutoNum type="alphaUcParenBoth"/>
            </a:pPr>
            <a:r>
              <a:rPr lang="en-US" sz="320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en-US" sz="3200">
                <a:solidFill>
                  <a:srgbClr val="0000FF"/>
                </a:solidFill>
              </a:rPr>
              <a:t>v</a:t>
            </a:r>
            <a:r>
              <a:rPr lang="en-US" sz="3200" baseline="-25000">
                <a:solidFill>
                  <a:srgbClr val="0000FF"/>
                </a:solidFill>
              </a:rPr>
              <a:t>A</a:t>
            </a:r>
            <a:r>
              <a:rPr lang="en-US" sz="3200">
                <a:solidFill>
                  <a:srgbClr val="0000FF"/>
                </a:solidFill>
              </a:rPr>
              <a:t> = v</a:t>
            </a:r>
            <a:r>
              <a:rPr lang="en-US" sz="3200" baseline="-25000">
                <a:solidFill>
                  <a:srgbClr val="0000FF"/>
                </a:solidFill>
              </a:rPr>
              <a:t>B</a:t>
            </a:r>
            <a:r>
              <a:rPr lang="en-US" sz="3200">
                <a:solidFill>
                  <a:srgbClr val="0000FF"/>
                </a:solidFill>
              </a:rPr>
              <a:t>+ v</a:t>
            </a:r>
            <a:r>
              <a:rPr lang="en-US" sz="3200" baseline="-25000">
                <a:solidFill>
                  <a:srgbClr val="0000FF"/>
                </a:solidFill>
              </a:rPr>
              <a:t>A/B ,</a:t>
            </a:r>
            <a:r>
              <a:rPr lang="en-US" sz="2400" b="1">
                <a:solidFill>
                  <a:srgbClr val="0000FF"/>
                </a:solidFill>
              </a:rPr>
              <a:t>v</a:t>
            </a:r>
            <a:r>
              <a:rPr lang="en-US" sz="2400" b="1" baseline="-25000">
                <a:solidFill>
                  <a:srgbClr val="0000FF"/>
                </a:solidFill>
              </a:rPr>
              <a:t>A/B</a:t>
            </a:r>
            <a:r>
              <a:rPr lang="en-US" sz="2400" b="1">
                <a:solidFill>
                  <a:srgbClr val="0000FF"/>
                </a:solidFill>
              </a:rPr>
              <a:t> points </a:t>
            </a:r>
            <a:endParaRPr lang="en-US" sz="2400" b="1" baseline="-25000">
              <a:solidFill>
                <a:srgbClr val="0000FF"/>
              </a:solidFill>
              <a:latin typeface="Symbol" pitchFamily="18" charset="2"/>
            </a:endParaRPr>
          </a:p>
          <a:p>
            <a:pPr eaLnBrk="1" hangingPunct="1"/>
            <a:r>
              <a:rPr lang="en-US" sz="3200"/>
              <a:t>(C)</a:t>
            </a:r>
            <a:r>
              <a:rPr lang="en-US" sz="3200">
                <a:latin typeface="Symbol" pitchFamily="18" charset="2"/>
              </a:rPr>
              <a:t> </a:t>
            </a:r>
            <a:r>
              <a:rPr lang="en-US" sz="3200"/>
              <a:t>v</a:t>
            </a:r>
            <a:r>
              <a:rPr lang="en-US" sz="3200" baseline="-25000"/>
              <a:t>B</a:t>
            </a:r>
            <a:r>
              <a:rPr lang="en-US" sz="3200"/>
              <a:t> = v</a:t>
            </a:r>
            <a:r>
              <a:rPr lang="en-US" sz="3200" baseline="-25000"/>
              <a:t>A</a:t>
            </a:r>
            <a:r>
              <a:rPr lang="en-US" sz="3200"/>
              <a:t>+ v</a:t>
            </a:r>
            <a:r>
              <a:rPr lang="en-US" sz="3200" baseline="-25000"/>
              <a:t>A/B ,</a:t>
            </a:r>
            <a:r>
              <a:rPr lang="en-US" sz="2400" b="1"/>
              <a:t>v</a:t>
            </a:r>
            <a:r>
              <a:rPr lang="en-US" sz="2400" b="1" baseline="-25000"/>
              <a:t>A/B</a:t>
            </a:r>
            <a:r>
              <a:rPr lang="en-US" sz="2400" b="1"/>
              <a:t> points</a:t>
            </a:r>
            <a:endParaRPr lang="en-US" sz="3200">
              <a:latin typeface="Symbol" pitchFamily="18" charset="2"/>
            </a:endParaRPr>
          </a:p>
          <a:p>
            <a:pPr eaLnBrk="1" hangingPunct="1"/>
            <a:r>
              <a:rPr lang="en-US" sz="3200">
                <a:solidFill>
                  <a:srgbClr val="0000FF"/>
                </a:solidFill>
                <a:latin typeface="Symbol" pitchFamily="18" charset="2"/>
              </a:rPr>
              <a:t>(</a:t>
            </a:r>
            <a:r>
              <a:rPr lang="en-US" sz="3200">
                <a:solidFill>
                  <a:srgbClr val="0000FF"/>
                </a:solidFill>
              </a:rPr>
              <a:t>D) V</a:t>
            </a:r>
            <a:r>
              <a:rPr lang="en-US" sz="3200" baseline="-25000">
                <a:solidFill>
                  <a:srgbClr val="0000FF"/>
                </a:solidFill>
              </a:rPr>
              <a:t>B</a:t>
            </a:r>
            <a:r>
              <a:rPr lang="en-US" sz="3200">
                <a:solidFill>
                  <a:srgbClr val="0000FF"/>
                </a:solidFill>
              </a:rPr>
              <a:t> = v</a:t>
            </a:r>
            <a:r>
              <a:rPr lang="en-US" sz="3200" baseline="-25000">
                <a:solidFill>
                  <a:srgbClr val="0000FF"/>
                </a:solidFill>
              </a:rPr>
              <a:t>B</a:t>
            </a:r>
            <a:r>
              <a:rPr lang="en-US" sz="3200">
                <a:solidFill>
                  <a:srgbClr val="0000FF"/>
                </a:solidFill>
              </a:rPr>
              <a:t>+ v</a:t>
            </a:r>
            <a:r>
              <a:rPr lang="en-US" sz="3200" baseline="-25000">
                <a:solidFill>
                  <a:srgbClr val="0000FF"/>
                </a:solidFill>
              </a:rPr>
              <a:t>A/B ,</a:t>
            </a:r>
            <a:r>
              <a:rPr lang="en-US" sz="2400" b="1">
                <a:solidFill>
                  <a:srgbClr val="0000FF"/>
                </a:solidFill>
              </a:rPr>
              <a:t>v</a:t>
            </a:r>
            <a:r>
              <a:rPr lang="en-US" sz="2400" b="1" baseline="-25000">
                <a:solidFill>
                  <a:srgbClr val="0000FF"/>
                </a:solidFill>
              </a:rPr>
              <a:t>A/B</a:t>
            </a:r>
            <a:r>
              <a:rPr lang="en-US" sz="2400" b="1">
                <a:solidFill>
                  <a:srgbClr val="0000FF"/>
                </a:solidFill>
              </a:rPr>
              <a:t> points</a:t>
            </a:r>
            <a:endParaRPr lang="en-US" sz="320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>
            <a:off x="3429000" y="5486400"/>
            <a:ext cx="381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2209800" y="4800600"/>
            <a:ext cx="0" cy="609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828800" y="5257800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v</a:t>
            </a:r>
            <a:r>
              <a:rPr lang="en-US" sz="2400" b="1" baseline="-2500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3505200" y="5410200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v</a:t>
            </a:r>
            <a:r>
              <a:rPr lang="en-US" sz="2400" b="1" baseline="-2500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2209800" y="5486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2209800" y="533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450" name="Group 10"/>
          <p:cNvGrpSpPr>
            <a:grpSpLocks/>
          </p:cNvGrpSpPr>
          <p:nvPr/>
        </p:nvGrpSpPr>
        <p:grpSpPr bwMode="auto">
          <a:xfrm>
            <a:off x="381000" y="1752600"/>
            <a:ext cx="1249363" cy="1120775"/>
            <a:chOff x="816" y="624"/>
            <a:chExt cx="1072" cy="649"/>
          </a:xfrm>
        </p:grpSpPr>
        <p:sp>
          <p:nvSpPr>
            <p:cNvPr id="61462" name="Line 11"/>
            <p:cNvSpPr>
              <a:spLocks noChangeShapeType="1"/>
            </p:cNvSpPr>
            <p:nvPr/>
          </p:nvSpPr>
          <p:spPr bwMode="auto">
            <a:xfrm flipV="1">
              <a:off x="816" y="624"/>
              <a:ext cx="0" cy="57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3" name="Text Box 12"/>
            <p:cNvSpPr txBox="1">
              <a:spLocks noChangeArrowheads="1"/>
            </p:cNvSpPr>
            <p:nvPr/>
          </p:nvSpPr>
          <p:spPr bwMode="auto">
            <a:xfrm>
              <a:off x="1584" y="1008"/>
              <a:ext cx="30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0000FF"/>
                  </a:solidFill>
                </a:rPr>
                <a:t>x</a:t>
              </a:r>
              <a:endParaRPr lang="en-US" sz="2400" b="1" baseline="-25000">
                <a:solidFill>
                  <a:srgbClr val="0000FF"/>
                </a:solidFill>
              </a:endParaRPr>
            </a:p>
          </p:txBody>
        </p:sp>
        <p:sp>
          <p:nvSpPr>
            <p:cNvPr id="61464" name="Text Box 13"/>
            <p:cNvSpPr txBox="1">
              <a:spLocks noChangeArrowheads="1"/>
            </p:cNvSpPr>
            <p:nvPr/>
          </p:nvSpPr>
          <p:spPr bwMode="auto">
            <a:xfrm>
              <a:off x="864" y="673"/>
              <a:ext cx="303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0000FF"/>
                  </a:solidFill>
                </a:rPr>
                <a:t>y</a:t>
              </a:r>
              <a:endParaRPr lang="en-US" sz="2400" b="1" baseline="-25000">
                <a:solidFill>
                  <a:srgbClr val="0000FF"/>
                </a:solidFill>
              </a:endParaRPr>
            </a:p>
          </p:txBody>
        </p:sp>
        <p:sp>
          <p:nvSpPr>
            <p:cNvPr id="61465" name="Line 14"/>
            <p:cNvSpPr>
              <a:spLocks noChangeShapeType="1"/>
            </p:cNvSpPr>
            <p:nvPr/>
          </p:nvSpPr>
          <p:spPr bwMode="auto">
            <a:xfrm flipV="1">
              <a:off x="816" y="1200"/>
              <a:ext cx="72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575" name="Line 15"/>
          <p:cNvSpPr>
            <a:spLocks noChangeShapeType="1"/>
          </p:cNvSpPr>
          <p:nvPr/>
        </p:nvSpPr>
        <p:spPr bwMode="auto">
          <a:xfrm>
            <a:off x="5181600" y="5105400"/>
            <a:ext cx="914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6" name="Line 16"/>
          <p:cNvSpPr>
            <a:spLocks noChangeShapeType="1"/>
          </p:cNvSpPr>
          <p:nvPr/>
        </p:nvSpPr>
        <p:spPr bwMode="auto">
          <a:xfrm>
            <a:off x="5181600" y="5105400"/>
            <a:ext cx="0" cy="1447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3" name="Text Box 17"/>
          <p:cNvSpPr txBox="1">
            <a:spLocks noChangeArrowheads="1"/>
          </p:cNvSpPr>
          <p:nvPr/>
        </p:nvSpPr>
        <p:spPr bwMode="auto">
          <a:xfrm>
            <a:off x="4648200" y="5410200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v</a:t>
            </a:r>
            <a:r>
              <a:rPr lang="en-US" sz="2400" b="1" baseline="-2500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61454" name="Text Box 18"/>
          <p:cNvSpPr txBox="1">
            <a:spLocks noChangeArrowheads="1"/>
          </p:cNvSpPr>
          <p:nvPr/>
        </p:nvSpPr>
        <p:spPr bwMode="auto">
          <a:xfrm>
            <a:off x="6172200" y="5029200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v</a:t>
            </a:r>
            <a:r>
              <a:rPr lang="en-US" sz="2400" b="1" baseline="-2500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61455" name="Line 19"/>
          <p:cNvSpPr>
            <a:spLocks noChangeShapeType="1"/>
          </p:cNvSpPr>
          <p:nvPr/>
        </p:nvSpPr>
        <p:spPr bwMode="auto">
          <a:xfrm>
            <a:off x="8458200" y="2743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6" name="Line 20"/>
          <p:cNvSpPr>
            <a:spLocks noChangeShapeType="1"/>
          </p:cNvSpPr>
          <p:nvPr/>
        </p:nvSpPr>
        <p:spPr bwMode="auto">
          <a:xfrm flipV="1">
            <a:off x="8458200" y="2209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7" name="Line 21"/>
          <p:cNvSpPr>
            <a:spLocks noChangeShapeType="1"/>
          </p:cNvSpPr>
          <p:nvPr/>
        </p:nvSpPr>
        <p:spPr bwMode="auto">
          <a:xfrm>
            <a:off x="8610600" y="3733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8" name="Line 22"/>
          <p:cNvSpPr>
            <a:spLocks noChangeShapeType="1"/>
          </p:cNvSpPr>
          <p:nvPr/>
        </p:nvSpPr>
        <p:spPr bwMode="auto">
          <a:xfrm flipV="1">
            <a:off x="8610600" y="3200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83" name="Line 23"/>
          <p:cNvSpPr>
            <a:spLocks noChangeShapeType="1"/>
          </p:cNvSpPr>
          <p:nvPr/>
        </p:nvSpPr>
        <p:spPr bwMode="auto">
          <a:xfrm flipV="1">
            <a:off x="5168900" y="5156200"/>
            <a:ext cx="914400" cy="13843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0" name="Text Box 24"/>
          <p:cNvSpPr txBox="1">
            <a:spLocks noChangeArrowheads="1"/>
          </p:cNvSpPr>
          <p:nvPr/>
        </p:nvSpPr>
        <p:spPr bwMode="auto">
          <a:xfrm>
            <a:off x="5562600" y="5638800"/>
            <a:ext cx="703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66"/>
                </a:solidFill>
              </a:rPr>
              <a:t>v</a:t>
            </a:r>
            <a:r>
              <a:rPr lang="en-US" sz="2400" b="1" baseline="-25000">
                <a:solidFill>
                  <a:srgbClr val="FF0066"/>
                </a:solidFill>
              </a:rPr>
              <a:t>A/B</a:t>
            </a:r>
          </a:p>
        </p:txBody>
      </p:sp>
      <p:sp>
        <p:nvSpPr>
          <p:cNvPr id="194585" name="Line 25"/>
          <p:cNvSpPr>
            <a:spLocks noChangeShapeType="1"/>
          </p:cNvSpPr>
          <p:nvPr/>
        </p:nvSpPr>
        <p:spPr bwMode="auto">
          <a:xfrm>
            <a:off x="2425700" y="2400300"/>
            <a:ext cx="14478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5" grpId="0" animBg="1"/>
      <p:bldP spid="194576" grpId="0" animBg="1"/>
      <p:bldP spid="194583" grpId="0" animBg="1"/>
      <p:bldP spid="194585" grpId="0" animBg="1"/>
      <p:bldP spid="194585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4800600" y="228600"/>
            <a:ext cx="3810000" cy="39354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2800" dirty="0"/>
              <a:t>The instantaneous center of </a:t>
            </a:r>
            <a:r>
              <a:rPr lang="en-US" sz="2800" b="1" dirty="0"/>
              <a:t>Arm BD</a:t>
            </a:r>
            <a:r>
              <a:rPr lang="en-US" sz="2800" dirty="0"/>
              <a:t> is located at Point:</a:t>
            </a:r>
          </a:p>
          <a:p>
            <a:pPr eaLnBrk="1" hangingPunct="1">
              <a:buFontTx/>
              <a:buAutoNum type="alphaUcParenBoth"/>
            </a:pPr>
            <a:r>
              <a:rPr lang="en-US" sz="2800" dirty="0"/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B</a:t>
            </a:r>
            <a:endParaRPr lang="en-US" sz="2800" baseline="30000" dirty="0">
              <a:solidFill>
                <a:srgbClr val="0000FF"/>
              </a:solidFill>
              <a:latin typeface="Symbol" pitchFamily="18" charset="2"/>
            </a:endParaRPr>
          </a:p>
          <a:p>
            <a:pPr eaLnBrk="1" hangingPunct="1">
              <a:buFontTx/>
              <a:buAutoNum type="alphaUcParenBoth"/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D</a:t>
            </a:r>
            <a:endParaRPr lang="en-US" sz="2800" dirty="0">
              <a:solidFill>
                <a:srgbClr val="0000FF"/>
              </a:solidFill>
              <a:latin typeface="Symbol" pitchFamily="18" charset="2"/>
            </a:endParaRPr>
          </a:p>
          <a:p>
            <a:pPr eaLnBrk="1" hangingPunct="1">
              <a:buFontTx/>
              <a:buAutoNum type="alphaUcParenBoth"/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F</a:t>
            </a:r>
            <a:endParaRPr lang="en-US" sz="2800" dirty="0">
              <a:solidFill>
                <a:srgbClr val="0000FF"/>
              </a:solidFill>
              <a:latin typeface="Symbol" pitchFamily="18" charset="2"/>
            </a:endParaRPr>
          </a:p>
          <a:p>
            <a:pPr eaLnBrk="1" hangingPunct="1">
              <a:buFontTx/>
              <a:buAutoNum type="alphaUcParenBoth"/>
            </a:pPr>
            <a:r>
              <a:rPr lang="en-US" sz="2800" dirty="0"/>
              <a:t> </a:t>
            </a:r>
            <a:r>
              <a:rPr lang="en-US" sz="2800" dirty="0" smtClean="0"/>
              <a:t>G</a:t>
            </a:r>
            <a:endParaRPr lang="en-US" sz="2800" dirty="0">
              <a:latin typeface="Symbol" pitchFamily="18" charset="2"/>
            </a:endParaRPr>
          </a:p>
          <a:p>
            <a:pPr eaLnBrk="1" hangingPunct="1">
              <a:buFontTx/>
              <a:buAutoNum type="alphaUcParenBoth"/>
            </a:pPr>
            <a:r>
              <a:rPr lang="en-US" sz="2800" dirty="0">
                <a:solidFill>
                  <a:schemeClr val="accent2"/>
                </a:solidFill>
              </a:rPr>
              <a:t> H</a:t>
            </a:r>
          </a:p>
          <a:p>
            <a:pPr eaLnBrk="1" hangingPunct="1"/>
            <a:endParaRPr lang="en-US" sz="2800" dirty="0"/>
          </a:p>
        </p:txBody>
      </p:sp>
      <p:graphicFrame>
        <p:nvGraphicFramePr>
          <p:cNvPr id="62467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1371600"/>
          <a:ext cx="4800600" cy="405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3" name="Visio" r:id="rId3" imgW="6920601" imgH="5843368" progId="Visio.Drawing.6">
                  <p:embed/>
                </p:oleObj>
              </mc:Choice>
              <mc:Fallback>
                <p:oleObj name="Visio" r:id="rId3" imgW="6920601" imgH="5843368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71600"/>
                        <a:ext cx="4800600" cy="40528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780" name="Line 18"/>
          <p:cNvSpPr>
            <a:spLocks noChangeShapeType="1"/>
          </p:cNvSpPr>
          <p:nvPr/>
        </p:nvSpPr>
        <p:spPr bwMode="auto">
          <a:xfrm flipV="1">
            <a:off x="3251200" y="3530600"/>
            <a:ext cx="16764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4800" smtClean="0">
                <a:solidFill>
                  <a:schemeClr val="tx1"/>
                </a:solidFill>
                <a:ea typeface="ＭＳ Ｐゴシック" pitchFamily="32" charset="-128"/>
              </a:rPr>
              <a:t>Rigid Body Acceleration</a:t>
            </a:r>
            <a:br>
              <a:rPr lang="en-US" sz="4800" smtClean="0">
                <a:solidFill>
                  <a:schemeClr val="tx1"/>
                </a:solidFill>
                <a:ea typeface="ＭＳ Ｐゴシック" pitchFamily="32" charset="-128"/>
              </a:rPr>
            </a:br>
            <a:endParaRPr lang="en-US" sz="4800" smtClean="0">
              <a:solidFill>
                <a:schemeClr val="tx1"/>
              </a:solidFill>
              <a:ea typeface="ＭＳ Ｐゴシック" pitchFamily="32" charset="-128"/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60325" y="6157913"/>
            <a:ext cx="40116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1600" i="1">
                <a:solidFill>
                  <a:srgbClr val="FFFFCC"/>
                </a:solidFill>
                <a:latin typeface="Times New Roman" pitchFamily="18" charset="0"/>
              </a:rPr>
              <a:t>Stresses and Flow Patterns in a Steam Turbine</a:t>
            </a:r>
          </a:p>
          <a:p>
            <a:pPr eaLnBrk="1" hangingPunct="1"/>
            <a:r>
              <a:rPr lang="en-US" sz="1600" i="1">
                <a:solidFill>
                  <a:srgbClr val="FFFFCC"/>
                </a:solidFill>
                <a:latin typeface="Times New Roman" pitchFamily="18" charset="0"/>
              </a:rPr>
              <a:t>FEA Visualization (U of Stuttgart)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457200" y="685800"/>
          <a:ext cx="8183563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9" name="VISIO" r:id="rId3" imgW="8192963" imgH="5106290" progId="Visio.Drawing.5">
                  <p:embed/>
                </p:oleObj>
              </mc:Choice>
              <mc:Fallback>
                <p:oleObj name="VISIO" r:id="rId3" imgW="8192963" imgH="5106290" progId="Visio.Drawing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85800"/>
                        <a:ext cx="8183563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466725" y="911225"/>
          <a:ext cx="8212138" cy="503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3" name="VISIO" r:id="rId3" imgW="8221967" imgH="5036069" progId="Visio.Drawing.5">
                  <p:embed/>
                </p:oleObj>
              </mc:Choice>
              <mc:Fallback>
                <p:oleObj name="VISIO" r:id="rId3" imgW="8221967" imgH="5036069" progId="Visio.Drawing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911225"/>
                        <a:ext cx="8212138" cy="503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609600" y="1295400"/>
          <a:ext cx="8212138" cy="503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7" name="VISIO" r:id="rId3" imgW="8221967" imgH="5036069" progId="Visio.Drawing.5">
                  <p:embed/>
                </p:oleObj>
              </mc:Choice>
              <mc:Fallback>
                <p:oleObj name="VISIO" r:id="rId3" imgW="8221967" imgH="5036069" progId="Visio.Drawing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95400"/>
                        <a:ext cx="8212138" cy="503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466725" y="911225"/>
          <a:ext cx="8212138" cy="503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1" name="VISIO" r:id="rId3" imgW="8221967" imgH="5036069" progId="Visio.Drawing.5">
                  <p:embed/>
                </p:oleObj>
              </mc:Choice>
              <mc:Fallback>
                <p:oleObj name="VISIO" r:id="rId3" imgW="8221967" imgH="5036069" progId="Visio.Drawing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911225"/>
                        <a:ext cx="8212138" cy="503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9" name="Text Box 5"/>
          <p:cNvSpPr txBox="1">
            <a:spLocks noChangeArrowheads="1"/>
          </p:cNvSpPr>
          <p:nvPr/>
        </p:nvSpPr>
        <p:spPr bwMode="auto">
          <a:xfrm>
            <a:off x="593725" y="2627313"/>
            <a:ext cx="7940675" cy="374967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4000"/>
              <a:t>Always work from first Principles!</a:t>
            </a:r>
          </a:p>
          <a:p>
            <a:pPr algn="ctr" eaLnBrk="1" hangingPunct="1"/>
            <a:r>
              <a:rPr lang="en-US" sz="4000"/>
              <a:t>Kinetics:</a:t>
            </a:r>
          </a:p>
          <a:p>
            <a:pPr algn="ctr" eaLnBrk="1" hangingPunct="1"/>
            <a:r>
              <a:rPr lang="en-US" sz="4000">
                <a:solidFill>
                  <a:srgbClr val="0000FF"/>
                </a:solidFill>
              </a:rPr>
              <a:t>Free-Body Analysis</a:t>
            </a:r>
          </a:p>
          <a:p>
            <a:pPr algn="ctr" eaLnBrk="1" hangingPunct="1"/>
            <a:r>
              <a:rPr lang="en-US" sz="4000">
                <a:solidFill>
                  <a:srgbClr val="0000FF"/>
                </a:solidFill>
              </a:rPr>
              <a:t>Newton’s Law</a:t>
            </a:r>
          </a:p>
          <a:p>
            <a:pPr algn="ctr" eaLnBrk="1" hangingPunct="1"/>
            <a:r>
              <a:rPr lang="en-US" sz="4000">
                <a:solidFill>
                  <a:srgbClr val="0000FF"/>
                </a:solidFill>
              </a:rPr>
              <a:t>Constraints</a:t>
            </a:r>
          </a:p>
          <a:p>
            <a:pPr algn="ctr" eaLnBrk="1" hangingPunct="1"/>
            <a:endParaRPr lang="en-US" sz="4000">
              <a:solidFill>
                <a:srgbClr val="0000FF"/>
              </a:solidFill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2187575" y="203200"/>
            <a:ext cx="5562600" cy="10096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682625" y="682625"/>
          <a:ext cx="7780338" cy="549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5" name="VISIO" r:id="rId3" imgW="7788429" imgH="5494033" progId="Visio.Drawing.5">
                  <p:embed/>
                </p:oleObj>
              </mc:Choice>
              <mc:Fallback>
                <p:oleObj name="VISIO" r:id="rId3" imgW="7788429" imgH="5494033" progId="Visio.Drawing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682625"/>
                        <a:ext cx="7780338" cy="549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762000" y="1143000"/>
          <a:ext cx="7861300" cy="528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9" name="VISIO" r:id="rId3" imgW="7869336" imgH="5283370" progId="Visio.Drawing.5">
                  <p:embed/>
                </p:oleObj>
              </mc:Choice>
              <mc:Fallback>
                <p:oleObj name="VISIO" r:id="rId3" imgW="7869336" imgH="5283370" progId="Visio.Drawing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143000"/>
                        <a:ext cx="7861300" cy="528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6" descr="p_05_006"/>
          <p:cNvPicPr preferRelativeResize="0">
            <a:picLocks noGrp="1" noChangeAspect="1" noChangeArrowheads="1"/>
          </p:cNvPicPr>
          <p:nvPr>
            <p:ph sz="half" idx="4294967295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52663"/>
            <a:ext cx="4038600" cy="3219450"/>
          </a:xfrm>
          <a:noFill/>
        </p:spPr>
      </p:pic>
      <p:sp>
        <p:nvSpPr>
          <p:cNvPr id="97283" name="Line 18"/>
          <p:cNvSpPr>
            <a:spLocks noChangeShapeType="1"/>
          </p:cNvSpPr>
          <p:nvPr/>
        </p:nvSpPr>
        <p:spPr bwMode="auto">
          <a:xfrm>
            <a:off x="2590800" y="3657600"/>
            <a:ext cx="19050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Text Box 5"/>
          <p:cNvSpPr txBox="1">
            <a:spLocks noChangeArrowheads="1"/>
          </p:cNvSpPr>
          <p:nvPr/>
        </p:nvSpPr>
        <p:spPr bwMode="auto">
          <a:xfrm>
            <a:off x="0" y="533400"/>
            <a:ext cx="4511675" cy="157003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3200"/>
              <a:t>At </a:t>
            </a:r>
            <a:r>
              <a:rPr lang="en-US" sz="3200">
                <a:latin typeface="Symbol" pitchFamily="18" charset="2"/>
              </a:rPr>
              <a:t>q</a:t>
            </a:r>
            <a:r>
              <a:rPr lang="en-US" sz="3200"/>
              <a:t>=90</a:t>
            </a:r>
            <a:r>
              <a:rPr lang="en-US" sz="3200" baseline="30000"/>
              <a:t>o</a:t>
            </a:r>
            <a:r>
              <a:rPr lang="en-US" sz="3200"/>
              <a:t>, a</a:t>
            </a:r>
            <a:r>
              <a:rPr lang="en-US" sz="3200" baseline="-25000"/>
              <a:t>rad</a:t>
            </a:r>
            <a:r>
              <a:rPr lang="en-US" sz="3200"/>
              <a:t> = v</a:t>
            </a:r>
            <a:r>
              <a:rPr lang="en-US" sz="3200" baseline="30000"/>
              <a:t>2</a:t>
            </a:r>
            <a:r>
              <a:rPr lang="en-US" sz="3200"/>
              <a:t>/r or </a:t>
            </a:r>
          </a:p>
          <a:p>
            <a:pPr eaLnBrk="1" hangingPunct="1"/>
            <a:r>
              <a:rPr lang="en-US" sz="3200"/>
              <a:t>v</a:t>
            </a:r>
            <a:r>
              <a:rPr lang="en-US" sz="3200" baseline="30000"/>
              <a:t>2</a:t>
            </a:r>
            <a:r>
              <a:rPr lang="en-US" sz="3200"/>
              <a:t> = 4.8*0.3 thus v = 1.2</a:t>
            </a:r>
          </a:p>
          <a:p>
            <a:pPr eaLnBrk="1" hangingPunct="1"/>
            <a:endParaRPr lang="en-US" sz="3200"/>
          </a:p>
        </p:txBody>
      </p:sp>
      <p:sp>
        <p:nvSpPr>
          <p:cNvPr id="70661" name="Text Box 2"/>
          <p:cNvSpPr txBox="1">
            <a:spLocks noChangeArrowheads="1"/>
          </p:cNvSpPr>
          <p:nvPr/>
        </p:nvSpPr>
        <p:spPr bwMode="auto">
          <a:xfrm>
            <a:off x="4495800" y="228600"/>
            <a:ext cx="4495800" cy="59499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2800"/>
              <a:t>The accelerating Flywheel has R=300 mm. At </a:t>
            </a:r>
            <a:r>
              <a:rPr lang="en-US" sz="2800">
                <a:latin typeface="Symbol" pitchFamily="18" charset="2"/>
              </a:rPr>
              <a:t>q</a:t>
            </a:r>
            <a:r>
              <a:rPr lang="en-US" sz="2800"/>
              <a:t>=90</a:t>
            </a:r>
            <a:r>
              <a:rPr lang="en-US" sz="2800" baseline="30000"/>
              <a:t>o</a:t>
            </a:r>
            <a:r>
              <a:rPr lang="en-US" sz="2800"/>
              <a:t>, the accel of point P is -1.8i -4.8j m/s</a:t>
            </a:r>
            <a:r>
              <a:rPr lang="en-US" sz="2800" baseline="30000"/>
              <a:t>2</a:t>
            </a:r>
            <a:r>
              <a:rPr lang="en-US" sz="2800"/>
              <a:t>. </a:t>
            </a:r>
            <a:r>
              <a:rPr lang="en-US" sz="2800">
                <a:latin typeface="Times New Roman" pitchFamily="18" charset="0"/>
              </a:rPr>
              <a:t>The velocity of point P is</a:t>
            </a:r>
          </a:p>
          <a:p>
            <a:pPr eaLnBrk="1" hangingPunct="1"/>
            <a:endParaRPr lang="en-US" sz="2800">
              <a:latin typeface="Times New Roman" pitchFamily="18" charset="0"/>
            </a:endParaRPr>
          </a:p>
          <a:p>
            <a:pPr eaLnBrk="1" hangingPunct="1">
              <a:buFontTx/>
              <a:buAutoNum type="alphaUcParenBoth"/>
            </a:pPr>
            <a:r>
              <a:rPr lang="en-US" sz="2800"/>
              <a:t>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0.6 m/s</a:t>
            </a:r>
            <a:endParaRPr lang="en-US" sz="3600" baseline="30000">
              <a:solidFill>
                <a:srgbClr val="0000FF"/>
              </a:solidFill>
              <a:latin typeface="Symbol" pitchFamily="18" charset="2"/>
            </a:endParaRPr>
          </a:p>
          <a:p>
            <a:pPr eaLnBrk="1" hangingPunct="1">
              <a:buFontTx/>
              <a:buAutoNum type="alphaUcParenBoth"/>
            </a:pPr>
            <a:r>
              <a:rPr lang="en-US" sz="3600"/>
              <a:t> 1.2 m/s</a:t>
            </a:r>
            <a:endParaRPr lang="en-US" sz="3600">
              <a:latin typeface="Symbol" pitchFamily="18" charset="2"/>
            </a:endParaRPr>
          </a:p>
          <a:p>
            <a:pPr eaLnBrk="1" hangingPunct="1">
              <a:buFontTx/>
              <a:buAutoNum type="alphaUcParenBoth"/>
            </a:pPr>
            <a:r>
              <a:rPr lang="en-US" sz="3600">
                <a:solidFill>
                  <a:srgbClr val="0000FF"/>
                </a:solidFill>
              </a:rPr>
              <a:t> 2.4 m/s</a:t>
            </a:r>
            <a:endParaRPr lang="en-US" sz="3600">
              <a:solidFill>
                <a:srgbClr val="0000FF"/>
              </a:solidFill>
              <a:latin typeface="Symbol" pitchFamily="18" charset="2"/>
            </a:endParaRPr>
          </a:p>
          <a:p>
            <a:pPr eaLnBrk="1" hangingPunct="1">
              <a:buFontTx/>
              <a:buAutoNum type="alphaUcParenBoth"/>
            </a:pPr>
            <a:r>
              <a:rPr lang="en-US" sz="3600"/>
              <a:t> 12 m/s</a:t>
            </a:r>
            <a:endParaRPr lang="en-US" sz="3600">
              <a:latin typeface="Symbol" pitchFamily="18" charset="2"/>
            </a:endParaRPr>
          </a:p>
          <a:p>
            <a:pPr eaLnBrk="1" hangingPunct="1">
              <a:buFontTx/>
              <a:buAutoNum type="alphaUcParenBoth"/>
            </a:pPr>
            <a:r>
              <a:rPr lang="en-US" sz="3600">
                <a:solidFill>
                  <a:srgbClr val="0000CC"/>
                </a:solidFill>
              </a:rPr>
              <a:t>  24 m/s</a:t>
            </a:r>
          </a:p>
          <a:p>
            <a:pPr eaLnBrk="1" hangingPunct="1"/>
            <a:endParaRPr lang="en-US" sz="360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animBg="1"/>
      <p:bldP spid="9728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6" descr="p_05_006"/>
          <p:cNvPicPr preferRelativeResize="0">
            <a:picLocks noGrp="1" noChangeAspect="1" noChangeArrowheads="1"/>
          </p:cNvPicPr>
          <p:nvPr>
            <p:ph sz="half" idx="4294967295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52663"/>
            <a:ext cx="4038600" cy="3219450"/>
          </a:xfrm>
          <a:noFill/>
        </p:spPr>
      </p:pic>
      <p:sp>
        <p:nvSpPr>
          <p:cNvPr id="99331" name="Text Box 5"/>
          <p:cNvSpPr txBox="1">
            <a:spLocks noChangeArrowheads="1"/>
          </p:cNvSpPr>
          <p:nvPr/>
        </p:nvSpPr>
        <p:spPr bwMode="auto">
          <a:xfrm>
            <a:off x="0" y="533400"/>
            <a:ext cx="4511675" cy="107791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3200"/>
              <a:t>At </a:t>
            </a:r>
            <a:r>
              <a:rPr lang="en-US" sz="3200">
                <a:latin typeface="Symbol" pitchFamily="18" charset="2"/>
              </a:rPr>
              <a:t>q</a:t>
            </a:r>
            <a:r>
              <a:rPr lang="en-US" sz="3200"/>
              <a:t>=90</a:t>
            </a:r>
            <a:r>
              <a:rPr lang="en-US" sz="3200" baseline="30000"/>
              <a:t>o</a:t>
            </a:r>
            <a:r>
              <a:rPr lang="en-US" sz="3200"/>
              <a:t>, v = 1.2  </a:t>
            </a:r>
            <a:r>
              <a:rPr lang="en-US" sz="3200">
                <a:latin typeface="Symbol" pitchFamily="18" charset="2"/>
              </a:rPr>
              <a:t>w</a:t>
            </a:r>
            <a:r>
              <a:rPr lang="en-US" sz="3200"/>
              <a:t> = v/r = 1.2/0.3 =  4 rad/s</a:t>
            </a:r>
          </a:p>
        </p:txBody>
      </p:sp>
      <p:sp>
        <p:nvSpPr>
          <p:cNvPr id="71684" name="Text Box 2"/>
          <p:cNvSpPr txBox="1">
            <a:spLocks noChangeArrowheads="1"/>
          </p:cNvSpPr>
          <p:nvPr/>
        </p:nvSpPr>
        <p:spPr bwMode="auto">
          <a:xfrm>
            <a:off x="4495800" y="228600"/>
            <a:ext cx="4495800" cy="64277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3200"/>
              <a:t>The accelerating Flywheel has R=300 mm. At </a:t>
            </a:r>
            <a:r>
              <a:rPr lang="en-US" sz="3200">
                <a:latin typeface="Symbol" pitchFamily="18" charset="2"/>
              </a:rPr>
              <a:t>q</a:t>
            </a:r>
            <a:r>
              <a:rPr lang="en-US" sz="3200"/>
              <a:t>=90</a:t>
            </a:r>
            <a:r>
              <a:rPr lang="en-US" sz="3200" baseline="30000"/>
              <a:t>o</a:t>
            </a:r>
            <a:r>
              <a:rPr lang="en-US" sz="3200"/>
              <a:t>, the velocity of point P is 1.2 m/s. The wheel’s angular velocity  </a:t>
            </a:r>
            <a:r>
              <a:rPr lang="en-US" sz="3200">
                <a:latin typeface="Symbol" pitchFamily="18" charset="2"/>
              </a:rPr>
              <a:t>w</a:t>
            </a:r>
            <a:r>
              <a:rPr lang="en-US" sz="3200"/>
              <a:t> is</a:t>
            </a:r>
          </a:p>
          <a:p>
            <a:pPr eaLnBrk="1" hangingPunct="1"/>
            <a:endParaRPr lang="en-US" sz="3200"/>
          </a:p>
          <a:p>
            <a:pPr eaLnBrk="1" hangingPunct="1">
              <a:buFontTx/>
              <a:buAutoNum type="alphaUcParenBoth"/>
            </a:pPr>
            <a:r>
              <a:rPr lang="en-US" sz="3200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8 rad/s</a:t>
            </a:r>
            <a:endParaRPr lang="en-US" sz="3200" baseline="30000">
              <a:solidFill>
                <a:srgbClr val="0000FF"/>
              </a:solidFill>
              <a:latin typeface="Symbol" pitchFamily="18" charset="2"/>
            </a:endParaRPr>
          </a:p>
          <a:p>
            <a:pPr eaLnBrk="1" hangingPunct="1">
              <a:buFontTx/>
              <a:buAutoNum type="alphaUcParenBoth"/>
            </a:pP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2 rad/s</a:t>
            </a:r>
            <a:endParaRPr lang="en-US" sz="3200">
              <a:solidFill>
                <a:srgbClr val="0000FF"/>
              </a:solidFill>
              <a:latin typeface="Symbol" pitchFamily="18" charset="2"/>
            </a:endParaRPr>
          </a:p>
          <a:p>
            <a:pPr eaLnBrk="1" hangingPunct="1">
              <a:buFontTx/>
              <a:buAutoNum type="alphaUcParenBoth"/>
            </a:pPr>
            <a:r>
              <a:rPr lang="en-US" sz="3200">
                <a:solidFill>
                  <a:srgbClr val="0000FF"/>
                </a:solidFill>
              </a:rPr>
              <a:t> 4 rad/s</a:t>
            </a:r>
            <a:endParaRPr lang="en-US" sz="3200">
              <a:solidFill>
                <a:srgbClr val="0000FF"/>
              </a:solidFill>
              <a:latin typeface="Symbol" pitchFamily="18" charset="2"/>
            </a:endParaRPr>
          </a:p>
          <a:p>
            <a:pPr eaLnBrk="1" hangingPunct="1">
              <a:buFontTx/>
              <a:buAutoNum type="alphaUcParenBoth"/>
            </a:pPr>
            <a:r>
              <a:rPr lang="en-US" sz="3200"/>
              <a:t> 12 rad/s</a:t>
            </a:r>
            <a:endParaRPr lang="en-US" sz="3200">
              <a:latin typeface="Symbol" pitchFamily="18" charset="2"/>
            </a:endParaRPr>
          </a:p>
          <a:p>
            <a:pPr eaLnBrk="1" hangingPunct="1">
              <a:buFontTx/>
              <a:buAutoNum type="alphaUcParenBoth"/>
            </a:pPr>
            <a:r>
              <a:rPr lang="en-US" sz="3200"/>
              <a:t> 36 rad/s</a:t>
            </a:r>
          </a:p>
          <a:p>
            <a:pPr eaLnBrk="1" hangingPunct="1"/>
            <a:endParaRPr lang="en-US" sz="3200"/>
          </a:p>
        </p:txBody>
      </p:sp>
      <p:sp>
        <p:nvSpPr>
          <p:cNvPr id="99333" name="Line 18"/>
          <p:cNvSpPr>
            <a:spLocks noChangeShapeType="1"/>
          </p:cNvSpPr>
          <p:nvPr/>
        </p:nvSpPr>
        <p:spPr bwMode="auto">
          <a:xfrm>
            <a:off x="2743200" y="4953000"/>
            <a:ext cx="19050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animBg="1"/>
      <p:bldP spid="9933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4495800" y="228600"/>
            <a:ext cx="4495800" cy="56435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2800"/>
              <a:t>Accelerating Flywheel has R=300 mm. At </a:t>
            </a:r>
            <a:r>
              <a:rPr lang="en-US" sz="2800">
                <a:latin typeface="Symbol" pitchFamily="18" charset="2"/>
              </a:rPr>
              <a:t>q</a:t>
            </a:r>
            <a:r>
              <a:rPr lang="en-US" sz="2800"/>
              <a:t>=90</a:t>
            </a:r>
            <a:r>
              <a:rPr lang="en-US" sz="2800" baseline="30000"/>
              <a:t>o</a:t>
            </a:r>
            <a:r>
              <a:rPr lang="en-US" sz="2800"/>
              <a:t>, the accel is -1.8i -4.8j m/s</a:t>
            </a:r>
            <a:r>
              <a:rPr lang="en-US" sz="2800" baseline="30000"/>
              <a:t>2</a:t>
            </a:r>
            <a:r>
              <a:rPr lang="en-US" sz="2800"/>
              <a:t>. The magnitude of the angular acceleration  </a:t>
            </a:r>
            <a:r>
              <a:rPr lang="en-US" sz="2800">
                <a:latin typeface="Symbol" pitchFamily="18" charset="2"/>
              </a:rPr>
              <a:t>a</a:t>
            </a:r>
            <a:r>
              <a:rPr lang="en-US" sz="2800"/>
              <a:t> is</a:t>
            </a:r>
          </a:p>
          <a:p>
            <a:pPr eaLnBrk="1" hangingPunct="1"/>
            <a:endParaRPr lang="en-US" sz="2800"/>
          </a:p>
          <a:p>
            <a:pPr eaLnBrk="1" hangingPunct="1">
              <a:buFontTx/>
              <a:buAutoNum type="alphaUcParenBoth"/>
            </a:pPr>
            <a:r>
              <a:rPr lang="en-US" sz="2800"/>
              <a:t>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3 rad/s</a:t>
            </a:r>
            <a:r>
              <a:rPr lang="en-US" sz="2800" baseline="30000">
                <a:solidFill>
                  <a:srgbClr val="0000FF"/>
                </a:solidFill>
                <a:latin typeface="Times New Roman" pitchFamily="18" charset="0"/>
              </a:rPr>
              <a:t>2</a:t>
            </a:r>
            <a:endParaRPr lang="en-US" sz="2800" baseline="30000">
              <a:solidFill>
                <a:srgbClr val="0000FF"/>
              </a:solidFill>
              <a:latin typeface="Symbol" pitchFamily="18" charset="2"/>
            </a:endParaRPr>
          </a:p>
          <a:p>
            <a:pPr eaLnBrk="1" hangingPunct="1">
              <a:buFontTx/>
              <a:buAutoNum type="alphaUcParenBoth"/>
            </a:pPr>
            <a:r>
              <a:rPr lang="en-US" sz="2800">
                <a:solidFill>
                  <a:srgbClr val="0000FF"/>
                </a:solidFill>
              </a:rPr>
              <a:t> </a:t>
            </a:r>
            <a:r>
              <a:rPr lang="en-US" sz="2800"/>
              <a:t>6 rad/s</a:t>
            </a:r>
            <a:r>
              <a:rPr lang="en-US" sz="2800" baseline="30000"/>
              <a:t>2</a:t>
            </a:r>
            <a:endParaRPr lang="en-US" sz="2800" baseline="30000">
              <a:solidFill>
                <a:srgbClr val="0000FF"/>
              </a:solidFill>
              <a:latin typeface="Symbol" pitchFamily="18" charset="2"/>
            </a:endParaRPr>
          </a:p>
          <a:p>
            <a:pPr eaLnBrk="1" hangingPunct="1">
              <a:buFontTx/>
              <a:buAutoNum type="alphaUcParenBoth"/>
            </a:pPr>
            <a:r>
              <a:rPr lang="en-US" sz="2800">
                <a:solidFill>
                  <a:srgbClr val="0000FF"/>
                </a:solidFill>
              </a:rPr>
              <a:t> 8 rad/s</a:t>
            </a:r>
            <a:r>
              <a:rPr lang="en-US" sz="2800" baseline="30000">
                <a:solidFill>
                  <a:srgbClr val="0000FF"/>
                </a:solidFill>
              </a:rPr>
              <a:t>2</a:t>
            </a:r>
            <a:endParaRPr lang="en-US" sz="2800" baseline="30000">
              <a:solidFill>
                <a:srgbClr val="0000FF"/>
              </a:solidFill>
              <a:latin typeface="Symbol" pitchFamily="18" charset="2"/>
            </a:endParaRPr>
          </a:p>
          <a:p>
            <a:pPr eaLnBrk="1" hangingPunct="1">
              <a:buFontTx/>
              <a:buAutoNum type="alphaUcParenBoth"/>
            </a:pPr>
            <a:r>
              <a:rPr lang="en-US" sz="2800"/>
              <a:t> 12 rad/s</a:t>
            </a:r>
            <a:r>
              <a:rPr lang="en-US" sz="2800" baseline="30000"/>
              <a:t>2</a:t>
            </a:r>
            <a:endParaRPr lang="en-US" sz="2800" baseline="30000">
              <a:latin typeface="Symbol" pitchFamily="18" charset="2"/>
            </a:endParaRPr>
          </a:p>
          <a:p>
            <a:pPr eaLnBrk="1" hangingPunct="1">
              <a:buFontTx/>
              <a:buAutoNum type="alphaUcParenBoth"/>
            </a:pPr>
            <a:r>
              <a:rPr lang="en-US" sz="2800"/>
              <a:t> 24 rad/s</a:t>
            </a:r>
            <a:r>
              <a:rPr lang="en-US" sz="2800" baseline="30000"/>
              <a:t>2</a:t>
            </a:r>
          </a:p>
          <a:p>
            <a:pPr eaLnBrk="1" hangingPunct="1"/>
            <a:endParaRPr lang="en-US" sz="2800"/>
          </a:p>
        </p:txBody>
      </p:sp>
      <p:pic>
        <p:nvPicPr>
          <p:cNvPr id="72707" name="Picture 4" descr="p_05_006"/>
          <p:cNvPicPr preferRelativeResize="0">
            <a:picLocks noGrp="1" noChangeAspect="1" noChangeArrowheads="1"/>
          </p:cNvPicPr>
          <p:nvPr>
            <p:ph sz="half" idx="4294967295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52663"/>
            <a:ext cx="4038600" cy="3219450"/>
          </a:xfrm>
          <a:noFill/>
        </p:spPr>
      </p:pic>
      <p:sp>
        <p:nvSpPr>
          <p:cNvPr id="101380" name="Text Box 6"/>
          <p:cNvSpPr txBox="1">
            <a:spLocks noChangeArrowheads="1"/>
          </p:cNvSpPr>
          <p:nvPr/>
        </p:nvSpPr>
        <p:spPr bwMode="auto">
          <a:xfrm>
            <a:off x="0" y="533400"/>
            <a:ext cx="4511675" cy="155416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3200"/>
              <a:t>At </a:t>
            </a:r>
            <a:r>
              <a:rPr lang="en-US" sz="3200">
                <a:latin typeface="Symbol" pitchFamily="18" charset="2"/>
              </a:rPr>
              <a:t>q</a:t>
            </a:r>
            <a:r>
              <a:rPr lang="en-US" sz="3200"/>
              <a:t>=90</a:t>
            </a:r>
            <a:r>
              <a:rPr lang="en-US" sz="3200" baseline="30000"/>
              <a:t>o</a:t>
            </a:r>
            <a:r>
              <a:rPr lang="en-US" sz="3200"/>
              <a:t>, a</a:t>
            </a:r>
            <a:r>
              <a:rPr lang="en-US" sz="3200" baseline="-25000"/>
              <a:t>tangential</a:t>
            </a:r>
            <a:r>
              <a:rPr lang="en-US" sz="3200"/>
              <a:t> = </a:t>
            </a:r>
            <a:r>
              <a:rPr lang="en-US" sz="3200">
                <a:latin typeface="Symbol" pitchFamily="18" charset="2"/>
              </a:rPr>
              <a:t>a</a:t>
            </a:r>
            <a:r>
              <a:rPr lang="en-US" sz="3200"/>
              <a:t>*R or </a:t>
            </a:r>
          </a:p>
          <a:p>
            <a:pPr eaLnBrk="1" hangingPunct="1"/>
            <a:r>
              <a:rPr lang="en-US" sz="3200">
                <a:latin typeface="Symbol" pitchFamily="18" charset="2"/>
              </a:rPr>
              <a:t>a</a:t>
            </a:r>
            <a:r>
              <a:rPr lang="en-US" sz="3200"/>
              <a:t> = -1.8/0.3 = -6 </a:t>
            </a:r>
            <a:r>
              <a:rPr lang="en-US" sz="2800"/>
              <a:t>rad/s</a:t>
            </a:r>
            <a:r>
              <a:rPr lang="en-US" sz="2800" baseline="30000"/>
              <a:t>2</a:t>
            </a:r>
            <a:endParaRPr lang="en-US" sz="3200"/>
          </a:p>
        </p:txBody>
      </p:sp>
      <p:sp>
        <p:nvSpPr>
          <p:cNvPr id="101381" name="Line 18"/>
          <p:cNvSpPr>
            <a:spLocks noChangeShapeType="1"/>
          </p:cNvSpPr>
          <p:nvPr/>
        </p:nvSpPr>
        <p:spPr bwMode="auto">
          <a:xfrm>
            <a:off x="2590800" y="3886200"/>
            <a:ext cx="19050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animBg="1"/>
      <p:bldP spid="10138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fig_06_002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"/>
            <a:ext cx="5105400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35100" y="6642100"/>
            <a:ext cx="6273800" cy="190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272727"/>
                </a:solidFill>
                <a:latin typeface="Times New Roman" pitchFamily="18" charset="0"/>
              </a:rPr>
              <a:t>fig_06_002</a:t>
            </a:r>
          </a:p>
        </p:txBody>
      </p:sp>
      <p:sp>
        <p:nvSpPr>
          <p:cNvPr id="73732" name="Rectangle 4" hidden="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32" charset="-128"/>
              </a:rPr>
              <a:t>fig_06_002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52400" y="0"/>
            <a:ext cx="4441825" cy="32004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4400" b="1">
                <a:solidFill>
                  <a:srgbClr val="CC0000"/>
                </a:solidFill>
              </a:rPr>
              <a:t>Plane Motion</a:t>
            </a:r>
          </a:p>
          <a:p>
            <a:pPr eaLnBrk="1" hangingPunct="1"/>
            <a:r>
              <a:rPr lang="en-US" sz="4400" b="1"/>
              <a:t>3 equations:</a:t>
            </a:r>
          </a:p>
          <a:p>
            <a:pPr eaLnBrk="1" hangingPunct="1"/>
            <a:r>
              <a:rPr lang="en-US" sz="4400" b="1">
                <a:latin typeface="Symbol" pitchFamily="18" charset="2"/>
              </a:rPr>
              <a:t>S</a:t>
            </a:r>
            <a:r>
              <a:rPr lang="en-US" sz="4400" b="1"/>
              <a:t> </a:t>
            </a:r>
            <a:r>
              <a:rPr lang="en-US" sz="3600" b="1"/>
              <a:t>Forces_x</a:t>
            </a:r>
          </a:p>
          <a:p>
            <a:pPr eaLnBrk="1" hangingPunct="1">
              <a:buFont typeface="Symbol" pitchFamily="18" charset="2"/>
              <a:buChar char="S"/>
            </a:pPr>
            <a:r>
              <a:rPr lang="en-US" sz="3600" b="1">
                <a:solidFill>
                  <a:srgbClr val="0000FF"/>
                </a:solidFill>
              </a:rPr>
              <a:t>  Forces_y</a:t>
            </a:r>
          </a:p>
          <a:p>
            <a:pPr eaLnBrk="1" hangingPunct="1">
              <a:buFont typeface="Symbol" pitchFamily="18" charset="2"/>
              <a:buChar char="S"/>
            </a:pPr>
            <a:r>
              <a:rPr lang="en-US" sz="3600" b="1">
                <a:solidFill>
                  <a:srgbClr val="0000FF"/>
                </a:solidFill>
              </a:rPr>
              <a:t> Moments about G</a:t>
            </a:r>
          </a:p>
        </p:txBody>
      </p:sp>
      <p:graphicFrame>
        <p:nvGraphicFramePr>
          <p:cNvPr id="73734" name="Object 6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4397375"/>
          <a:ext cx="5516563" cy="246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9" name="Equation" r:id="rId6" imgW="1765300" imgH="787400" progId="Equation.3">
                  <p:embed/>
                </p:oleObj>
              </mc:Choice>
              <mc:Fallback>
                <p:oleObj name="Equation" r:id="rId6" imgW="1765300" imgH="787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97375"/>
                        <a:ext cx="5516563" cy="24606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fig_06_005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229600" cy="52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6173788"/>
            <a:ext cx="8229600" cy="190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272727"/>
                </a:solidFill>
                <a:latin typeface="Times New Roman" pitchFamily="18" charset="0"/>
              </a:rPr>
              <a:t>fig_06_005</a:t>
            </a:r>
          </a:p>
        </p:txBody>
      </p:sp>
      <p:sp>
        <p:nvSpPr>
          <p:cNvPr id="74756" name="Rectangle 4" hidden="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32" charset="-128"/>
              </a:rPr>
              <a:t>fig_06_005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0" y="0"/>
            <a:ext cx="8848725" cy="143192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4400" b="1">
                <a:solidFill>
                  <a:srgbClr val="0000FF"/>
                </a:solidFill>
              </a:rPr>
              <a:t>Parallel Axes Theorem</a:t>
            </a:r>
          </a:p>
          <a:p>
            <a:pPr eaLnBrk="1" hangingPunct="1"/>
            <a:r>
              <a:rPr lang="en-US" sz="4400" b="1"/>
              <a:t>Pure rotation about fixed point P</a:t>
            </a:r>
          </a:p>
        </p:txBody>
      </p:sp>
      <p:graphicFrame>
        <p:nvGraphicFramePr>
          <p:cNvPr id="74758" name="Object 6"/>
          <p:cNvGraphicFramePr>
            <a:graphicFrameLocks noGrp="1" noChangeAspect="1"/>
          </p:cNvGraphicFramePr>
          <p:nvPr>
            <p:ph idx="4294967295"/>
          </p:nvPr>
        </p:nvGraphicFramePr>
        <p:xfrm>
          <a:off x="1752600" y="4953000"/>
          <a:ext cx="6096000" cy="14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3" name="Equation" r:id="rId6" imgW="990170" imgH="241195" progId="Equation.3">
                  <p:embed/>
                </p:oleObj>
              </mc:Choice>
              <mc:Fallback>
                <p:oleObj name="Equation" r:id="rId6" imgW="990170" imgH="24119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953000"/>
                        <a:ext cx="6096000" cy="14843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668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4800" smtClean="0">
                <a:solidFill>
                  <a:schemeClr val="tx1"/>
                </a:solidFill>
                <a:ea typeface="ＭＳ Ｐゴシック" pitchFamily="32" charset="-128"/>
              </a:rPr>
              <a:t>Rigid Body Energy Methods</a:t>
            </a:r>
            <a:br>
              <a:rPr lang="en-US" sz="4800" smtClean="0">
                <a:solidFill>
                  <a:schemeClr val="tx1"/>
                </a:solidFill>
                <a:ea typeface="ＭＳ Ｐゴシック" pitchFamily="32" charset="-128"/>
              </a:rPr>
            </a:br>
            <a:r>
              <a:rPr lang="en-US" sz="4800" smtClean="0">
                <a:solidFill>
                  <a:schemeClr val="tx1"/>
                </a:solidFill>
                <a:ea typeface="ＭＳ Ｐゴシック" pitchFamily="32" charset="-128"/>
              </a:rPr>
              <a:t>Chapter 18 in</a:t>
            </a:r>
            <a:br>
              <a:rPr lang="en-US" sz="4800" smtClean="0">
                <a:solidFill>
                  <a:schemeClr val="tx1"/>
                </a:solidFill>
                <a:ea typeface="ＭＳ Ｐゴシック" pitchFamily="32" charset="-128"/>
              </a:rPr>
            </a:br>
            <a:r>
              <a:rPr lang="en-US" sz="4800" smtClean="0">
                <a:solidFill>
                  <a:schemeClr val="tx1"/>
                </a:solidFill>
                <a:ea typeface="ＭＳ Ｐゴシック" pitchFamily="32" charset="-128"/>
              </a:rPr>
              <a:t>Hibbeler, Dynamics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60325" y="6157913"/>
            <a:ext cx="40116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1600" i="1">
                <a:solidFill>
                  <a:srgbClr val="FFFFCC"/>
                </a:solidFill>
                <a:latin typeface="Times New Roman" pitchFamily="18" charset="0"/>
              </a:rPr>
              <a:t>Stresses and Flow Patterns in a Steam Turbine</a:t>
            </a:r>
          </a:p>
          <a:p>
            <a:pPr eaLnBrk="1" hangingPunct="1"/>
            <a:r>
              <a:rPr lang="en-US" sz="1600" i="1">
                <a:solidFill>
                  <a:srgbClr val="FFFFCC"/>
                </a:solidFill>
                <a:latin typeface="Times New Roman" pitchFamily="18" charset="0"/>
              </a:rPr>
              <a:t>FEA Visualization (U of Stuttgart)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2057400" y="457200"/>
            <a:ext cx="4606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</a:rPr>
              <a:t>PROCEDURE  FOR  ANALYSIS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</a:rPr>
              <a:t>Problems involving velocity, displacement and conservative force systems can be solved using the conservation of energy equation.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533400" y="2024063"/>
            <a:ext cx="82296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9388" indent="-179388" eaLnBrk="0" hangingPunct="0">
              <a:spcBef>
                <a:spcPts val="1200"/>
              </a:spcBef>
            </a:pPr>
            <a:r>
              <a:rPr lang="en-US" sz="2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•	Potential energy:</a:t>
            </a:r>
            <a:r>
              <a:rPr lang="en-US" sz="240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Draw two diagrams: one with the body located at its initial position and one at the final position.  Compute the potential energy at each position using </a:t>
            </a:r>
          </a:p>
          <a:p>
            <a:pPr marL="179388" indent="-179388" algn="ctr" eaLnBrk="0" hangingPunct="0">
              <a:spcBef>
                <a:spcPts val="12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V = V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+ V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where V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= W y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and V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= 1/2 k s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533400" y="5562600"/>
            <a:ext cx="60960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9388" indent="-179388" eaLnBrk="0" hangingPunct="0">
              <a:lnSpc>
                <a:spcPct val="130000"/>
              </a:lnSpc>
              <a:spcBef>
                <a:spcPct val="15000"/>
              </a:spcBef>
              <a:spcAft>
                <a:spcPct val="30000"/>
              </a:spcAft>
            </a:pPr>
            <a:r>
              <a:rPr lang="en-US" sz="2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•	Apply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the conservation of energy equation.</a:t>
            </a:r>
            <a:r>
              <a:rPr lang="en-US" sz="2400">
                <a:solidFill>
                  <a:srgbClr val="FFFF99"/>
                </a:solidFill>
                <a:latin typeface="Symbol" pitchFamily="18" charset="2"/>
                <a:sym typeface="Symbol" pitchFamily="18" charset="2"/>
              </a:rPr>
              <a:t> </a:t>
            </a: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533400" y="4057650"/>
            <a:ext cx="8229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9388" indent="-179388" eaLnBrk="0" hangingPunct="0"/>
            <a:r>
              <a:rPr lang="en-US" sz="2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•	Kinetic energy:</a:t>
            </a:r>
            <a:r>
              <a:rPr lang="en-US" sz="240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Compute the kinetic energy of the rigid body at each location.  Kinetic energy has two components: translational kinetic energy, 1/2m(v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and rotational kinetic energy,1/2 I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7831" name="AutoShape 2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228600" cy="228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7832" name="AutoShape 3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77200" y="6172200"/>
            <a:ext cx="228600" cy="2286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utoUpdateAnimBg="0"/>
      <p:bldP spid="90122" grpId="0" autoUpdateAnimBg="0"/>
      <p:bldP spid="90123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/>
          <a:lstStyle/>
          <a:p>
            <a:r>
              <a:rPr lang="en-US" smtClean="0">
                <a:ea typeface="ＭＳ Ｐゴシック" pitchFamily="32" charset="-128"/>
              </a:rPr>
              <a:t>Impulse and Momentum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>
              <a:ea typeface="ＭＳ Ｐゴシック" pitchFamily="32" charset="-128"/>
            </a:endParaRPr>
          </a:p>
        </p:txBody>
      </p:sp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0" y="2743200"/>
          <a:ext cx="9401175" cy="204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7" name="Image" r:id="rId3" imgW="6124956" imgH="1334275" progId="Photoshop.Image.4">
                  <p:embed/>
                </p:oleObj>
              </mc:Choice>
              <mc:Fallback>
                <p:oleObj name="Image" r:id="rId3" imgW="6124956" imgH="1334275" progId="Photoshop.Image.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43200"/>
                        <a:ext cx="9401175" cy="204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0" y="2719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3" name="Object 4"/>
          <p:cNvGraphicFramePr>
            <a:graphicFrameLocks noChangeAspect="1"/>
          </p:cNvGraphicFramePr>
          <p:nvPr/>
        </p:nvGraphicFramePr>
        <p:xfrm>
          <a:off x="0" y="1436688"/>
          <a:ext cx="9144000" cy="289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Visio" r:id="rId3" imgW="6334682" imgH="1996909" progId="Visio.Drawing.6">
                  <p:embed/>
                </p:oleObj>
              </mc:Choice>
              <mc:Fallback>
                <p:oleObj name="Visio" r:id="rId3" imgW="6334682" imgH="1996909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36688"/>
                        <a:ext cx="9144000" cy="2898775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750888" y="4433888"/>
            <a:ext cx="7772400" cy="10096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</a:rPr>
              <a:t>1. Free-Body</a:t>
            </a:r>
          </a:p>
        </p:txBody>
      </p:sp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2187575" y="203200"/>
            <a:ext cx="5562600" cy="10096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762000" y="4876800"/>
            <a:ext cx="7467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</a:rPr>
              <a:t>This equation represents the principle of linear impulse and momentum.  It relates the particle’s final velocity (</a:t>
            </a:r>
            <a:r>
              <a:rPr lang="en-US" sz="2400" b="1" i="1">
                <a:latin typeface="Times New Roman" pitchFamily="18" charset="0"/>
              </a:rPr>
              <a:t>v</a:t>
            </a:r>
            <a:r>
              <a:rPr lang="en-US" sz="2400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) and initial velocity (</a:t>
            </a:r>
            <a:r>
              <a:rPr lang="en-US" sz="2400" b="1" i="1">
                <a:latin typeface="Times New Roman" pitchFamily="18" charset="0"/>
              </a:rPr>
              <a:t>v</a:t>
            </a:r>
            <a:r>
              <a:rPr lang="en-US" sz="2400" baseline="-25000">
                <a:latin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</a:rPr>
              <a:t>) and the forces acting on the particle as a function of time.</a:t>
            </a:r>
          </a:p>
        </p:txBody>
      </p:sp>
      <p:sp>
        <p:nvSpPr>
          <p:cNvPr id="84995" name="Text Box 5"/>
          <p:cNvSpPr txBox="1">
            <a:spLocks noChangeArrowheads="1"/>
          </p:cNvSpPr>
          <p:nvPr/>
        </p:nvSpPr>
        <p:spPr bwMode="auto">
          <a:xfrm>
            <a:off x="762000" y="1295400"/>
            <a:ext cx="7543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</a:rPr>
              <a:t>The </a:t>
            </a:r>
            <a:r>
              <a:rPr lang="en-US" sz="2400">
                <a:solidFill>
                  <a:schemeClr val="hlink"/>
                </a:solidFill>
                <a:latin typeface="Times New Roman" pitchFamily="18" charset="0"/>
              </a:rPr>
              <a:t>principle of linear impulse and momentum</a:t>
            </a:r>
            <a:r>
              <a:rPr lang="en-US" sz="2400">
                <a:latin typeface="Times New Roman" pitchFamily="18" charset="0"/>
              </a:rPr>
              <a:t> is obtained by integrating the equation of motion with respect to time.  The equation of motion can be written 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		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</a:t>
            </a:r>
            <a:r>
              <a:rPr lang="en-US" sz="2400" b="1" i="1">
                <a:latin typeface="Times New Roman" pitchFamily="18" charset="0"/>
                <a:sym typeface="Symbol" pitchFamily="18" charset="2"/>
              </a:rPr>
              <a:t>F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 = m </a:t>
            </a:r>
            <a:r>
              <a:rPr lang="en-US" sz="2400" b="1">
                <a:latin typeface="Times New Roman" pitchFamily="18" charset="0"/>
                <a:sym typeface="Symbol" pitchFamily="18" charset="2"/>
              </a:rPr>
              <a:t>a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 = m (d</a:t>
            </a:r>
            <a:r>
              <a:rPr lang="en-US" sz="2400" b="1" i="1">
                <a:latin typeface="Times New Roman" pitchFamily="18" charset="0"/>
                <a:sym typeface="Symbol" pitchFamily="18" charset="2"/>
              </a:rPr>
              <a:t>v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/dt)</a:t>
            </a:r>
          </a:p>
        </p:txBody>
      </p:sp>
      <p:sp>
        <p:nvSpPr>
          <p:cNvPr id="84996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228600" cy="228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1600">
              <a:latin typeface="Times New Roman" pitchFamily="18" charset="0"/>
            </a:endParaRPr>
          </a:p>
        </p:txBody>
      </p:sp>
      <p:sp>
        <p:nvSpPr>
          <p:cNvPr id="84997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77200" y="6172200"/>
            <a:ext cx="228600" cy="2286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1600">
              <a:latin typeface="Times New Roman" pitchFamily="18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762000" y="2819400"/>
            <a:ext cx="7848600" cy="1965325"/>
            <a:chOff x="480" y="1632"/>
            <a:chExt cx="4944" cy="1238"/>
          </a:xfrm>
        </p:grpSpPr>
        <p:sp>
          <p:nvSpPr>
            <p:cNvPr id="85000" name="Text Box 4"/>
            <p:cNvSpPr txBox="1">
              <a:spLocks noChangeArrowheads="1"/>
            </p:cNvSpPr>
            <p:nvPr/>
          </p:nvSpPr>
          <p:spPr bwMode="auto">
            <a:xfrm>
              <a:off x="480" y="1632"/>
              <a:ext cx="494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9pPr>
            </a:lstStyle>
            <a:p>
              <a:pPr eaLnBrk="1" hangingPunct="1"/>
              <a:r>
                <a:rPr lang="en-US" sz="2400">
                  <a:latin typeface="Times New Roman" pitchFamily="18" charset="0"/>
                </a:rPr>
                <a:t>Separating variables and integrating between the limits </a:t>
              </a:r>
              <a:r>
                <a:rPr lang="en-US" sz="2400" b="1" i="1">
                  <a:solidFill>
                    <a:srgbClr val="FFFF00"/>
                  </a:solidFill>
                  <a:latin typeface="Times New Roman" pitchFamily="18" charset="0"/>
                </a:rPr>
                <a:t>v</a:t>
              </a:r>
              <a:r>
                <a:rPr lang="en-US" sz="2400">
                  <a:latin typeface="Times New Roman" pitchFamily="18" charset="0"/>
                </a:rPr>
                <a:t> = </a:t>
              </a:r>
              <a:r>
                <a:rPr lang="en-US" sz="2400" b="1" i="1">
                  <a:solidFill>
                    <a:srgbClr val="FFFF00"/>
                  </a:solidFill>
                  <a:latin typeface="Times New Roman" pitchFamily="18" charset="0"/>
                </a:rPr>
                <a:t>v</a:t>
              </a:r>
              <a:r>
                <a:rPr lang="en-US" sz="2400" baseline="-25000">
                  <a:latin typeface="Times New Roman" pitchFamily="18" charset="0"/>
                </a:rPr>
                <a:t>1</a:t>
              </a:r>
              <a:r>
                <a:rPr lang="en-US" sz="2400">
                  <a:latin typeface="Times New Roman" pitchFamily="18" charset="0"/>
                </a:rPr>
                <a:t> at  t = t</a:t>
              </a:r>
              <a:r>
                <a:rPr lang="en-US" sz="2400" baseline="-25000">
                  <a:latin typeface="Times New Roman" pitchFamily="18" charset="0"/>
                </a:rPr>
                <a:t>1 </a:t>
              </a:r>
              <a:r>
                <a:rPr lang="en-US" sz="2400">
                  <a:latin typeface="Times New Roman" pitchFamily="18" charset="0"/>
                </a:rPr>
                <a:t>and </a:t>
              </a:r>
              <a:r>
                <a:rPr lang="en-US" sz="2400" b="1" i="1">
                  <a:latin typeface="Times New Roman" pitchFamily="18" charset="0"/>
                </a:rPr>
                <a:t>v</a:t>
              </a:r>
              <a:r>
                <a:rPr lang="en-US" sz="2400">
                  <a:latin typeface="Times New Roman" pitchFamily="18" charset="0"/>
                </a:rPr>
                <a:t> = </a:t>
              </a:r>
              <a:r>
                <a:rPr lang="en-US" sz="2400" b="1" i="1">
                  <a:latin typeface="Times New Roman" pitchFamily="18" charset="0"/>
                </a:rPr>
                <a:t>v</a:t>
              </a:r>
              <a:r>
                <a:rPr lang="en-US" sz="2400" baseline="-25000">
                  <a:latin typeface="Times New Roman" pitchFamily="18" charset="0"/>
                </a:rPr>
                <a:t>2</a:t>
              </a:r>
              <a:r>
                <a:rPr lang="en-US" sz="2400">
                  <a:latin typeface="Times New Roman" pitchFamily="18" charset="0"/>
                </a:rPr>
                <a:t> at t = t</a:t>
              </a:r>
              <a:r>
                <a:rPr lang="en-US" sz="2400" baseline="-25000">
                  <a:latin typeface="Times New Roman" pitchFamily="18" charset="0"/>
                </a:rPr>
                <a:t>2</a:t>
              </a:r>
              <a:r>
                <a:rPr lang="en-US" sz="2400">
                  <a:latin typeface="Times New Roman" pitchFamily="18" charset="0"/>
                </a:rPr>
                <a:t> results in</a:t>
              </a:r>
            </a:p>
          </p:txBody>
        </p:sp>
        <p:sp>
          <p:nvSpPr>
            <p:cNvPr id="85001" name="Rectangle 17"/>
            <p:cNvSpPr>
              <a:spLocks noChangeArrowheads="1"/>
            </p:cNvSpPr>
            <p:nvPr/>
          </p:nvSpPr>
          <p:spPr bwMode="auto">
            <a:xfrm>
              <a:off x="3388" y="2448"/>
              <a:ext cx="7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m</a:t>
              </a:r>
              <a:r>
                <a:rPr lang="en-US" sz="2400" b="1" i="1">
                  <a:latin typeface="Times New Roman" pitchFamily="18" charset="0"/>
                </a:rPr>
                <a:t>v</a:t>
              </a:r>
              <a:r>
                <a:rPr lang="en-US" sz="2400" baseline="-25000">
                  <a:latin typeface="Times New Roman" pitchFamily="18" charset="0"/>
                </a:rPr>
                <a:t>2</a:t>
              </a:r>
              <a:r>
                <a:rPr lang="en-US" sz="2400">
                  <a:latin typeface="Times New Roman" pitchFamily="18" charset="0"/>
                </a:rPr>
                <a:t> – m</a:t>
              </a:r>
              <a:r>
                <a:rPr lang="en-US" sz="2400" b="1" i="1">
                  <a:latin typeface="Times New Roman" pitchFamily="18" charset="0"/>
                </a:rPr>
                <a:t>v</a:t>
              </a:r>
              <a:r>
                <a:rPr lang="en-US" sz="2400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85002" name="Rectangle 18"/>
            <p:cNvSpPr>
              <a:spLocks noChangeArrowheads="1"/>
            </p:cNvSpPr>
            <p:nvPr/>
          </p:nvSpPr>
          <p:spPr bwMode="auto">
            <a:xfrm>
              <a:off x="2928" y="2438"/>
              <a:ext cx="18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d</a:t>
              </a:r>
              <a:r>
                <a:rPr lang="en-US" sz="2400" b="1" i="1">
                  <a:solidFill>
                    <a:srgbClr val="FFFF00"/>
                  </a:solidFill>
                  <a:latin typeface="Times New Roman" pitchFamily="18" charset="0"/>
                </a:rPr>
                <a:t>v</a:t>
              </a:r>
            </a:p>
          </p:txBody>
        </p:sp>
        <p:sp>
          <p:nvSpPr>
            <p:cNvPr id="85003" name="Rectangle 19"/>
            <p:cNvSpPr>
              <a:spLocks noChangeArrowheads="1"/>
            </p:cNvSpPr>
            <p:nvPr/>
          </p:nvSpPr>
          <p:spPr bwMode="auto">
            <a:xfrm>
              <a:off x="2587" y="2448"/>
              <a:ext cx="14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85004" name="Rectangle 20"/>
            <p:cNvSpPr>
              <a:spLocks noChangeArrowheads="1"/>
            </p:cNvSpPr>
            <p:nvPr/>
          </p:nvSpPr>
          <p:spPr bwMode="auto">
            <a:xfrm>
              <a:off x="2016" y="2438"/>
              <a:ext cx="3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i="1">
                  <a:latin typeface="Times New Roman" pitchFamily="18" charset="0"/>
                </a:rPr>
                <a:t>F</a:t>
              </a:r>
              <a:r>
                <a:rPr lang="en-US" sz="2400">
                  <a:latin typeface="Times New Roman" pitchFamily="18" charset="0"/>
                </a:rPr>
                <a:t> dt</a:t>
              </a:r>
            </a:p>
          </p:txBody>
        </p:sp>
        <p:sp>
          <p:nvSpPr>
            <p:cNvPr id="85005" name="Rectangle 21"/>
            <p:cNvSpPr>
              <a:spLocks noChangeArrowheads="1"/>
            </p:cNvSpPr>
            <p:nvPr/>
          </p:nvSpPr>
          <p:spPr bwMode="auto">
            <a:xfrm>
              <a:off x="2798" y="2208"/>
              <a:ext cx="10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i="1">
                  <a:solidFill>
                    <a:srgbClr val="FFFF00"/>
                  </a:solidFill>
                  <a:latin typeface="Times New Roman" pitchFamily="18" charset="0"/>
                </a:rPr>
                <a:t>v</a:t>
              </a:r>
              <a:r>
                <a:rPr lang="en-US" sz="1600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85006" name="Rectangle 22"/>
            <p:cNvSpPr>
              <a:spLocks noChangeArrowheads="1"/>
            </p:cNvSpPr>
            <p:nvPr/>
          </p:nvSpPr>
          <p:spPr bwMode="auto">
            <a:xfrm>
              <a:off x="2784" y="2716"/>
              <a:ext cx="10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i="1">
                  <a:solidFill>
                    <a:srgbClr val="FFFF00"/>
                  </a:solidFill>
                  <a:latin typeface="Times New Roman" pitchFamily="18" charset="0"/>
                </a:rPr>
                <a:t>v</a:t>
              </a:r>
              <a:r>
                <a:rPr lang="en-US" sz="1600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85007" name="Rectangle 23"/>
            <p:cNvSpPr>
              <a:spLocks noChangeArrowheads="1"/>
            </p:cNvSpPr>
            <p:nvPr/>
          </p:nvSpPr>
          <p:spPr bwMode="auto">
            <a:xfrm>
              <a:off x="1898" y="2208"/>
              <a:ext cx="8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t</a:t>
              </a:r>
              <a:r>
                <a:rPr lang="en-US" sz="1600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85008" name="Rectangle 24"/>
            <p:cNvSpPr>
              <a:spLocks noChangeArrowheads="1"/>
            </p:cNvSpPr>
            <p:nvPr/>
          </p:nvSpPr>
          <p:spPr bwMode="auto">
            <a:xfrm>
              <a:off x="1872" y="2716"/>
              <a:ext cx="8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t</a:t>
              </a:r>
              <a:r>
                <a:rPr lang="en-US" sz="1600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85009" name="Rectangle 25"/>
            <p:cNvSpPr>
              <a:spLocks noChangeArrowheads="1"/>
            </p:cNvSpPr>
            <p:nvPr/>
          </p:nvSpPr>
          <p:spPr bwMode="auto">
            <a:xfrm>
              <a:off x="3203" y="2448"/>
              <a:ext cx="10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=</a:t>
              </a:r>
            </a:p>
          </p:txBody>
        </p:sp>
        <p:sp>
          <p:nvSpPr>
            <p:cNvPr id="85010" name="Rectangle 26"/>
            <p:cNvSpPr>
              <a:spLocks noChangeArrowheads="1"/>
            </p:cNvSpPr>
            <p:nvPr/>
          </p:nvSpPr>
          <p:spPr bwMode="auto">
            <a:xfrm>
              <a:off x="2400" y="2448"/>
              <a:ext cx="10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=</a:t>
              </a:r>
            </a:p>
          </p:txBody>
        </p:sp>
        <p:sp>
          <p:nvSpPr>
            <p:cNvPr id="85011" name="Rectangle 27"/>
            <p:cNvSpPr>
              <a:spLocks noChangeArrowheads="1"/>
            </p:cNvSpPr>
            <p:nvPr/>
          </p:nvSpPr>
          <p:spPr bwMode="auto">
            <a:xfrm>
              <a:off x="2784" y="2407"/>
              <a:ext cx="7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>
                  <a:latin typeface="Symbol" pitchFamily="18" charset="2"/>
                </a:rPr>
                <a:t>ò</a:t>
              </a:r>
            </a:p>
          </p:txBody>
        </p:sp>
        <p:sp>
          <p:nvSpPr>
            <p:cNvPr id="85012" name="Rectangle 28"/>
            <p:cNvSpPr>
              <a:spLocks noChangeArrowheads="1"/>
            </p:cNvSpPr>
            <p:nvPr/>
          </p:nvSpPr>
          <p:spPr bwMode="auto">
            <a:xfrm>
              <a:off x="1680" y="2438"/>
              <a:ext cx="13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latin typeface="Symbol" pitchFamily="18" charset="2"/>
                </a:rPr>
                <a:t>å</a:t>
              </a:r>
            </a:p>
          </p:txBody>
        </p:sp>
        <p:sp>
          <p:nvSpPr>
            <p:cNvPr id="85013" name="Rectangle 29"/>
            <p:cNvSpPr>
              <a:spLocks noChangeArrowheads="1"/>
            </p:cNvSpPr>
            <p:nvPr/>
          </p:nvSpPr>
          <p:spPr bwMode="auto">
            <a:xfrm>
              <a:off x="1877" y="2380"/>
              <a:ext cx="7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>
                  <a:latin typeface="Symbol" pitchFamily="18" charset="2"/>
                </a:rPr>
                <a:t>ò</a:t>
              </a:r>
            </a:p>
          </p:txBody>
        </p:sp>
      </p:grpSp>
      <p:sp>
        <p:nvSpPr>
          <p:cNvPr id="84999" name="Text Box 35"/>
          <p:cNvSpPr txBox="1">
            <a:spLocks noChangeArrowheads="1"/>
          </p:cNvSpPr>
          <p:nvPr/>
        </p:nvSpPr>
        <p:spPr bwMode="auto">
          <a:xfrm>
            <a:off x="609600" y="533400"/>
            <a:ext cx="807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 eaLnBrk="1" hangingPunct="1"/>
            <a:r>
              <a:rPr lang="en-US" sz="2400" b="1">
                <a:latin typeface="Times New Roman" pitchFamily="18" charset="0"/>
              </a:rPr>
              <a:t>PRINCIPLE OF LINEAR IMPULSE AND MOMENTUM</a:t>
            </a:r>
          </a:p>
          <a:p>
            <a:pPr algn="ctr" eaLnBrk="1" hangingPunct="1"/>
            <a:r>
              <a:rPr lang="en-US" sz="2400">
                <a:latin typeface="Times New Roman" pitchFamily="18" charset="0"/>
              </a:rPr>
              <a:t>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2606675" y="488950"/>
            <a:ext cx="329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 eaLnBrk="1" hangingPunct="1"/>
            <a:r>
              <a:rPr lang="en-US" sz="2400" b="1">
                <a:latin typeface="Times New Roman" pitchFamily="18" charset="0"/>
              </a:rPr>
              <a:t>IMPACT  </a:t>
            </a:r>
            <a:r>
              <a:rPr lang="en-US" sz="2400">
                <a:latin typeface="Times New Roman" pitchFamily="18" charset="0"/>
              </a:rPr>
              <a:t>(Section 15.4)</a:t>
            </a:r>
          </a:p>
        </p:txBody>
      </p:sp>
      <p:sp>
        <p:nvSpPr>
          <p:cNvPr id="86019" name="Text Box 5"/>
          <p:cNvSpPr txBox="1">
            <a:spLocks noChangeArrowheads="1"/>
          </p:cNvSpPr>
          <p:nvPr/>
        </p:nvSpPr>
        <p:spPr bwMode="auto">
          <a:xfrm>
            <a:off x="549275" y="1090613"/>
            <a:ext cx="8229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</a:rPr>
              <a:t>Impact occurs when two bodies collide during a very short time period, causing large impulsive forces to be exerted between the bodies.  Common examples of impact are a hammer striking a nail or a bat striking a ball. The line of impact is a line through the mass centers of the colliding particles.   In general, there are two types of impact:</a:t>
            </a:r>
          </a:p>
        </p:txBody>
      </p:sp>
      <p:sp>
        <p:nvSpPr>
          <p:cNvPr id="86020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248400"/>
            <a:ext cx="228600" cy="228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86021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228600" cy="2286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2400">
              <a:latin typeface="Times New Roman" pitchFamily="18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17538" y="3524250"/>
            <a:ext cx="7699375" cy="1277938"/>
            <a:chOff x="609600" y="3657600"/>
            <a:chExt cx="7699375" cy="1277345"/>
          </a:xfrm>
        </p:grpSpPr>
        <p:sp>
          <p:nvSpPr>
            <p:cNvPr id="86026" name="Text Box 16"/>
            <p:cNvSpPr txBox="1">
              <a:spLocks noChangeArrowheads="1"/>
            </p:cNvSpPr>
            <p:nvPr/>
          </p:nvSpPr>
          <p:spPr bwMode="auto">
            <a:xfrm>
              <a:off x="3187700" y="3657600"/>
              <a:ext cx="5121275" cy="1199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FF00"/>
                  </a:solidFill>
                  <a:latin typeface="Times New Roman" pitchFamily="18" charset="0"/>
                </a:rPr>
                <a:t>Central impact </a:t>
              </a:r>
              <a:r>
                <a:rPr lang="en-US" sz="2400">
                  <a:latin typeface="Times New Roman" pitchFamily="18" charset="0"/>
                </a:rPr>
                <a:t>occurs when the directions of motion of the two colliding particles are along the line of impact.</a:t>
              </a:r>
              <a:endParaRPr kumimoji="1" lang="en-US" sz="2400">
                <a:latin typeface="Times New Roman" pitchFamily="18" charset="0"/>
              </a:endParaRPr>
            </a:p>
          </p:txBody>
        </p:sp>
        <p:pic>
          <p:nvPicPr>
            <p:cNvPr id="86027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733800"/>
              <a:ext cx="2286000" cy="1201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09600" y="5029200"/>
            <a:ext cx="8077200" cy="1350963"/>
            <a:chOff x="609600" y="5029200"/>
            <a:chExt cx="8077200" cy="1351373"/>
          </a:xfrm>
        </p:grpSpPr>
        <p:sp>
          <p:nvSpPr>
            <p:cNvPr id="86024" name="Text Box 4"/>
            <p:cNvSpPr txBox="1">
              <a:spLocks noChangeArrowheads="1"/>
            </p:cNvSpPr>
            <p:nvPr/>
          </p:nvSpPr>
          <p:spPr bwMode="auto">
            <a:xfrm>
              <a:off x="3203575" y="5029200"/>
              <a:ext cx="548322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FF00"/>
                  </a:solidFill>
                  <a:latin typeface="Times New Roman" pitchFamily="18" charset="0"/>
                </a:rPr>
                <a:t>Oblique impact </a:t>
              </a:r>
              <a:r>
                <a:rPr lang="en-US" sz="2400">
                  <a:latin typeface="Times New Roman" pitchFamily="18" charset="0"/>
                </a:rPr>
                <a:t>occurs when the direction of motion of one or both of the particles is at an angle to the line of impact.</a:t>
              </a:r>
              <a:endParaRPr lang="en-US" sz="2400">
                <a:latin typeface="Times New Roman" pitchFamily="18" charset="0"/>
                <a:sym typeface="Symbol" pitchFamily="18" charset="2"/>
              </a:endParaRPr>
            </a:p>
          </p:txBody>
        </p:sp>
        <p:pic>
          <p:nvPicPr>
            <p:cNvPr id="86025" name="Picture 14" descr="C:\Documents and Settings\ALBERT\Desktop\Dynamics_12\11TH\Hibbeler_Dynamics_CH15_JPG\fig15_13b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242"/>
            <a:stretch>
              <a:fillRect/>
            </a:stretch>
          </p:blipFill>
          <p:spPr bwMode="auto">
            <a:xfrm>
              <a:off x="609600" y="5105400"/>
              <a:ext cx="2286000" cy="1275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2971800" y="457200"/>
            <a:ext cx="2989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</a:rPr>
              <a:t>CENTRAL IMPACT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609600" y="5200650"/>
            <a:ext cx="792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</a:rPr>
              <a:t>There are two primary equations used when solving impact problems.  The textbook provides extensive detail on their derivation.</a:t>
            </a:r>
          </a:p>
        </p:txBody>
      </p:sp>
      <p:sp>
        <p:nvSpPr>
          <p:cNvPr id="87044" name="Text Box 6"/>
          <p:cNvSpPr txBox="1">
            <a:spLocks noChangeArrowheads="1"/>
          </p:cNvSpPr>
          <p:nvPr/>
        </p:nvSpPr>
        <p:spPr bwMode="auto">
          <a:xfrm>
            <a:off x="685800" y="1219200"/>
            <a:ext cx="784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Central impact </a:t>
            </a:r>
            <a:r>
              <a:rPr lang="en-US" sz="2400">
                <a:latin typeface="Times New Roman" pitchFamily="18" charset="0"/>
              </a:rPr>
              <a:t>happens when the velocities of the two objects are along the line of impact (recall that the line of impact is a line through the particles’ mass centers). </a:t>
            </a:r>
            <a:endParaRPr lang="en-US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87045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228600" cy="228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87046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77200" y="6172200"/>
            <a:ext cx="228600" cy="2286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2400">
              <a:latin typeface="Times New Roman" pitchFamily="18" charset="0"/>
            </a:endParaRPr>
          </a:p>
        </p:txBody>
      </p:sp>
      <p:grpSp>
        <p:nvGrpSpPr>
          <p:cNvPr id="87047" name="Group 22"/>
          <p:cNvGrpSpPr>
            <a:grpSpLocks/>
          </p:cNvGrpSpPr>
          <p:nvPr/>
        </p:nvGrpSpPr>
        <p:grpSpPr bwMode="auto">
          <a:xfrm>
            <a:off x="1981200" y="2362200"/>
            <a:ext cx="4371975" cy="984250"/>
            <a:chOff x="470" y="1176"/>
            <a:chExt cx="2754" cy="620"/>
          </a:xfrm>
        </p:grpSpPr>
        <p:sp>
          <p:nvSpPr>
            <p:cNvPr id="87051" name="Oval 12"/>
            <p:cNvSpPr>
              <a:spLocks noChangeArrowheads="1"/>
            </p:cNvSpPr>
            <p:nvPr/>
          </p:nvSpPr>
          <p:spPr bwMode="auto">
            <a:xfrm>
              <a:off x="912" y="1392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87052" name="Oval 14"/>
            <p:cNvSpPr>
              <a:spLocks noChangeArrowheads="1"/>
            </p:cNvSpPr>
            <p:nvPr/>
          </p:nvSpPr>
          <p:spPr bwMode="auto">
            <a:xfrm>
              <a:off x="1824" y="1392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87053" name="Line 15"/>
            <p:cNvSpPr>
              <a:spLocks noChangeShapeType="1"/>
            </p:cNvSpPr>
            <p:nvPr/>
          </p:nvSpPr>
          <p:spPr bwMode="auto">
            <a:xfrm>
              <a:off x="480" y="1584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4" name="Line 16"/>
            <p:cNvSpPr>
              <a:spLocks noChangeShapeType="1"/>
            </p:cNvSpPr>
            <p:nvPr/>
          </p:nvSpPr>
          <p:spPr bwMode="auto">
            <a:xfrm>
              <a:off x="470" y="1440"/>
              <a:ext cx="403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5" name="Line 17"/>
            <p:cNvSpPr>
              <a:spLocks noChangeShapeType="1"/>
            </p:cNvSpPr>
            <p:nvPr/>
          </p:nvSpPr>
          <p:spPr bwMode="auto">
            <a:xfrm flipH="1">
              <a:off x="2304" y="1440"/>
              <a:ext cx="403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6" name="Text Box 18"/>
            <p:cNvSpPr txBox="1">
              <a:spLocks noChangeArrowheads="1"/>
            </p:cNvSpPr>
            <p:nvPr/>
          </p:nvSpPr>
          <p:spPr bwMode="auto">
            <a:xfrm>
              <a:off x="501" y="1176"/>
              <a:ext cx="25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9pPr>
            </a:lstStyle>
            <a:p>
              <a:pPr eaLnBrk="1" hangingPunct="1"/>
              <a:r>
                <a:rPr lang="en-US">
                  <a:latin typeface="Times New Roman" pitchFamily="18" charset="0"/>
                </a:rPr>
                <a:t>v</a:t>
              </a:r>
              <a:r>
                <a:rPr lang="en-US" baseline="-25000">
                  <a:latin typeface="Times New Roman" pitchFamily="18" charset="0"/>
                </a:rPr>
                <a:t>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7057" name="Rectangle 20"/>
            <p:cNvSpPr>
              <a:spLocks noChangeArrowheads="1"/>
            </p:cNvSpPr>
            <p:nvPr/>
          </p:nvSpPr>
          <p:spPr bwMode="auto">
            <a:xfrm>
              <a:off x="2438" y="1176"/>
              <a:ext cx="2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v</a:t>
              </a:r>
              <a:r>
                <a:rPr lang="en-US" baseline="-25000">
                  <a:latin typeface="Times New Roman" pitchFamily="18" charset="0"/>
                </a:rPr>
                <a:t>B</a:t>
              </a:r>
              <a:endParaRPr lang="en-US" sz="2400" baseline="-25000">
                <a:latin typeface="Times New Roman" pitchFamily="18" charset="0"/>
              </a:endParaRPr>
            </a:p>
          </p:txBody>
        </p:sp>
        <p:sp>
          <p:nvSpPr>
            <p:cNvPr id="87058" name="Text Box 21"/>
            <p:cNvSpPr txBox="1">
              <a:spLocks noChangeArrowheads="1"/>
            </p:cNvSpPr>
            <p:nvPr/>
          </p:nvSpPr>
          <p:spPr bwMode="auto">
            <a:xfrm>
              <a:off x="2352" y="1584"/>
              <a:ext cx="8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9pPr>
            </a:lstStyle>
            <a:p>
              <a:pPr eaLnBrk="1" hangingPunct="1"/>
              <a:r>
                <a:rPr lang="en-US" sz="1600">
                  <a:latin typeface="Times New Roman" pitchFamily="18" charset="0"/>
                </a:rPr>
                <a:t>Line of impact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85800" y="3657600"/>
            <a:ext cx="8153400" cy="1570038"/>
            <a:chOff x="685800" y="3657600"/>
            <a:chExt cx="8153400" cy="1569660"/>
          </a:xfrm>
        </p:grpSpPr>
        <p:sp>
          <p:nvSpPr>
            <p:cNvPr id="87049" name="Text Box 5"/>
            <p:cNvSpPr txBox="1">
              <a:spLocks noChangeArrowheads="1"/>
            </p:cNvSpPr>
            <p:nvPr/>
          </p:nvSpPr>
          <p:spPr bwMode="auto">
            <a:xfrm>
              <a:off x="3657600" y="3657600"/>
              <a:ext cx="51816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9pPr>
            </a:lstStyle>
            <a:p>
              <a:pPr eaLnBrk="1" hangingPunct="1"/>
              <a:r>
                <a:rPr lang="en-US" sz="2400">
                  <a:latin typeface="Times New Roman" pitchFamily="18" charset="0"/>
                </a:rPr>
                <a:t>Once the particles contact, they may </a:t>
              </a:r>
              <a:r>
                <a:rPr lang="en-US" sz="2400">
                  <a:solidFill>
                    <a:srgbClr val="FFFF00"/>
                  </a:solidFill>
                  <a:latin typeface="Times New Roman" pitchFamily="18" charset="0"/>
                </a:rPr>
                <a:t>deform</a:t>
              </a:r>
              <a:r>
                <a:rPr lang="en-US" sz="2400">
                  <a:solidFill>
                    <a:schemeClr val="hlink"/>
                  </a:solidFill>
                  <a:latin typeface="Times New Roman" pitchFamily="18" charset="0"/>
                </a:rPr>
                <a:t> </a:t>
              </a:r>
              <a:r>
                <a:rPr lang="en-US" sz="2400">
                  <a:latin typeface="Times New Roman" pitchFamily="18" charset="0"/>
                  <a:sym typeface="Symbol" pitchFamily="18" charset="2"/>
                </a:rPr>
                <a:t> if they are non-rigid.  In any case, energy is transferred between the two particles.  </a:t>
              </a:r>
              <a:endParaRPr lang="en-US" sz="2400">
                <a:latin typeface="Times New Roman" pitchFamily="18" charset="0"/>
              </a:endParaRPr>
            </a:p>
          </p:txBody>
        </p:sp>
        <p:pic>
          <p:nvPicPr>
            <p:cNvPr id="87050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810000"/>
              <a:ext cx="2841625" cy="127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6"/>
          <p:cNvSpPr txBox="1">
            <a:spLocks noChangeArrowheads="1"/>
          </p:cNvSpPr>
          <p:nvPr/>
        </p:nvSpPr>
        <p:spPr bwMode="auto">
          <a:xfrm>
            <a:off x="2514600" y="609600"/>
            <a:ext cx="396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 eaLnBrk="1" hangingPunct="1"/>
            <a:r>
              <a:rPr lang="en-US" sz="2400" b="1">
                <a:latin typeface="Times New Roman" pitchFamily="18" charset="0"/>
              </a:rPr>
              <a:t>CENTRAL IMPACT </a:t>
            </a:r>
            <a:r>
              <a:rPr lang="en-US" sz="2400">
                <a:latin typeface="Times New Roman" pitchFamily="18" charset="0"/>
              </a:rPr>
              <a:t>(continued</a:t>
            </a:r>
            <a:r>
              <a:rPr lang="en-US" sz="2400">
                <a:solidFill>
                  <a:srgbClr val="00FF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88067" name="Text Box 7"/>
          <p:cNvSpPr txBox="1">
            <a:spLocks noChangeArrowheads="1"/>
          </p:cNvSpPr>
          <p:nvPr/>
        </p:nvSpPr>
        <p:spPr bwMode="auto">
          <a:xfrm>
            <a:off x="457200" y="1676400"/>
            <a:ext cx="8458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</a:rPr>
              <a:t>In most problems, the initial velocities of the particles, (v</a:t>
            </a:r>
            <a:r>
              <a:rPr lang="en-US" sz="2400" baseline="-25000">
                <a:latin typeface="Times New Roman" pitchFamily="18" charset="0"/>
              </a:rPr>
              <a:t>A</a:t>
            </a:r>
            <a:r>
              <a:rPr lang="en-US" sz="2400">
                <a:latin typeface="Times New Roman" pitchFamily="18" charset="0"/>
              </a:rPr>
              <a:t>)</a:t>
            </a:r>
            <a:r>
              <a:rPr lang="en-US" sz="2400" baseline="-25000">
                <a:latin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</a:rPr>
              <a:t> and (v</a:t>
            </a:r>
            <a:r>
              <a:rPr lang="en-US" sz="2400" baseline="-25000">
                <a:latin typeface="Times New Roman" pitchFamily="18" charset="0"/>
              </a:rPr>
              <a:t>B</a:t>
            </a:r>
            <a:r>
              <a:rPr lang="en-US" sz="2400">
                <a:latin typeface="Times New Roman" pitchFamily="18" charset="0"/>
              </a:rPr>
              <a:t>)</a:t>
            </a:r>
            <a:r>
              <a:rPr lang="en-US" sz="2400" baseline="-25000">
                <a:latin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</a:rPr>
              <a:t>, are known, and it is necessary to determine the final velocities, (v</a:t>
            </a:r>
            <a:r>
              <a:rPr lang="en-US" sz="2400" baseline="-25000">
                <a:latin typeface="Times New Roman" pitchFamily="18" charset="0"/>
              </a:rPr>
              <a:t>A</a:t>
            </a:r>
            <a:r>
              <a:rPr lang="en-US" sz="2400">
                <a:latin typeface="Times New Roman" pitchFamily="18" charset="0"/>
              </a:rPr>
              <a:t>)</a:t>
            </a:r>
            <a:r>
              <a:rPr lang="en-US" sz="2400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 and (v</a:t>
            </a:r>
            <a:r>
              <a:rPr lang="en-US" sz="2400" baseline="-25000">
                <a:latin typeface="Times New Roman" pitchFamily="18" charset="0"/>
              </a:rPr>
              <a:t>B</a:t>
            </a:r>
            <a:r>
              <a:rPr lang="en-US" sz="2400">
                <a:latin typeface="Times New Roman" pitchFamily="18" charset="0"/>
              </a:rPr>
              <a:t>)</a:t>
            </a:r>
            <a:r>
              <a:rPr lang="en-US" sz="2400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.  So the first equation used is the conservation of linear momentum, applied along the line of impact.</a:t>
            </a:r>
          </a:p>
          <a:p>
            <a:pPr eaLnBrk="1" hangingPunct="1"/>
            <a:endParaRPr lang="en-US" sz="2400">
              <a:latin typeface="Times New Roman" pitchFamily="18" charset="0"/>
            </a:endParaRPr>
          </a:p>
          <a:p>
            <a:pPr algn="ctr" eaLnBrk="1" hangingPunct="1"/>
            <a:r>
              <a:rPr lang="en-US" sz="2400">
                <a:latin typeface="Times New Roman" pitchFamily="18" charset="0"/>
              </a:rPr>
              <a:t>(m</a:t>
            </a:r>
            <a:r>
              <a:rPr lang="en-US" sz="2400" baseline="-25000">
                <a:latin typeface="Times New Roman" pitchFamily="18" charset="0"/>
              </a:rPr>
              <a:t>A</a:t>
            </a:r>
            <a:r>
              <a:rPr lang="en-US" sz="2400">
                <a:latin typeface="Times New Roman" pitchFamily="18" charset="0"/>
              </a:rPr>
              <a:t> v</a:t>
            </a:r>
            <a:r>
              <a:rPr lang="en-US" sz="2400" baseline="-25000">
                <a:latin typeface="Times New Roman" pitchFamily="18" charset="0"/>
              </a:rPr>
              <a:t>A</a:t>
            </a:r>
            <a:r>
              <a:rPr lang="en-US" sz="2400">
                <a:latin typeface="Times New Roman" pitchFamily="18" charset="0"/>
              </a:rPr>
              <a:t>)</a:t>
            </a:r>
            <a:r>
              <a:rPr lang="en-US" sz="2400" baseline="-25000">
                <a:latin typeface="Times New Roman" pitchFamily="18" charset="0"/>
              </a:rPr>
              <a:t>1 </a:t>
            </a:r>
            <a:r>
              <a:rPr lang="en-US" sz="2400">
                <a:latin typeface="Times New Roman" pitchFamily="18" charset="0"/>
              </a:rPr>
              <a:t>+ (m</a:t>
            </a:r>
            <a:r>
              <a:rPr lang="en-US" sz="2400" baseline="-25000">
                <a:latin typeface="Times New Roman" pitchFamily="18" charset="0"/>
              </a:rPr>
              <a:t>B</a:t>
            </a:r>
            <a:r>
              <a:rPr lang="en-US" sz="2400">
                <a:latin typeface="Times New Roman" pitchFamily="18" charset="0"/>
              </a:rPr>
              <a:t> v</a:t>
            </a:r>
            <a:r>
              <a:rPr lang="en-US" sz="2400" baseline="-25000">
                <a:latin typeface="Times New Roman" pitchFamily="18" charset="0"/>
              </a:rPr>
              <a:t>B</a:t>
            </a:r>
            <a:r>
              <a:rPr lang="en-US" sz="2400">
                <a:latin typeface="Times New Roman" pitchFamily="18" charset="0"/>
              </a:rPr>
              <a:t>)</a:t>
            </a:r>
            <a:r>
              <a:rPr lang="en-US" sz="2400" baseline="-25000">
                <a:latin typeface="Times New Roman" pitchFamily="18" charset="0"/>
              </a:rPr>
              <a:t>1 </a:t>
            </a:r>
            <a:r>
              <a:rPr lang="en-US" sz="2400">
                <a:latin typeface="Times New Roman" pitchFamily="18" charset="0"/>
              </a:rPr>
              <a:t> =  (m</a:t>
            </a:r>
            <a:r>
              <a:rPr lang="en-US" sz="2400" baseline="-25000">
                <a:latin typeface="Times New Roman" pitchFamily="18" charset="0"/>
              </a:rPr>
              <a:t>A</a:t>
            </a:r>
            <a:r>
              <a:rPr lang="en-US" sz="2400">
                <a:latin typeface="Times New Roman" pitchFamily="18" charset="0"/>
              </a:rPr>
              <a:t> v</a:t>
            </a:r>
            <a:r>
              <a:rPr lang="en-US" sz="2400" baseline="-25000">
                <a:latin typeface="Times New Roman" pitchFamily="18" charset="0"/>
              </a:rPr>
              <a:t>A</a:t>
            </a:r>
            <a:r>
              <a:rPr lang="en-US" sz="2400">
                <a:latin typeface="Times New Roman" pitchFamily="18" charset="0"/>
              </a:rPr>
              <a:t>)</a:t>
            </a:r>
            <a:r>
              <a:rPr lang="en-US" sz="2400" baseline="-25000">
                <a:latin typeface="Times New Roman" pitchFamily="18" charset="0"/>
              </a:rPr>
              <a:t>2 </a:t>
            </a:r>
            <a:r>
              <a:rPr lang="en-US" sz="2400">
                <a:latin typeface="Times New Roman" pitchFamily="18" charset="0"/>
              </a:rPr>
              <a:t>+ (m</a:t>
            </a:r>
            <a:r>
              <a:rPr lang="en-US" sz="2400" baseline="-25000">
                <a:latin typeface="Times New Roman" pitchFamily="18" charset="0"/>
              </a:rPr>
              <a:t>B</a:t>
            </a:r>
            <a:r>
              <a:rPr lang="en-US" sz="2400">
                <a:latin typeface="Times New Roman" pitchFamily="18" charset="0"/>
              </a:rPr>
              <a:t> v</a:t>
            </a:r>
            <a:r>
              <a:rPr lang="en-US" sz="2400" baseline="-25000">
                <a:latin typeface="Times New Roman" pitchFamily="18" charset="0"/>
              </a:rPr>
              <a:t>B</a:t>
            </a:r>
            <a:r>
              <a:rPr lang="en-US" sz="2400">
                <a:latin typeface="Times New Roman" pitchFamily="18" charset="0"/>
              </a:rPr>
              <a:t>)</a:t>
            </a:r>
            <a:r>
              <a:rPr lang="en-US" sz="2400" baseline="-25000">
                <a:latin typeface="Times New Roman" pitchFamily="18" charset="0"/>
              </a:rPr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533400" y="4343400"/>
            <a:ext cx="8458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</a:rPr>
              <a:t>This provides one equation, but there are usually two unknowns, (v</a:t>
            </a:r>
            <a:r>
              <a:rPr lang="en-US" sz="2400" baseline="-25000">
                <a:latin typeface="Times New Roman" pitchFamily="18" charset="0"/>
              </a:rPr>
              <a:t>A</a:t>
            </a:r>
            <a:r>
              <a:rPr lang="en-US" sz="2400">
                <a:latin typeface="Times New Roman" pitchFamily="18" charset="0"/>
              </a:rPr>
              <a:t>)</a:t>
            </a:r>
            <a:r>
              <a:rPr lang="en-US" sz="2400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 and (v</a:t>
            </a:r>
            <a:r>
              <a:rPr lang="en-US" sz="2400" baseline="-25000">
                <a:latin typeface="Times New Roman" pitchFamily="18" charset="0"/>
              </a:rPr>
              <a:t>B</a:t>
            </a:r>
            <a:r>
              <a:rPr lang="en-US" sz="2400">
                <a:latin typeface="Times New Roman" pitchFamily="18" charset="0"/>
              </a:rPr>
              <a:t>)</a:t>
            </a:r>
            <a:r>
              <a:rPr lang="en-US" sz="2400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.  So another equation is needed.  The principle of impulse and momentum is used to develop this equation, which involves the coefficient of restitution, or </a:t>
            </a:r>
            <a:r>
              <a:rPr lang="en-US" sz="2400" i="1">
                <a:latin typeface="Times New Roman" pitchFamily="18" charset="0"/>
              </a:rPr>
              <a:t>e</a:t>
            </a:r>
            <a:r>
              <a:rPr lang="en-US" sz="240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5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 Box 9"/>
          <p:cNvSpPr txBox="1">
            <a:spLocks noChangeArrowheads="1"/>
          </p:cNvSpPr>
          <p:nvPr/>
        </p:nvSpPr>
        <p:spPr bwMode="auto">
          <a:xfrm>
            <a:off x="685800" y="1524000"/>
            <a:ext cx="8077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</a:rPr>
              <a:t>The coefficient of restitution, e, is the ratio of the particles’ relative separation velocity after impact, (v</a:t>
            </a:r>
            <a:r>
              <a:rPr lang="en-US" sz="2400" baseline="-25000">
                <a:latin typeface="Times New Roman" pitchFamily="18" charset="0"/>
              </a:rPr>
              <a:t>B</a:t>
            </a:r>
            <a:r>
              <a:rPr lang="en-US" sz="2400">
                <a:latin typeface="Times New Roman" pitchFamily="18" charset="0"/>
              </a:rPr>
              <a:t>)</a:t>
            </a:r>
            <a:r>
              <a:rPr lang="en-US" sz="2400" baseline="-25000">
                <a:latin typeface="Times New Roman" pitchFamily="18" charset="0"/>
              </a:rPr>
              <a:t>2 </a:t>
            </a:r>
            <a:r>
              <a:rPr lang="en-US" sz="2400">
                <a:latin typeface="Times New Roman" pitchFamily="18" charset="0"/>
              </a:rPr>
              <a:t>– (v</a:t>
            </a:r>
            <a:r>
              <a:rPr lang="en-US" sz="2400" baseline="-25000">
                <a:latin typeface="Times New Roman" pitchFamily="18" charset="0"/>
              </a:rPr>
              <a:t>A</a:t>
            </a:r>
            <a:r>
              <a:rPr lang="en-US" sz="2400">
                <a:latin typeface="Times New Roman" pitchFamily="18" charset="0"/>
              </a:rPr>
              <a:t>)</a:t>
            </a:r>
            <a:r>
              <a:rPr lang="en-US" sz="2400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, to the particles’ relative approach velocity before impact, (v</a:t>
            </a:r>
            <a:r>
              <a:rPr lang="en-US" sz="2400" baseline="-25000">
                <a:latin typeface="Times New Roman" pitchFamily="18" charset="0"/>
              </a:rPr>
              <a:t>A</a:t>
            </a:r>
            <a:r>
              <a:rPr lang="en-US" sz="2400">
                <a:latin typeface="Times New Roman" pitchFamily="18" charset="0"/>
              </a:rPr>
              <a:t>)</a:t>
            </a:r>
            <a:r>
              <a:rPr lang="en-US" sz="2400" baseline="-25000">
                <a:latin typeface="Times New Roman" pitchFamily="18" charset="0"/>
              </a:rPr>
              <a:t>1 </a:t>
            </a:r>
            <a:r>
              <a:rPr lang="en-US" sz="2400">
                <a:latin typeface="Times New Roman" pitchFamily="18" charset="0"/>
              </a:rPr>
              <a:t>– (v</a:t>
            </a:r>
            <a:r>
              <a:rPr lang="en-US" sz="2400" baseline="-25000">
                <a:latin typeface="Times New Roman" pitchFamily="18" charset="0"/>
              </a:rPr>
              <a:t>B</a:t>
            </a:r>
            <a:r>
              <a:rPr lang="en-US" sz="2400">
                <a:latin typeface="Times New Roman" pitchFamily="18" charset="0"/>
              </a:rPr>
              <a:t>)</a:t>
            </a:r>
            <a:r>
              <a:rPr lang="en-US" sz="2400" baseline="-25000">
                <a:latin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</a:rPr>
              <a:t>.   The coefficient of restitution is also an indicator of  the energy lost during the impact.  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685800" y="3581400"/>
            <a:ext cx="7696200" cy="1600200"/>
            <a:chOff x="432" y="2160"/>
            <a:chExt cx="4848" cy="1008"/>
          </a:xfrm>
        </p:grpSpPr>
        <p:sp>
          <p:nvSpPr>
            <p:cNvPr id="89096" name="Text Box 7"/>
            <p:cNvSpPr txBox="1">
              <a:spLocks noChangeArrowheads="1"/>
            </p:cNvSpPr>
            <p:nvPr/>
          </p:nvSpPr>
          <p:spPr bwMode="auto">
            <a:xfrm>
              <a:off x="432" y="2160"/>
              <a:ext cx="48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9pPr>
            </a:lstStyle>
            <a:p>
              <a:pPr eaLnBrk="1" hangingPunct="1"/>
              <a:r>
                <a:rPr lang="en-US" sz="2400">
                  <a:latin typeface="Times New Roman" pitchFamily="18" charset="0"/>
                </a:rPr>
                <a:t>The equation defining the coefficient of restitution, </a:t>
              </a:r>
              <a:r>
                <a:rPr lang="en-US" sz="2400" i="1">
                  <a:latin typeface="Times New Roman" pitchFamily="18" charset="0"/>
                </a:rPr>
                <a:t>e</a:t>
              </a:r>
              <a:r>
                <a:rPr lang="en-US" sz="2400">
                  <a:latin typeface="Times New Roman" pitchFamily="18" charset="0"/>
                </a:rPr>
                <a:t>, is</a:t>
              </a:r>
            </a:p>
          </p:txBody>
        </p:sp>
        <p:sp>
          <p:nvSpPr>
            <p:cNvPr id="89097" name="Rectangle 26"/>
            <p:cNvSpPr>
              <a:spLocks noChangeArrowheads="1"/>
            </p:cNvSpPr>
            <p:nvPr/>
          </p:nvSpPr>
          <p:spPr bwMode="auto">
            <a:xfrm>
              <a:off x="2400" y="2938"/>
              <a:ext cx="96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(v</a:t>
              </a:r>
              <a:r>
                <a:rPr lang="en-US" sz="2400" baseline="-25000">
                  <a:latin typeface="Times New Roman" pitchFamily="18" charset="0"/>
                </a:rPr>
                <a:t>A</a:t>
              </a:r>
              <a:r>
                <a:rPr lang="en-US" sz="2400">
                  <a:latin typeface="Times New Roman" pitchFamily="18" charset="0"/>
                </a:rPr>
                <a:t>)</a:t>
              </a:r>
              <a:r>
                <a:rPr lang="en-US" sz="2400" baseline="-25000">
                  <a:latin typeface="Times New Roman" pitchFamily="18" charset="0"/>
                </a:rPr>
                <a:t>1</a:t>
              </a:r>
              <a:r>
                <a:rPr lang="en-US" sz="2400">
                  <a:latin typeface="Times New Roman" pitchFamily="18" charset="0"/>
                </a:rPr>
                <a:t> - (v</a:t>
              </a:r>
              <a:r>
                <a:rPr lang="en-US" sz="2400" baseline="-25000">
                  <a:latin typeface="Times New Roman" pitchFamily="18" charset="0"/>
                </a:rPr>
                <a:t>B</a:t>
              </a:r>
              <a:r>
                <a:rPr lang="en-US" sz="2400">
                  <a:latin typeface="Times New Roman" pitchFamily="18" charset="0"/>
                </a:rPr>
                <a:t>)</a:t>
              </a:r>
              <a:r>
                <a:rPr lang="en-US" sz="2400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89098" name="Rectangle 27"/>
            <p:cNvSpPr>
              <a:spLocks noChangeArrowheads="1"/>
            </p:cNvSpPr>
            <p:nvPr/>
          </p:nvSpPr>
          <p:spPr bwMode="auto">
            <a:xfrm>
              <a:off x="2400" y="2592"/>
              <a:ext cx="94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(v</a:t>
              </a:r>
              <a:r>
                <a:rPr lang="en-US" sz="2400" baseline="-25000">
                  <a:latin typeface="Times New Roman" pitchFamily="18" charset="0"/>
                </a:rPr>
                <a:t>B</a:t>
              </a:r>
              <a:r>
                <a:rPr lang="en-US" sz="2400">
                  <a:latin typeface="Times New Roman" pitchFamily="18" charset="0"/>
                </a:rPr>
                <a:t>)</a:t>
              </a:r>
              <a:r>
                <a:rPr lang="en-US" sz="2400" baseline="-25000">
                  <a:latin typeface="Times New Roman" pitchFamily="18" charset="0"/>
                </a:rPr>
                <a:t>2</a:t>
              </a:r>
              <a:r>
                <a:rPr lang="en-US" sz="2400">
                  <a:latin typeface="Times New Roman" pitchFamily="18" charset="0"/>
                </a:rPr>
                <a:t> – (v</a:t>
              </a:r>
              <a:r>
                <a:rPr lang="en-US" sz="2400" baseline="-25000">
                  <a:latin typeface="Times New Roman" pitchFamily="18" charset="0"/>
                </a:rPr>
                <a:t>A</a:t>
              </a:r>
              <a:r>
                <a:rPr lang="en-US" sz="2400">
                  <a:latin typeface="Times New Roman" pitchFamily="18" charset="0"/>
                </a:rPr>
                <a:t>)</a:t>
              </a:r>
              <a:r>
                <a:rPr lang="en-US" sz="2400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89099" name="Rectangle 30"/>
            <p:cNvSpPr>
              <a:spLocks noChangeArrowheads="1"/>
            </p:cNvSpPr>
            <p:nvPr/>
          </p:nvSpPr>
          <p:spPr bwMode="auto">
            <a:xfrm>
              <a:off x="1968" y="2746"/>
              <a:ext cx="33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i="1">
                  <a:latin typeface="Times New Roman" pitchFamily="18" charset="0"/>
                </a:rPr>
                <a:t>e</a:t>
              </a:r>
              <a:r>
                <a:rPr lang="en-US" sz="2400">
                  <a:latin typeface="Times New Roman" pitchFamily="18" charset="0"/>
                </a:rPr>
                <a:t>  = </a:t>
              </a:r>
            </a:p>
          </p:txBody>
        </p:sp>
        <p:sp>
          <p:nvSpPr>
            <p:cNvPr id="89100" name="Line 32"/>
            <p:cNvSpPr>
              <a:spLocks noChangeShapeType="1"/>
            </p:cNvSpPr>
            <p:nvPr/>
          </p:nvSpPr>
          <p:spPr bwMode="auto">
            <a:xfrm>
              <a:off x="2352" y="2880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3776" name="Rectangle 48"/>
          <p:cNvSpPr>
            <a:spLocks noChangeArrowheads="1"/>
          </p:cNvSpPr>
          <p:nvPr/>
        </p:nvSpPr>
        <p:spPr bwMode="auto">
          <a:xfrm>
            <a:off x="685800" y="5273675"/>
            <a:ext cx="807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</a:rPr>
              <a:t>If a value for </a:t>
            </a:r>
            <a:r>
              <a:rPr lang="en-US" sz="2400" i="1">
                <a:latin typeface="Times New Roman" pitchFamily="18" charset="0"/>
              </a:rPr>
              <a:t>e</a:t>
            </a:r>
            <a:r>
              <a:rPr lang="en-US" sz="2400">
                <a:latin typeface="Times New Roman" pitchFamily="18" charset="0"/>
              </a:rPr>
              <a:t> is specified, this relation provides the second equation necessary to solve for (v</a:t>
            </a:r>
            <a:r>
              <a:rPr lang="en-US" sz="2400" baseline="-25000">
                <a:latin typeface="Times New Roman" pitchFamily="18" charset="0"/>
              </a:rPr>
              <a:t>A</a:t>
            </a:r>
            <a:r>
              <a:rPr lang="en-US" sz="2400">
                <a:latin typeface="Times New Roman" pitchFamily="18" charset="0"/>
              </a:rPr>
              <a:t>)</a:t>
            </a:r>
            <a:r>
              <a:rPr lang="en-US" sz="2400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 and (v</a:t>
            </a:r>
            <a:r>
              <a:rPr lang="en-US" sz="2400" baseline="-25000">
                <a:latin typeface="Times New Roman" pitchFamily="18" charset="0"/>
              </a:rPr>
              <a:t>B</a:t>
            </a:r>
            <a:r>
              <a:rPr lang="en-US" sz="2400">
                <a:latin typeface="Times New Roman" pitchFamily="18" charset="0"/>
              </a:rPr>
              <a:t>)</a:t>
            </a:r>
            <a:r>
              <a:rPr lang="en-US" sz="2400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.</a:t>
            </a:r>
          </a:p>
        </p:txBody>
      </p:sp>
      <p:sp>
        <p:nvSpPr>
          <p:cNvPr id="89095" name="Text Box 49"/>
          <p:cNvSpPr txBox="1">
            <a:spLocks noChangeArrowheads="1"/>
          </p:cNvSpPr>
          <p:nvPr/>
        </p:nvSpPr>
        <p:spPr bwMode="auto">
          <a:xfrm>
            <a:off x="2514600" y="609600"/>
            <a:ext cx="396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 eaLnBrk="1" hangingPunct="1"/>
            <a:r>
              <a:rPr lang="en-US" sz="2400" b="1">
                <a:latin typeface="Times New Roman" pitchFamily="18" charset="0"/>
              </a:rPr>
              <a:t>CENTRAL IMPACT </a:t>
            </a:r>
            <a:r>
              <a:rPr lang="en-US" sz="2400">
                <a:latin typeface="Times New Roman" pitchFamily="18" charset="0"/>
              </a:rPr>
              <a:t>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76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971800" y="457200"/>
            <a:ext cx="291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</a:rPr>
              <a:t>OBLIQUE IMPACT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457200" y="5292725"/>
            <a:ext cx="8458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>
                <a:latin typeface="Times New Roman" pitchFamily="18" charset="0"/>
              </a:rPr>
              <a:t>Momentum of each particle is conserved in the direction perpendicular to the line of impact (y-axis):</a:t>
            </a:r>
          </a:p>
          <a:p>
            <a:pPr algn="ctr" eaLnBrk="1" hangingPunct="1"/>
            <a:r>
              <a:rPr lang="en-US" sz="2200">
                <a:latin typeface="Times New Roman" pitchFamily="18" charset="0"/>
                <a:sym typeface="Symbol" pitchFamily="18" charset="2"/>
              </a:rPr>
              <a:t>m</a:t>
            </a:r>
            <a:r>
              <a:rPr lang="en-US" sz="2200" baseline="-25000">
                <a:latin typeface="Times New Roman" pitchFamily="18" charset="0"/>
                <a:sym typeface="Symbol" pitchFamily="18" charset="2"/>
              </a:rPr>
              <a:t>A</a:t>
            </a:r>
            <a:r>
              <a:rPr lang="en-US" sz="2200">
                <a:latin typeface="Times New Roman" pitchFamily="18" charset="0"/>
                <a:sym typeface="Symbol" pitchFamily="18" charset="2"/>
              </a:rPr>
              <a:t>(v</a:t>
            </a:r>
            <a:r>
              <a:rPr lang="en-US" sz="2200" baseline="-25000">
                <a:latin typeface="Times New Roman" pitchFamily="18" charset="0"/>
                <a:sym typeface="Symbol" pitchFamily="18" charset="2"/>
              </a:rPr>
              <a:t>Ay</a:t>
            </a:r>
            <a:r>
              <a:rPr lang="en-US" sz="2200">
                <a:latin typeface="Times New Roman" pitchFamily="18" charset="0"/>
                <a:sym typeface="Symbol" pitchFamily="18" charset="2"/>
              </a:rPr>
              <a:t>)</a:t>
            </a:r>
            <a:r>
              <a:rPr lang="en-US" sz="2200" baseline="-25000"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200">
                <a:latin typeface="Times New Roman" pitchFamily="18" charset="0"/>
                <a:sym typeface="Symbol" pitchFamily="18" charset="2"/>
              </a:rPr>
              <a:t> = m</a:t>
            </a:r>
            <a:r>
              <a:rPr lang="en-US" sz="2200" baseline="-25000">
                <a:latin typeface="Times New Roman" pitchFamily="18" charset="0"/>
                <a:sym typeface="Symbol" pitchFamily="18" charset="2"/>
              </a:rPr>
              <a:t>A</a:t>
            </a:r>
            <a:r>
              <a:rPr lang="en-US" sz="2200">
                <a:latin typeface="Times New Roman" pitchFamily="18" charset="0"/>
                <a:sym typeface="Symbol" pitchFamily="18" charset="2"/>
              </a:rPr>
              <a:t>(v</a:t>
            </a:r>
            <a:r>
              <a:rPr lang="en-US" sz="2200" baseline="-25000">
                <a:latin typeface="Times New Roman" pitchFamily="18" charset="0"/>
                <a:sym typeface="Symbol" pitchFamily="18" charset="2"/>
              </a:rPr>
              <a:t>Ay</a:t>
            </a:r>
            <a:r>
              <a:rPr lang="en-US" sz="2200">
                <a:latin typeface="Times New Roman" pitchFamily="18" charset="0"/>
                <a:sym typeface="Symbol" pitchFamily="18" charset="2"/>
              </a:rPr>
              <a:t>)</a:t>
            </a:r>
            <a:r>
              <a:rPr lang="en-US" sz="2200" baseline="-2500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2200">
                <a:latin typeface="Times New Roman" pitchFamily="18" charset="0"/>
                <a:sym typeface="Symbol" pitchFamily="18" charset="2"/>
              </a:rPr>
              <a:t>   and   m</a:t>
            </a:r>
            <a:r>
              <a:rPr lang="en-US" sz="2200" baseline="-25000">
                <a:latin typeface="Times New Roman" pitchFamily="18" charset="0"/>
                <a:sym typeface="Symbol" pitchFamily="18" charset="2"/>
              </a:rPr>
              <a:t>B</a:t>
            </a:r>
            <a:r>
              <a:rPr lang="en-US" sz="2200">
                <a:latin typeface="Times New Roman" pitchFamily="18" charset="0"/>
                <a:sym typeface="Symbol" pitchFamily="18" charset="2"/>
              </a:rPr>
              <a:t>(v</a:t>
            </a:r>
            <a:r>
              <a:rPr lang="en-US" sz="2200" baseline="-25000">
                <a:latin typeface="Times New Roman" pitchFamily="18" charset="0"/>
                <a:sym typeface="Symbol" pitchFamily="18" charset="2"/>
              </a:rPr>
              <a:t>By</a:t>
            </a:r>
            <a:r>
              <a:rPr lang="en-US" sz="2200">
                <a:latin typeface="Times New Roman" pitchFamily="18" charset="0"/>
                <a:sym typeface="Symbol" pitchFamily="18" charset="2"/>
              </a:rPr>
              <a:t>)</a:t>
            </a:r>
            <a:r>
              <a:rPr lang="en-US" sz="2200" baseline="-25000"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200">
                <a:latin typeface="Times New Roman" pitchFamily="18" charset="0"/>
                <a:sym typeface="Symbol" pitchFamily="18" charset="2"/>
              </a:rPr>
              <a:t> = m</a:t>
            </a:r>
            <a:r>
              <a:rPr lang="en-US" sz="2200" baseline="-25000">
                <a:latin typeface="Times New Roman" pitchFamily="18" charset="0"/>
                <a:sym typeface="Symbol" pitchFamily="18" charset="2"/>
              </a:rPr>
              <a:t>B</a:t>
            </a:r>
            <a:r>
              <a:rPr lang="en-US" sz="2200">
                <a:latin typeface="Times New Roman" pitchFamily="18" charset="0"/>
                <a:sym typeface="Symbol" pitchFamily="18" charset="2"/>
              </a:rPr>
              <a:t>(v</a:t>
            </a:r>
            <a:r>
              <a:rPr lang="en-US" sz="2200" baseline="-25000">
                <a:latin typeface="Times New Roman" pitchFamily="18" charset="0"/>
                <a:sym typeface="Symbol" pitchFamily="18" charset="2"/>
              </a:rPr>
              <a:t>By</a:t>
            </a:r>
            <a:r>
              <a:rPr lang="en-US" sz="2200">
                <a:latin typeface="Times New Roman" pitchFamily="18" charset="0"/>
                <a:sym typeface="Symbol" pitchFamily="18" charset="2"/>
              </a:rPr>
              <a:t>)</a:t>
            </a:r>
            <a:r>
              <a:rPr lang="en-US" sz="2200" baseline="-25000">
                <a:latin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581400" y="990600"/>
            <a:ext cx="54102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>
                <a:latin typeface="Times New Roman" pitchFamily="18" charset="0"/>
              </a:rPr>
              <a:t>In an oblique impact, one or both of the particles’ motion is at an angle to the line of impact.  Typically, there will be four unknowns: the magnitudes and directions of the final velocities.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3124200" y="3276600"/>
            <a:ext cx="571500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 dirty="0">
                <a:latin typeface="Times New Roman" pitchFamily="18" charset="0"/>
              </a:rPr>
              <a:t>Conservation of momentum and the coefficient of restitution equation are applied along the line of impact (x-axis):</a:t>
            </a:r>
          </a:p>
          <a:p>
            <a:pPr algn="ctr" eaLnBrk="1" hangingPunct="1"/>
            <a:r>
              <a:rPr lang="en-US" sz="2200" dirty="0">
                <a:latin typeface="Times New Roman" pitchFamily="18" charset="0"/>
                <a:sym typeface="Symbol" pitchFamily="18" charset="2"/>
              </a:rPr>
              <a:t>m</a:t>
            </a:r>
            <a:r>
              <a:rPr lang="en-US" sz="2200" baseline="-25000" dirty="0">
                <a:latin typeface="Times New Roman" pitchFamily="18" charset="0"/>
                <a:sym typeface="Symbol" pitchFamily="18" charset="2"/>
              </a:rPr>
              <a:t>A</a:t>
            </a:r>
            <a:r>
              <a:rPr lang="en-US" sz="22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200" dirty="0" err="1">
                <a:latin typeface="Times New Roman" pitchFamily="18" charset="0"/>
                <a:sym typeface="Symbol" pitchFamily="18" charset="2"/>
              </a:rPr>
              <a:t>v</a:t>
            </a:r>
            <a:r>
              <a:rPr lang="en-US" sz="2200" baseline="-25000" dirty="0" err="1">
                <a:latin typeface="Times New Roman" pitchFamily="18" charset="0"/>
                <a:sym typeface="Symbol" pitchFamily="18" charset="2"/>
              </a:rPr>
              <a:t>Ax</a:t>
            </a:r>
            <a:r>
              <a:rPr lang="en-US" sz="2200" dirty="0">
                <a:latin typeface="Times New Roman" pitchFamily="18" charset="0"/>
                <a:sym typeface="Symbol" pitchFamily="18" charset="2"/>
              </a:rPr>
              <a:t>)</a:t>
            </a:r>
            <a:r>
              <a:rPr lang="en-US" sz="2200" baseline="-25000" dirty="0"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200" dirty="0">
                <a:latin typeface="Times New Roman" pitchFamily="18" charset="0"/>
                <a:sym typeface="Symbol" pitchFamily="18" charset="2"/>
              </a:rPr>
              <a:t> + </a:t>
            </a:r>
            <a:r>
              <a:rPr lang="en-US" sz="2200" dirty="0" err="1">
                <a:latin typeface="Times New Roman" pitchFamily="18" charset="0"/>
                <a:sym typeface="Symbol" pitchFamily="18" charset="2"/>
              </a:rPr>
              <a:t>m</a:t>
            </a:r>
            <a:r>
              <a:rPr lang="en-US" sz="2200" baseline="-25000" dirty="0" err="1">
                <a:latin typeface="Times New Roman" pitchFamily="18" charset="0"/>
                <a:sym typeface="Symbol" pitchFamily="18" charset="2"/>
              </a:rPr>
              <a:t>B</a:t>
            </a:r>
            <a:r>
              <a:rPr lang="en-US" sz="22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200" dirty="0" err="1">
                <a:latin typeface="Times New Roman" pitchFamily="18" charset="0"/>
                <a:sym typeface="Symbol" pitchFamily="18" charset="2"/>
              </a:rPr>
              <a:t>v</a:t>
            </a:r>
            <a:r>
              <a:rPr lang="en-US" sz="2200" baseline="-25000" dirty="0" err="1">
                <a:latin typeface="Times New Roman" pitchFamily="18" charset="0"/>
                <a:sym typeface="Symbol" pitchFamily="18" charset="2"/>
              </a:rPr>
              <a:t>Bx</a:t>
            </a:r>
            <a:r>
              <a:rPr lang="en-US" sz="2200" dirty="0">
                <a:latin typeface="Times New Roman" pitchFamily="18" charset="0"/>
                <a:sym typeface="Symbol" pitchFamily="18" charset="2"/>
              </a:rPr>
              <a:t>)</a:t>
            </a:r>
            <a:r>
              <a:rPr lang="en-US" sz="2200" baseline="-25000" dirty="0"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200" dirty="0">
                <a:latin typeface="Times New Roman" pitchFamily="18" charset="0"/>
                <a:sym typeface="Symbol" pitchFamily="18" charset="2"/>
              </a:rPr>
              <a:t> = m</a:t>
            </a:r>
            <a:r>
              <a:rPr lang="en-US" sz="2200" baseline="-25000" dirty="0">
                <a:latin typeface="Times New Roman" pitchFamily="18" charset="0"/>
                <a:sym typeface="Symbol" pitchFamily="18" charset="2"/>
              </a:rPr>
              <a:t>A</a:t>
            </a:r>
            <a:r>
              <a:rPr lang="en-US" sz="22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200" dirty="0" err="1">
                <a:latin typeface="Times New Roman" pitchFamily="18" charset="0"/>
                <a:sym typeface="Symbol" pitchFamily="18" charset="2"/>
              </a:rPr>
              <a:t>v</a:t>
            </a:r>
            <a:r>
              <a:rPr lang="en-US" sz="2200" baseline="-25000" dirty="0" err="1">
                <a:latin typeface="Times New Roman" pitchFamily="18" charset="0"/>
                <a:sym typeface="Symbol" pitchFamily="18" charset="2"/>
              </a:rPr>
              <a:t>Ax</a:t>
            </a:r>
            <a:r>
              <a:rPr lang="en-US" sz="2200" dirty="0">
                <a:latin typeface="Times New Roman" pitchFamily="18" charset="0"/>
                <a:sym typeface="Symbol" pitchFamily="18" charset="2"/>
              </a:rPr>
              <a:t>)</a:t>
            </a:r>
            <a:r>
              <a:rPr lang="en-US" sz="2200" baseline="-25000" dirty="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2200" dirty="0">
                <a:latin typeface="Times New Roman" pitchFamily="18" charset="0"/>
                <a:sym typeface="Symbol" pitchFamily="18" charset="2"/>
              </a:rPr>
              <a:t> + </a:t>
            </a:r>
            <a:r>
              <a:rPr lang="en-US" sz="2200" dirty="0" err="1">
                <a:latin typeface="Times New Roman" pitchFamily="18" charset="0"/>
                <a:sym typeface="Symbol" pitchFamily="18" charset="2"/>
              </a:rPr>
              <a:t>m</a:t>
            </a:r>
            <a:r>
              <a:rPr lang="en-US" sz="2200" baseline="-25000" dirty="0" err="1">
                <a:latin typeface="Times New Roman" pitchFamily="18" charset="0"/>
                <a:sym typeface="Symbol" pitchFamily="18" charset="2"/>
              </a:rPr>
              <a:t>B</a:t>
            </a:r>
            <a:r>
              <a:rPr lang="en-US" sz="22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200" dirty="0" err="1">
                <a:latin typeface="Times New Roman" pitchFamily="18" charset="0"/>
                <a:sym typeface="Symbol" pitchFamily="18" charset="2"/>
              </a:rPr>
              <a:t>v</a:t>
            </a:r>
            <a:r>
              <a:rPr lang="en-US" sz="2200" baseline="-25000" dirty="0" err="1">
                <a:latin typeface="Times New Roman" pitchFamily="18" charset="0"/>
                <a:sym typeface="Symbol" pitchFamily="18" charset="2"/>
              </a:rPr>
              <a:t>Bx</a:t>
            </a:r>
            <a:r>
              <a:rPr lang="en-US" sz="2200" dirty="0">
                <a:latin typeface="Times New Roman" pitchFamily="18" charset="0"/>
                <a:sym typeface="Symbol" pitchFamily="18" charset="2"/>
              </a:rPr>
              <a:t>)</a:t>
            </a:r>
            <a:r>
              <a:rPr lang="en-US" sz="2200" baseline="-25000" dirty="0">
                <a:latin typeface="Times New Roman" pitchFamily="18" charset="0"/>
                <a:sym typeface="Symbol" pitchFamily="18" charset="2"/>
              </a:rPr>
              <a:t>2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200" i="1" dirty="0">
                <a:latin typeface="Times New Roman" pitchFamily="18" charset="0"/>
                <a:sym typeface="Symbol" pitchFamily="18" charset="2"/>
              </a:rPr>
              <a:t>e</a:t>
            </a:r>
            <a:r>
              <a:rPr lang="en-US" sz="2200" dirty="0">
                <a:latin typeface="Times New Roman" pitchFamily="18" charset="0"/>
                <a:sym typeface="Symbol" pitchFamily="18" charset="2"/>
              </a:rPr>
              <a:t> = [</a:t>
            </a:r>
            <a:r>
              <a:rPr lang="en-US" sz="2200" dirty="0">
                <a:latin typeface="Times New Roman" pitchFamily="18" charset="0"/>
              </a:rPr>
              <a:t>(</a:t>
            </a:r>
            <a:r>
              <a:rPr lang="en-US" sz="2200" dirty="0" err="1">
                <a:latin typeface="Times New Roman" pitchFamily="18" charset="0"/>
              </a:rPr>
              <a:t>v</a:t>
            </a:r>
            <a:r>
              <a:rPr lang="en-US" sz="2200" baseline="-25000" dirty="0" err="1">
                <a:latin typeface="Times New Roman" pitchFamily="18" charset="0"/>
              </a:rPr>
              <a:t>Bx</a:t>
            </a:r>
            <a:r>
              <a:rPr lang="en-US" sz="2200" dirty="0">
                <a:latin typeface="Times New Roman" pitchFamily="18" charset="0"/>
              </a:rPr>
              <a:t>)</a:t>
            </a:r>
            <a:r>
              <a:rPr lang="en-US" sz="2200" baseline="-25000" dirty="0">
                <a:latin typeface="Times New Roman" pitchFamily="18" charset="0"/>
              </a:rPr>
              <a:t>2</a:t>
            </a:r>
            <a:r>
              <a:rPr lang="en-US" sz="2200" dirty="0">
                <a:latin typeface="Times New Roman" pitchFamily="18" charset="0"/>
              </a:rPr>
              <a:t> – (</a:t>
            </a:r>
            <a:r>
              <a:rPr lang="en-US" sz="2200" dirty="0" err="1">
                <a:latin typeface="Times New Roman" pitchFamily="18" charset="0"/>
              </a:rPr>
              <a:t>v</a:t>
            </a:r>
            <a:r>
              <a:rPr lang="en-US" sz="2200" baseline="-25000" dirty="0" err="1">
                <a:latin typeface="Times New Roman" pitchFamily="18" charset="0"/>
              </a:rPr>
              <a:t>Ax</a:t>
            </a:r>
            <a:r>
              <a:rPr lang="en-US" sz="2200" dirty="0">
                <a:latin typeface="Times New Roman" pitchFamily="18" charset="0"/>
              </a:rPr>
              <a:t>)</a:t>
            </a:r>
            <a:r>
              <a:rPr lang="en-US" sz="2200" baseline="-25000" dirty="0">
                <a:latin typeface="Times New Roman" pitchFamily="18" charset="0"/>
              </a:rPr>
              <a:t>2</a:t>
            </a:r>
            <a:r>
              <a:rPr lang="en-US" sz="2200" dirty="0">
                <a:latin typeface="Times New Roman" pitchFamily="18" charset="0"/>
              </a:rPr>
              <a:t>]/[(</a:t>
            </a:r>
            <a:r>
              <a:rPr lang="en-US" sz="2200" dirty="0" err="1">
                <a:latin typeface="Times New Roman" pitchFamily="18" charset="0"/>
              </a:rPr>
              <a:t>v</a:t>
            </a:r>
            <a:r>
              <a:rPr lang="en-US" sz="2200" baseline="-25000" dirty="0" err="1">
                <a:latin typeface="Times New Roman" pitchFamily="18" charset="0"/>
              </a:rPr>
              <a:t>Ax</a:t>
            </a:r>
            <a:r>
              <a:rPr lang="en-US" sz="2200" dirty="0">
                <a:latin typeface="Times New Roman" pitchFamily="18" charset="0"/>
              </a:rPr>
              <a:t>)</a:t>
            </a:r>
            <a:r>
              <a:rPr lang="en-US" sz="2200" baseline="-25000" dirty="0">
                <a:latin typeface="Times New Roman" pitchFamily="18" charset="0"/>
              </a:rPr>
              <a:t>1</a:t>
            </a:r>
            <a:r>
              <a:rPr lang="en-US" sz="2200" dirty="0">
                <a:latin typeface="Times New Roman" pitchFamily="18" charset="0"/>
              </a:rPr>
              <a:t> – (</a:t>
            </a:r>
            <a:r>
              <a:rPr lang="en-US" sz="2200" dirty="0" err="1">
                <a:latin typeface="Times New Roman" pitchFamily="18" charset="0"/>
              </a:rPr>
              <a:t>v</a:t>
            </a:r>
            <a:r>
              <a:rPr lang="en-US" sz="2200" baseline="-25000" dirty="0" err="1">
                <a:latin typeface="Times New Roman" pitchFamily="18" charset="0"/>
              </a:rPr>
              <a:t>Bx</a:t>
            </a:r>
            <a:r>
              <a:rPr lang="en-US" sz="2200" dirty="0">
                <a:latin typeface="Times New Roman" pitchFamily="18" charset="0"/>
              </a:rPr>
              <a:t>)</a:t>
            </a:r>
            <a:r>
              <a:rPr lang="en-US" sz="2200" baseline="-25000" dirty="0">
                <a:latin typeface="Times New Roman" pitchFamily="18" charset="0"/>
              </a:rPr>
              <a:t>1</a:t>
            </a:r>
            <a:r>
              <a:rPr lang="en-US" sz="2200" dirty="0">
                <a:latin typeface="Times New Roman" pitchFamily="18" charset="0"/>
              </a:rPr>
              <a:t>]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381000" y="2895600"/>
            <a:ext cx="8001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>
                <a:latin typeface="Times New Roman" pitchFamily="18" charset="0"/>
              </a:rPr>
              <a:t>The four equations required to solve for the unknowns are:</a:t>
            </a:r>
            <a:endParaRPr lang="en-US" sz="2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4823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228600" cy="228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34824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77200" y="6172200"/>
            <a:ext cx="228600" cy="2286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2400">
              <a:latin typeface="Times New Roman" pitchFamily="18" charset="0"/>
            </a:endParaRPr>
          </a:p>
        </p:txBody>
      </p:sp>
      <p:pic>
        <p:nvPicPr>
          <p:cNvPr id="3482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291782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 descr="C:\Documents and Settings\ALBERT\Desktop\Dynamics_12\11TH\Hibbeler_Dynamics_CH15_JPG\fig15_15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03"/>
          <a:stretch>
            <a:fillRect/>
          </a:stretch>
        </p:blipFill>
        <p:spPr bwMode="auto">
          <a:xfrm>
            <a:off x="533400" y="3352800"/>
            <a:ext cx="25257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93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utoUpdateAnimBg="0"/>
      <p:bldP spid="76805" grpId="0"/>
      <p:bldP spid="76806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2" charset="-128"/>
              </a:rPr>
              <a:t>End of Review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ea typeface="ＭＳ Ｐゴシック" pitchFamily="3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0" y="2719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267" name="Object 4"/>
          <p:cNvGraphicFramePr>
            <a:graphicFrameLocks noChangeAspect="1"/>
          </p:cNvGraphicFramePr>
          <p:nvPr/>
        </p:nvGraphicFramePr>
        <p:xfrm>
          <a:off x="0" y="1436688"/>
          <a:ext cx="9144000" cy="289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Visio" r:id="rId3" imgW="6334682" imgH="1996909" progId="Visio.Drawing.6">
                  <p:embed/>
                </p:oleObj>
              </mc:Choice>
              <mc:Fallback>
                <p:oleObj name="Visio" r:id="rId3" imgW="6334682" imgH="1996909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36688"/>
                        <a:ext cx="9144000" cy="2898775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750888" y="4433888"/>
            <a:ext cx="7772400" cy="10096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</a:rPr>
              <a:t>1. Free-Body</a:t>
            </a:r>
          </a:p>
        </p:txBody>
      </p:sp>
      <p:sp>
        <p:nvSpPr>
          <p:cNvPr id="11269" name="Line 6"/>
          <p:cNvSpPr>
            <a:spLocks noChangeShapeType="1"/>
          </p:cNvSpPr>
          <p:nvPr/>
        </p:nvSpPr>
        <p:spPr bwMode="auto">
          <a:xfrm flipV="1">
            <a:off x="4295775" y="3203575"/>
            <a:ext cx="0" cy="5730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Line 7"/>
          <p:cNvSpPr>
            <a:spLocks noChangeShapeType="1"/>
          </p:cNvSpPr>
          <p:nvPr/>
        </p:nvSpPr>
        <p:spPr bwMode="auto">
          <a:xfrm>
            <a:off x="6461125" y="3140075"/>
            <a:ext cx="0" cy="5318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8"/>
          <p:cNvSpPr>
            <a:spLocks noChangeShapeType="1"/>
          </p:cNvSpPr>
          <p:nvPr/>
        </p:nvSpPr>
        <p:spPr bwMode="auto">
          <a:xfrm>
            <a:off x="3743325" y="3049588"/>
            <a:ext cx="504825" cy="79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3343275" y="2608263"/>
            <a:ext cx="563563" cy="2936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altLang="ja-JP" sz="1200" b="1">
                <a:latin typeface="Times New Roman" pitchFamily="18" charset="0"/>
                <a:ea typeface="MS Mincho" pitchFamily="49" charset="-128"/>
              </a:rPr>
              <a:t>B_x</a:t>
            </a:r>
            <a:endParaRPr lang="en-US"/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3695700" y="3562350"/>
            <a:ext cx="563563" cy="388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altLang="ja-JP" sz="1200" b="1">
                <a:latin typeface="Times New Roman" pitchFamily="18" charset="0"/>
                <a:ea typeface="MS Mincho" pitchFamily="49" charset="-128"/>
              </a:rPr>
              <a:t>B_y</a:t>
            </a:r>
            <a:endParaRPr lang="en-US"/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6740525" y="3338513"/>
            <a:ext cx="468313" cy="388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altLang="ja-JP" sz="1200" b="1">
                <a:latin typeface="Times New Roman" pitchFamily="18" charset="0"/>
                <a:ea typeface="MS Mincho" pitchFamily="49" charset="-128"/>
              </a:rPr>
              <a:t>mg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0" y="2719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291" name="Object 4"/>
          <p:cNvGraphicFramePr>
            <a:graphicFrameLocks noChangeAspect="1"/>
          </p:cNvGraphicFramePr>
          <p:nvPr/>
        </p:nvGraphicFramePr>
        <p:xfrm>
          <a:off x="0" y="1436688"/>
          <a:ext cx="9144000" cy="289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Visio" r:id="rId3" imgW="6334682" imgH="1996909" progId="Visio.Drawing.6">
                  <p:embed/>
                </p:oleObj>
              </mc:Choice>
              <mc:Fallback>
                <p:oleObj name="Visio" r:id="rId3" imgW="6334682" imgH="1996909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36688"/>
                        <a:ext cx="9144000" cy="2898775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750888" y="4433888"/>
            <a:ext cx="7772400" cy="10096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</a:rPr>
              <a:t>2. Newton</a:t>
            </a:r>
          </a:p>
        </p:txBody>
      </p:sp>
      <p:sp>
        <p:nvSpPr>
          <p:cNvPr id="12293" name="Line 6"/>
          <p:cNvSpPr>
            <a:spLocks noChangeShapeType="1"/>
          </p:cNvSpPr>
          <p:nvPr/>
        </p:nvSpPr>
        <p:spPr bwMode="auto">
          <a:xfrm flipV="1">
            <a:off x="4295775" y="3203575"/>
            <a:ext cx="0" cy="5730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Line 7"/>
          <p:cNvSpPr>
            <a:spLocks noChangeShapeType="1"/>
          </p:cNvSpPr>
          <p:nvPr/>
        </p:nvSpPr>
        <p:spPr bwMode="auto">
          <a:xfrm>
            <a:off x="6461125" y="3140075"/>
            <a:ext cx="0" cy="5318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Line 8"/>
          <p:cNvSpPr>
            <a:spLocks noChangeShapeType="1"/>
          </p:cNvSpPr>
          <p:nvPr/>
        </p:nvSpPr>
        <p:spPr bwMode="auto">
          <a:xfrm>
            <a:off x="3743325" y="3049588"/>
            <a:ext cx="504825" cy="79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3343275" y="2608263"/>
            <a:ext cx="563563" cy="2936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altLang="ja-JP" sz="1200" b="1">
                <a:latin typeface="Times New Roman" pitchFamily="18" charset="0"/>
                <a:ea typeface="MS Mincho" pitchFamily="49" charset="-128"/>
              </a:rPr>
              <a:t>B_x</a:t>
            </a:r>
            <a:endParaRPr lang="en-US"/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3695700" y="3562350"/>
            <a:ext cx="563563" cy="388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altLang="ja-JP" sz="1200" b="1">
                <a:latin typeface="Times New Roman" pitchFamily="18" charset="0"/>
                <a:ea typeface="MS Mincho" pitchFamily="49" charset="-128"/>
              </a:rPr>
              <a:t>B_y</a:t>
            </a:r>
            <a:endParaRPr lang="en-US"/>
          </a:p>
        </p:txBody>
      </p:sp>
      <p:sp>
        <p:nvSpPr>
          <p:cNvPr id="12298" name="Text Box 11"/>
          <p:cNvSpPr txBox="1">
            <a:spLocks noChangeArrowheads="1"/>
          </p:cNvSpPr>
          <p:nvPr/>
        </p:nvSpPr>
        <p:spPr bwMode="auto">
          <a:xfrm>
            <a:off x="6740525" y="3338513"/>
            <a:ext cx="468313" cy="388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altLang="ja-JP" sz="1200" b="1">
                <a:latin typeface="Times New Roman" pitchFamily="18" charset="0"/>
                <a:ea typeface="MS Mincho" pitchFamily="49" charset="-128"/>
              </a:rPr>
              <a:t>mg</a:t>
            </a:r>
            <a:endParaRPr lang="en-US"/>
          </a:p>
        </p:txBody>
      </p:sp>
      <p:sp>
        <p:nvSpPr>
          <p:cNvPr id="12299" name="Rectangle 12"/>
          <p:cNvSpPr>
            <a:spLocks noChangeArrowheads="1"/>
          </p:cNvSpPr>
          <p:nvPr/>
        </p:nvSpPr>
        <p:spPr bwMode="auto">
          <a:xfrm>
            <a:off x="1069975" y="5624513"/>
            <a:ext cx="7462838" cy="6413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tabLst>
                <a:tab pos="-457200" algn="l"/>
              </a:tabLst>
            </a:pPr>
            <a:r>
              <a:rPr lang="en-US" sz="2400" dirty="0"/>
              <a:t>Moments about B:  -mg*L/2 =</a:t>
            </a:r>
            <a:r>
              <a:rPr lang="en-US" sz="3600" dirty="0"/>
              <a:t> IB*</a:t>
            </a:r>
            <a:r>
              <a:rPr lang="en-US" sz="3600" dirty="0">
                <a:latin typeface="Symbol" pitchFamily="18" charset="2"/>
              </a:rPr>
              <a:t>a</a:t>
            </a:r>
            <a:r>
              <a:rPr lang="en-US" sz="2400" dirty="0"/>
              <a:t>  with IB = </a:t>
            </a:r>
            <a:r>
              <a:rPr lang="en-US" sz="2400" dirty="0" smtClean="0"/>
              <a:t>m*L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/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0" y="2719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15" name="Object 4"/>
          <p:cNvGraphicFramePr>
            <a:graphicFrameLocks noChangeAspect="1"/>
          </p:cNvGraphicFramePr>
          <p:nvPr/>
        </p:nvGraphicFramePr>
        <p:xfrm>
          <a:off x="0" y="1436688"/>
          <a:ext cx="9144000" cy="289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Visio" r:id="rId3" imgW="6334682" imgH="1996909" progId="Visio.Drawing.6">
                  <p:embed/>
                </p:oleObj>
              </mc:Choice>
              <mc:Fallback>
                <p:oleObj name="Visio" r:id="rId3" imgW="6334682" imgH="1996909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36688"/>
                        <a:ext cx="9144000" cy="2898775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750888" y="4433888"/>
            <a:ext cx="7772400" cy="10096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</a:rPr>
              <a:t>3. Constraint</a:t>
            </a:r>
          </a:p>
        </p:txBody>
      </p:sp>
      <p:sp>
        <p:nvSpPr>
          <p:cNvPr id="13317" name="Line 6"/>
          <p:cNvSpPr>
            <a:spLocks noChangeShapeType="1"/>
          </p:cNvSpPr>
          <p:nvPr/>
        </p:nvSpPr>
        <p:spPr bwMode="auto">
          <a:xfrm flipV="1">
            <a:off x="4295775" y="3203575"/>
            <a:ext cx="0" cy="5730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>
            <a:off x="6461125" y="3140075"/>
            <a:ext cx="0" cy="5318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8"/>
          <p:cNvSpPr>
            <a:spLocks noChangeShapeType="1"/>
          </p:cNvSpPr>
          <p:nvPr/>
        </p:nvSpPr>
        <p:spPr bwMode="auto">
          <a:xfrm>
            <a:off x="3743325" y="3049588"/>
            <a:ext cx="504825" cy="79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3343275" y="2608263"/>
            <a:ext cx="563563" cy="2936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altLang="ja-JP" sz="1200" b="1">
                <a:latin typeface="Times New Roman" pitchFamily="18" charset="0"/>
                <a:ea typeface="MS Mincho" pitchFamily="49" charset="-128"/>
              </a:rPr>
              <a:t>B_x</a:t>
            </a:r>
            <a:endParaRPr lang="en-US"/>
          </a:p>
        </p:txBody>
      </p:sp>
      <p:sp>
        <p:nvSpPr>
          <p:cNvPr id="13321" name="Text Box 10"/>
          <p:cNvSpPr txBox="1">
            <a:spLocks noChangeArrowheads="1"/>
          </p:cNvSpPr>
          <p:nvPr/>
        </p:nvSpPr>
        <p:spPr bwMode="auto">
          <a:xfrm>
            <a:off x="3695700" y="3562350"/>
            <a:ext cx="563563" cy="388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altLang="ja-JP" sz="1200" b="1">
                <a:latin typeface="Times New Roman" pitchFamily="18" charset="0"/>
                <a:ea typeface="MS Mincho" pitchFamily="49" charset="-128"/>
              </a:rPr>
              <a:t>B_y</a:t>
            </a:r>
            <a:endParaRPr lang="en-US"/>
          </a:p>
        </p:txBody>
      </p:sp>
      <p:sp>
        <p:nvSpPr>
          <p:cNvPr id="13322" name="Text Box 11"/>
          <p:cNvSpPr txBox="1">
            <a:spLocks noChangeArrowheads="1"/>
          </p:cNvSpPr>
          <p:nvPr/>
        </p:nvSpPr>
        <p:spPr bwMode="auto">
          <a:xfrm>
            <a:off x="6740525" y="3338513"/>
            <a:ext cx="468313" cy="388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en-US" altLang="ja-JP" sz="1200" b="1">
                <a:latin typeface="Times New Roman" pitchFamily="18" charset="0"/>
                <a:ea typeface="MS Mincho" pitchFamily="49" charset="-128"/>
              </a:rPr>
              <a:t>mg</a:t>
            </a:r>
            <a:endParaRPr lang="en-US"/>
          </a:p>
        </p:txBody>
      </p:sp>
      <p:sp>
        <p:nvSpPr>
          <p:cNvPr id="13323" name="Rectangle 12"/>
          <p:cNvSpPr>
            <a:spLocks noChangeArrowheads="1"/>
          </p:cNvSpPr>
          <p:nvPr/>
        </p:nvSpPr>
        <p:spPr bwMode="auto">
          <a:xfrm>
            <a:off x="1069975" y="5652007"/>
            <a:ext cx="6917278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tabLst>
                <a:tab pos="-457200" algn="l"/>
              </a:tabLst>
            </a:pPr>
            <a:r>
              <a:rPr lang="fr-FR" sz="3200" dirty="0" err="1"/>
              <a:t>aG</a:t>
            </a:r>
            <a:r>
              <a:rPr lang="fr-FR" sz="3200" dirty="0"/>
              <a:t>    =  </a:t>
            </a:r>
            <a:r>
              <a:rPr lang="en-US" sz="3200" dirty="0">
                <a:latin typeface="Symbol" pitchFamily="18" charset="2"/>
              </a:rPr>
              <a:t>a</a:t>
            </a:r>
            <a:r>
              <a:rPr lang="fr-FR" sz="3200" dirty="0" smtClean="0"/>
              <a:t>*L/2 </a:t>
            </a:r>
            <a:r>
              <a:rPr lang="fr-FR" sz="3200" dirty="0"/>
              <a:t>= </a:t>
            </a:r>
            <a:r>
              <a:rPr lang="fr-FR" sz="3200" dirty="0" smtClean="0"/>
              <a:t>-3g/(2L)</a:t>
            </a:r>
            <a:r>
              <a:rPr lang="en-US" dirty="0" smtClean="0"/>
              <a:t>  </a:t>
            </a:r>
            <a:r>
              <a:rPr lang="en-US" sz="3200" smtClean="0"/>
              <a:t>* L/2 = -3g/4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6434</TotalTime>
  <Words>1559</Words>
  <Application>Microsoft Office PowerPoint</Application>
  <PresentationFormat>On-screen Show (4:3)</PresentationFormat>
  <Paragraphs>269</Paragraphs>
  <Slides>66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Default Design</vt:lpstr>
      <vt:lpstr>Visio</vt:lpstr>
      <vt:lpstr>Image</vt:lpstr>
      <vt:lpstr>Equation</vt:lpstr>
      <vt:lpstr>Mathcad</vt:lpstr>
      <vt:lpstr>VISIO</vt:lpstr>
      <vt:lpstr>Final Exam Review</vt:lpstr>
      <vt:lpstr>Please Return Loan Clickers to the MEG office after Class! Today!</vt:lpstr>
      <vt:lpstr>Final Exam Wed. Wed. May 14   8 – 10 a.m.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Kinematics (P. 16-126)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Conservative Forces:</vt:lpstr>
      <vt:lpstr>PowerPoint Presentation</vt:lpstr>
      <vt:lpstr>PowerPoint Presentation</vt:lpstr>
      <vt:lpstr>fig_05_012</vt:lpstr>
      <vt:lpstr>fig_05_012</vt:lpstr>
      <vt:lpstr>fig_05_012</vt:lpstr>
      <vt:lpstr>PowerPoint Presentation</vt:lpstr>
      <vt:lpstr>PowerPoint Presentation</vt:lpstr>
      <vt:lpstr>PowerPoint Presentation</vt:lpstr>
      <vt:lpstr>PowerPoint Presentation</vt:lpstr>
      <vt:lpstr>Rigid Body Acceleration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fig_06_002</vt:lpstr>
      <vt:lpstr>fig_06_005</vt:lpstr>
      <vt:lpstr>Rigid Body Energy Methods Chapter 18 in Hibbeler, Dynamics</vt:lpstr>
      <vt:lpstr>PowerPoint Presentation</vt:lpstr>
      <vt:lpstr>Impulse and Momentum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Review</vt:lpstr>
    </vt:vector>
  </TitlesOfParts>
  <Company>UNLV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 242 Chapter 13</dc:title>
  <dc:creator>M</dc:creator>
  <cp:lastModifiedBy>Georg Mauer</cp:lastModifiedBy>
  <cp:revision>154</cp:revision>
  <dcterms:created xsi:type="dcterms:W3CDTF">2009-02-04T17:57:04Z</dcterms:created>
  <dcterms:modified xsi:type="dcterms:W3CDTF">2014-05-07T17:20:55Z</dcterms:modified>
</cp:coreProperties>
</file>