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44"/>
  </p:notesMasterIdLst>
  <p:sldIdLst>
    <p:sldId id="256" r:id="rId2"/>
    <p:sldId id="297" r:id="rId3"/>
    <p:sldId id="298" r:id="rId4"/>
    <p:sldId id="299" r:id="rId5"/>
    <p:sldId id="300" r:id="rId6"/>
    <p:sldId id="258" r:id="rId7"/>
    <p:sldId id="259" r:id="rId8"/>
    <p:sldId id="260" r:id="rId9"/>
    <p:sldId id="261" r:id="rId10"/>
    <p:sldId id="262" r:id="rId11"/>
    <p:sldId id="263" r:id="rId12"/>
    <p:sldId id="264" r:id="rId13"/>
    <p:sldId id="265" r:id="rId14"/>
    <p:sldId id="301" r:id="rId15"/>
    <p:sldId id="303" r:id="rId16"/>
    <p:sldId id="304" r:id="rId17"/>
    <p:sldId id="305" r:id="rId18"/>
    <p:sldId id="325" r:id="rId19"/>
    <p:sldId id="326" r:id="rId20"/>
    <p:sldId id="306" r:id="rId21"/>
    <p:sldId id="307" r:id="rId22"/>
    <p:sldId id="308" r:id="rId23"/>
    <p:sldId id="309" r:id="rId24"/>
    <p:sldId id="310" r:id="rId25"/>
    <p:sldId id="311" r:id="rId26"/>
    <p:sldId id="312" r:id="rId27"/>
    <p:sldId id="313" r:id="rId28"/>
    <p:sldId id="314" r:id="rId29"/>
    <p:sldId id="315" r:id="rId30"/>
    <p:sldId id="316" r:id="rId31"/>
    <p:sldId id="317" r:id="rId32"/>
    <p:sldId id="318" r:id="rId33"/>
    <p:sldId id="320" r:id="rId34"/>
    <p:sldId id="321" r:id="rId35"/>
    <p:sldId id="322" r:id="rId36"/>
    <p:sldId id="323" r:id="rId37"/>
    <p:sldId id="269" r:id="rId38"/>
    <p:sldId id="274" r:id="rId39"/>
    <p:sldId id="272" r:id="rId40"/>
    <p:sldId id="266" r:id="rId41"/>
    <p:sldId id="273" r:id="rId42"/>
    <p:sldId id="267" r:id="rId43"/>
  </p:sldIdLst>
  <p:sldSz cx="9144000" cy="6858000" type="screen4x3"/>
  <p:notesSz cx="6858000" cy="9144000"/>
  <p:custDataLst>
    <p:tags r:id="rId45"/>
  </p:custDataLst>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mn-ea"/>
        <a:cs typeface="+mn-cs"/>
      </a:defRPr>
    </a:lvl1pPr>
    <a:lvl2pPr marL="457200" algn="l" rtl="0" fontAlgn="base">
      <a:spcBef>
        <a:spcPct val="0"/>
      </a:spcBef>
      <a:spcAft>
        <a:spcPct val="0"/>
      </a:spcAft>
      <a:defRPr kumimoji="1" sz="2400" kern="1200">
        <a:solidFill>
          <a:schemeClr val="tx1"/>
        </a:solidFill>
        <a:latin typeface="Times New Roman" pitchFamily="18" charset="0"/>
        <a:ea typeface="+mn-ea"/>
        <a:cs typeface="+mn-cs"/>
      </a:defRPr>
    </a:lvl2pPr>
    <a:lvl3pPr marL="914400" algn="l" rtl="0" fontAlgn="base">
      <a:spcBef>
        <a:spcPct val="0"/>
      </a:spcBef>
      <a:spcAft>
        <a:spcPct val="0"/>
      </a:spcAft>
      <a:defRPr kumimoji="1" sz="2400" kern="1200">
        <a:solidFill>
          <a:schemeClr val="tx1"/>
        </a:solidFill>
        <a:latin typeface="Times New Roman" pitchFamily="18" charset="0"/>
        <a:ea typeface="+mn-ea"/>
        <a:cs typeface="+mn-cs"/>
      </a:defRPr>
    </a:lvl3pPr>
    <a:lvl4pPr marL="1371600" algn="l" rtl="0" fontAlgn="base">
      <a:spcBef>
        <a:spcPct val="0"/>
      </a:spcBef>
      <a:spcAft>
        <a:spcPct val="0"/>
      </a:spcAft>
      <a:defRPr kumimoji="1" sz="2400" kern="1200">
        <a:solidFill>
          <a:schemeClr val="tx1"/>
        </a:solidFill>
        <a:latin typeface="Times New Roman" pitchFamily="18" charset="0"/>
        <a:ea typeface="+mn-ea"/>
        <a:cs typeface="+mn-cs"/>
      </a:defRPr>
    </a:lvl4pPr>
    <a:lvl5pPr marL="1828800" algn="l" rtl="0" fontAlgn="base">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FFFF"/>
    <a:srgbClr val="6600FF"/>
    <a:srgbClr val="009999"/>
    <a:srgbClr val="FF3300"/>
    <a:srgbClr val="FF6633"/>
    <a:srgbClr val="F8F8F8"/>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0062" autoAdjust="0"/>
    <p:restoredTop sz="91860" autoAdjust="0"/>
  </p:normalViewPr>
  <p:slideViewPr>
    <p:cSldViewPr>
      <p:cViewPr>
        <p:scale>
          <a:sx n="75" d="100"/>
          <a:sy n="75" d="100"/>
        </p:scale>
        <p:origin x="-1650" y="-10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366"/>
    </p:cViewPr>
  </p:sorterViewPr>
  <p:notesViewPr>
    <p:cSldViewPr>
      <p:cViewPr>
        <p:scale>
          <a:sx n="150" d="100"/>
          <a:sy n="150" d="100"/>
        </p:scale>
        <p:origin x="-34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5" Type="http://schemas.openxmlformats.org/officeDocument/2006/relationships/image" Target="../media/image10.wmf"/><Relationship Id="rId4"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32.emf"/><Relationship Id="rId7" Type="http://schemas.openxmlformats.org/officeDocument/2006/relationships/image" Target="../media/image36.wmf"/><Relationship Id="rId2" Type="http://schemas.openxmlformats.org/officeDocument/2006/relationships/image" Target="../media/image31.emf"/><Relationship Id="rId1" Type="http://schemas.openxmlformats.org/officeDocument/2006/relationships/image" Target="../media/image30.emf"/><Relationship Id="rId6" Type="http://schemas.openxmlformats.org/officeDocument/2006/relationships/image" Target="../media/image35.wmf"/><Relationship Id="rId5" Type="http://schemas.openxmlformats.org/officeDocument/2006/relationships/image" Target="../media/image34.emf"/><Relationship Id="rId4" Type="http://schemas.openxmlformats.org/officeDocument/2006/relationships/image" Target="../media/image33.emf"/><Relationship Id="rId9"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defRPr kumimoji="0" sz="1200"/>
            </a:lvl1pPr>
          </a:lstStyle>
          <a:p>
            <a:pPr>
              <a:defRPr/>
            </a:pPr>
            <a:endParaRPr lang="en-US"/>
          </a:p>
        </p:txBody>
      </p:sp>
      <p:sp>
        <p:nvSpPr>
          <p:cNvPr id="829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kumimoji="0" sz="1200"/>
            </a:lvl1pPr>
          </a:lstStyle>
          <a:p>
            <a:pPr>
              <a:defRPr/>
            </a:pPr>
            <a:endParaRPr lang="en-US"/>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29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defRPr kumimoji="0" sz="1200"/>
            </a:lvl1pPr>
          </a:lstStyle>
          <a:p>
            <a:pPr>
              <a:defRPr/>
            </a:pPr>
            <a:endParaRPr lang="en-US"/>
          </a:p>
        </p:txBody>
      </p:sp>
      <p:sp>
        <p:nvSpPr>
          <p:cNvPr id="829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kumimoji="0" sz="1200"/>
            </a:lvl1pPr>
          </a:lstStyle>
          <a:p>
            <a:pPr>
              <a:defRPr/>
            </a:pPr>
            <a:fld id="{1B3B6C7E-D6B5-4AE6-9D61-D2E83AE98092}" type="slidenum">
              <a:rPr lang="en-US"/>
              <a:pPr>
                <a:defRPr/>
              </a:pPr>
              <a:t>‹#›</a:t>
            </a:fld>
            <a:endParaRPr lang="en-US"/>
          </a:p>
        </p:txBody>
      </p:sp>
    </p:spTree>
    <p:extLst>
      <p:ext uri="{BB962C8B-B14F-4D97-AF65-F5344CB8AC3E}">
        <p14:creationId xmlns:p14="http://schemas.microsoft.com/office/powerpoint/2010/main" val="38281059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fld id="{BDBDCC86-8AE0-40BA-ABC9-E949020823FF}" type="slidenum">
              <a:rPr kumimoji="0" lang="en-US" sz="1200" smtClean="0"/>
              <a:pPr eaLnBrk="1" hangingPunct="1"/>
              <a:t>1</a:t>
            </a:fld>
            <a:endParaRPr kumimoji="0" lang="en-US" sz="120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r" eaLnBrk="1" hangingPunct="1"/>
            <a:fld id="{E8750E2C-752B-459D-B751-7E6AF31DD0F8}" type="slidenum">
              <a:rPr lang="en-US" sz="1200"/>
              <a:pPr algn="r" eaLnBrk="1" hangingPunct="1"/>
              <a:t>16</a:t>
            </a:fld>
            <a:endParaRPr 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r" eaLnBrk="1" hangingPunct="1"/>
            <a:fld id="{BBDD69B6-4B24-4AC2-93A0-5458D36E50C8}" type="slidenum">
              <a:rPr kumimoji="0" lang="en-US" sz="1200">
                <a:latin typeface="Arial" charset="0"/>
                <a:ea typeface="ＭＳ Ｐゴシック" pitchFamily="45" charset="-128"/>
              </a:rPr>
              <a:pPr algn="r" eaLnBrk="1" hangingPunct="1"/>
              <a:t>19</a:t>
            </a:fld>
            <a:endParaRPr kumimoji="0" lang="en-US" sz="1200">
              <a:latin typeface="Arial" charset="0"/>
              <a:ea typeface="ＭＳ Ｐゴシック" pitchFamily="45" charset="-128"/>
            </a:endParaRPr>
          </a:p>
        </p:txBody>
      </p:sp>
      <p:sp>
        <p:nvSpPr>
          <p:cNvPr id="74755" name="Rectangle 2"/>
          <p:cNvSpPr>
            <a:spLocks noGrp="1" noRot="1" noChangeAspect="1" noChangeArrowheads="1" noTextEdit="1"/>
          </p:cNvSpPr>
          <p:nvPr>
            <p:ph type="sldImg"/>
          </p:nvPr>
        </p:nvSpPr>
        <p:spPr>
          <a:xfrm>
            <a:off x="1152525" y="692150"/>
            <a:ext cx="4554538" cy="3416300"/>
          </a:xfrm>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50" tIns="44875" rIns="89750" bIns="44875"/>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r" eaLnBrk="1" hangingPunct="1"/>
            <a:fld id="{305EC286-D079-4355-9A1F-E30B592002DC}" type="slidenum">
              <a:rPr lang="en-US" sz="1200"/>
              <a:pPr algn="r" eaLnBrk="1" hangingPunct="1"/>
              <a:t>20</a:t>
            </a:fld>
            <a:endParaRPr 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r>
              <a:rPr lang="en-US" smtClean="0"/>
              <a:t>Friction forces!!!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r>
              <a:rPr lang="en-US" smtClean="0"/>
              <a:t>Since the movement (distance) and the force (the weight) act in the same direction.</a:t>
            </a:r>
          </a:p>
        </p:txBody>
      </p:sp>
      <p:sp>
        <p:nvSpPr>
          <p:cNvPr id="77828"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r" eaLnBrk="1" hangingPunct="1"/>
            <a:fld id="{9758A908-B6AB-449B-A765-385E743E9F11}" type="slidenum">
              <a:rPr lang="en-US" sz="1200"/>
              <a:pPr algn="r" eaLnBrk="1" hangingPunct="1"/>
              <a:t>22</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fld id="{9CC56C14-447E-4845-B57A-3316D27AA005}" type="slidenum">
              <a:rPr kumimoji="0" lang="en-US" sz="1200" smtClean="0"/>
              <a:pPr eaLnBrk="1" hangingPunct="1"/>
              <a:t>6</a:t>
            </a:fld>
            <a:endParaRPr kumimoji="0" lang="en-US" sz="120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endParaRPr lang="en-US" smtClean="0"/>
          </a:p>
        </p:txBody>
      </p:sp>
      <p:sp>
        <p:nvSpPr>
          <p:cNvPr id="81924"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r" eaLnBrk="1" hangingPunct="1"/>
            <a:fld id="{B6C06E4A-D643-4FCD-884A-E7B1D544B58F}" type="slidenum">
              <a:rPr lang="en-US" sz="1200"/>
              <a:pPr algn="r" eaLnBrk="1" hangingPunct="1"/>
              <a:t>26</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endParaRPr lang="en-US" smtClean="0"/>
          </a:p>
        </p:txBody>
      </p:sp>
      <p:sp>
        <p:nvSpPr>
          <p:cNvPr id="82948"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r" eaLnBrk="1" hangingPunct="1"/>
            <a:fld id="{FF6B63A9-644B-4DE0-8AC5-301AFF808E5A}" type="slidenum">
              <a:rPr lang="en-US" sz="1200"/>
              <a:pPr algn="r" eaLnBrk="1" hangingPunct="1"/>
              <a:t>27</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fld id="{5670FCAF-9FBB-49E4-A0F7-BA9159C2DA9E}" type="slidenum">
              <a:rPr kumimoji="0" lang="en-US" sz="1200" smtClean="0"/>
              <a:pPr eaLnBrk="1" hangingPunct="1"/>
              <a:t>7</a:t>
            </a:fld>
            <a:endParaRPr kumimoji="0" lang="en-US" sz="120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endParaRPr lang="en-US" smtClean="0"/>
          </a:p>
        </p:txBody>
      </p:sp>
      <p:sp>
        <p:nvSpPr>
          <p:cNvPr id="92164"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r" eaLnBrk="1" hangingPunct="1"/>
            <a:fld id="{75DDA5FD-9C24-4D3B-8278-67D38334763D}" type="slidenum">
              <a:rPr lang="en-US" sz="1200"/>
              <a:pPr algn="r" eaLnBrk="1" hangingPunct="1"/>
              <a:t>34</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fld id="{1197D409-BBFC-4A5C-867C-D33953978EA0}" type="slidenum">
              <a:rPr kumimoji="0" lang="en-US" sz="1200" smtClean="0"/>
              <a:pPr eaLnBrk="1" hangingPunct="1"/>
              <a:t>37</a:t>
            </a:fld>
            <a:endParaRPr kumimoji="0" lang="en-US" sz="120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fld id="{CE079E3C-75C9-4D52-BD01-2D1CEE1D6077}" type="slidenum">
              <a:rPr kumimoji="0" lang="en-US" sz="1200" smtClean="0"/>
              <a:pPr eaLnBrk="1" hangingPunct="1"/>
              <a:t>38</a:t>
            </a:fld>
            <a:endParaRPr kumimoji="0" lang="en-US" sz="1200"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fld id="{14FD7BA8-18A7-4DA8-B424-53E07CBDFABC}" type="slidenum">
              <a:rPr kumimoji="0" lang="en-US" sz="1200" smtClean="0"/>
              <a:pPr eaLnBrk="1" hangingPunct="1"/>
              <a:t>39</a:t>
            </a:fld>
            <a:endParaRPr kumimoji="0" lang="en-US" sz="120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fld id="{E5DF37A9-58D0-4EF4-A52D-0500CFF5AA55}" type="slidenum">
              <a:rPr kumimoji="0" lang="en-US" sz="1200" smtClean="0"/>
              <a:pPr eaLnBrk="1" hangingPunct="1"/>
              <a:t>40</a:t>
            </a:fld>
            <a:endParaRPr kumimoji="0" lang="en-US" sz="120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fld id="{61CE03B4-51D2-4F1D-BDA9-72951C9934C1}" type="slidenum">
              <a:rPr kumimoji="0" lang="en-US" sz="1200" smtClean="0"/>
              <a:pPr eaLnBrk="1" hangingPunct="1"/>
              <a:t>41</a:t>
            </a:fld>
            <a:endParaRPr kumimoji="0" lang="en-US" sz="1200"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fld id="{CA249061-A93D-47D8-9BF2-2FE739E7D033}" type="slidenum">
              <a:rPr kumimoji="0" lang="en-US" sz="1200" smtClean="0"/>
              <a:pPr eaLnBrk="1" hangingPunct="1"/>
              <a:t>42</a:t>
            </a:fld>
            <a:endParaRPr kumimoji="0" lang="en-US" sz="1200"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fld id="{A3F9EB2E-D073-4DF7-8653-3778489DF031}" type="slidenum">
              <a:rPr kumimoji="0" lang="en-US" sz="1200" smtClean="0"/>
              <a:pPr eaLnBrk="1" hangingPunct="1"/>
              <a:t>8</a:t>
            </a:fld>
            <a:endParaRPr kumimoji="0" lang="en-US" sz="120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fld id="{CA34F40D-FC1C-4341-8341-76A024325D4D}" type="slidenum">
              <a:rPr kumimoji="0" lang="en-US" sz="1200" smtClean="0"/>
              <a:pPr eaLnBrk="1" hangingPunct="1"/>
              <a:t>9</a:t>
            </a:fld>
            <a:endParaRPr kumimoji="0" 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fld id="{639C2583-113E-4361-A408-66C82D691C12}" type="slidenum">
              <a:rPr kumimoji="0" lang="en-US" sz="1200" smtClean="0"/>
              <a:pPr eaLnBrk="1" hangingPunct="1"/>
              <a:t>10</a:t>
            </a:fld>
            <a:endParaRPr kumimoji="0" lang="en-US" sz="120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fld id="{BFBF759C-53CF-44F5-BF78-D84BD4550939}" type="slidenum">
              <a:rPr kumimoji="0" lang="en-US" sz="1200" smtClean="0"/>
              <a:pPr eaLnBrk="1" hangingPunct="1"/>
              <a:t>11</a:t>
            </a:fld>
            <a:endParaRPr kumimoji="0" lang="en-US" sz="120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fld id="{12586DD7-63FA-492A-9F8F-9DE92A711525}" type="slidenum">
              <a:rPr kumimoji="0" lang="en-US" sz="1200" smtClean="0"/>
              <a:pPr eaLnBrk="1" hangingPunct="1"/>
              <a:t>12</a:t>
            </a:fld>
            <a:endParaRPr kumimoji="0" lang="en-US" sz="120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fld id="{57734F18-F498-42C9-9589-F9D855FB8F5B}" type="slidenum">
              <a:rPr kumimoji="0" lang="en-US" sz="1200" smtClean="0"/>
              <a:pPr eaLnBrk="1" hangingPunct="1"/>
              <a:t>13</a:t>
            </a:fld>
            <a:endParaRPr kumimoji="0" lang="en-US" sz="120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4"/>
          <p:cNvGrpSpPr>
            <a:grpSpLocks/>
          </p:cNvGrpSpPr>
          <p:nvPr/>
        </p:nvGrpSpPr>
        <p:grpSpPr bwMode="auto">
          <a:xfrm>
            <a:off x="177800" y="230188"/>
            <a:ext cx="203200" cy="6503987"/>
            <a:chOff x="112" y="145"/>
            <a:chExt cx="128" cy="4097"/>
          </a:xfrm>
        </p:grpSpPr>
        <p:sp>
          <p:nvSpPr>
            <p:cNvPr id="5" name="Rectangle 5"/>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 name="Rectangle 6"/>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0" lang="en-US"/>
            </a:p>
          </p:txBody>
        </p:sp>
      </p:grpSp>
      <p:grpSp>
        <p:nvGrpSpPr>
          <p:cNvPr id="7" name="Group 7"/>
          <p:cNvGrpSpPr>
            <a:grpSpLocks/>
          </p:cNvGrpSpPr>
          <p:nvPr/>
        </p:nvGrpSpPr>
        <p:grpSpPr bwMode="auto">
          <a:xfrm>
            <a:off x="8793163" y="220663"/>
            <a:ext cx="198437" cy="6408737"/>
            <a:chOff x="5539" y="139"/>
            <a:chExt cx="125" cy="4037"/>
          </a:xfrm>
        </p:grpSpPr>
        <p:sp>
          <p:nvSpPr>
            <p:cNvPr id="8" name="Rectangle 8"/>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9"/>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0" name="Group 10"/>
          <p:cNvGrpSpPr>
            <a:grpSpLocks/>
          </p:cNvGrpSpPr>
          <p:nvPr/>
        </p:nvGrpSpPr>
        <p:grpSpPr bwMode="auto">
          <a:xfrm>
            <a:off x="412750" y="6477000"/>
            <a:ext cx="8686800" cy="228600"/>
            <a:chOff x="260" y="4080"/>
            <a:chExt cx="5472" cy="144"/>
          </a:xfrm>
        </p:grpSpPr>
        <p:sp>
          <p:nvSpPr>
            <p:cNvPr id="11" name="Rectangle 11"/>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 name="Rectangle 12"/>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3" name="Group 13"/>
          <p:cNvGrpSpPr>
            <a:grpSpLocks/>
          </p:cNvGrpSpPr>
          <p:nvPr/>
        </p:nvGrpSpPr>
        <p:grpSpPr bwMode="auto">
          <a:xfrm>
            <a:off x="76200" y="176213"/>
            <a:ext cx="8745538" cy="161925"/>
            <a:chOff x="48" y="111"/>
            <a:chExt cx="5509" cy="102"/>
          </a:xfrm>
        </p:grpSpPr>
        <p:sp>
          <p:nvSpPr>
            <p:cNvPr id="14" name="Rectangle 14"/>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 name="Rectangle 15"/>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34835" name="Rectangle 19"/>
          <p:cNvSpPr>
            <a:spLocks noGrp="1" noChangeArrowheads="1"/>
          </p:cNvSpPr>
          <p:nvPr>
            <p:ph type="ctrTitle" sz="quarter"/>
          </p:nvPr>
        </p:nvSpPr>
        <p:spPr>
          <a:xfrm>
            <a:off x="685800" y="1981200"/>
            <a:ext cx="7772400" cy="1143000"/>
          </a:xfrm>
        </p:spPr>
        <p:txBody>
          <a:bodyPr anchor="ctr"/>
          <a:lstStyle>
            <a:lvl1pPr algn="ctr">
              <a:defRPr sz="4000">
                <a:solidFill>
                  <a:schemeClr val="tx1"/>
                </a:solidFill>
              </a:defRPr>
            </a:lvl1pPr>
          </a:lstStyle>
          <a:p>
            <a:r>
              <a:rPr lang="en-US"/>
              <a:t>Click to edit Master title style</a:t>
            </a:r>
          </a:p>
        </p:txBody>
      </p:sp>
      <p:sp>
        <p:nvSpPr>
          <p:cNvPr id="34836" name="Rectangle 20"/>
          <p:cNvSpPr>
            <a:spLocks noGrp="1" noChangeArrowheads="1"/>
          </p:cNvSpPr>
          <p:nvPr>
            <p:ph type="subTitle" sz="quarter" idx="1"/>
          </p:nvPr>
        </p:nvSpPr>
        <p:spPr>
          <a:xfrm>
            <a:off x="1371600" y="3886200"/>
            <a:ext cx="6400800" cy="1752600"/>
          </a:xfrm>
        </p:spPr>
        <p:txBody>
          <a:bodyPr/>
          <a:lstStyle>
            <a:lvl1pPr marL="0" indent="0" algn="ctr">
              <a:buFontTx/>
              <a:buNone/>
              <a:defRPr sz="2800"/>
            </a:lvl1pPr>
          </a:lstStyle>
          <a:p>
            <a:r>
              <a:rPr lang="en-US"/>
              <a:t>Click to edit Master subtitle style</a:t>
            </a:r>
          </a:p>
        </p:txBody>
      </p:sp>
      <p:sp>
        <p:nvSpPr>
          <p:cNvPr id="16" name="Rectangle 21"/>
          <p:cNvSpPr>
            <a:spLocks noGrp="1" noChangeArrowheads="1"/>
          </p:cNvSpPr>
          <p:nvPr>
            <p:ph type="dt" sz="quarter" idx="10"/>
          </p:nvPr>
        </p:nvSpPr>
        <p:spPr>
          <a:xfrm>
            <a:off x="439738" y="5989638"/>
            <a:ext cx="1905000" cy="457200"/>
          </a:xfrm>
        </p:spPr>
        <p:txBody>
          <a:bodyPr/>
          <a:lstStyle>
            <a:lvl1pPr>
              <a:defRPr/>
            </a:lvl1pPr>
          </a:lstStyle>
          <a:p>
            <a:pPr>
              <a:defRPr/>
            </a:pPr>
            <a:endParaRPr lang="en-US"/>
          </a:p>
        </p:txBody>
      </p:sp>
      <p:sp>
        <p:nvSpPr>
          <p:cNvPr id="17" name="Rectangle 22"/>
          <p:cNvSpPr>
            <a:spLocks noGrp="1" noChangeArrowheads="1"/>
          </p:cNvSpPr>
          <p:nvPr>
            <p:ph type="ftr" sz="quarter" idx="11"/>
          </p:nvPr>
        </p:nvSpPr>
        <p:spPr>
          <a:xfrm>
            <a:off x="3135313" y="6002338"/>
            <a:ext cx="2895600" cy="457200"/>
          </a:xfrm>
        </p:spPr>
        <p:txBody>
          <a:bodyPr/>
          <a:lstStyle>
            <a:lvl1pPr>
              <a:defRPr/>
            </a:lvl1pPr>
          </a:lstStyle>
          <a:p>
            <a:pPr>
              <a:defRPr/>
            </a:pPr>
            <a:endParaRPr lang="en-US"/>
          </a:p>
        </p:txBody>
      </p:sp>
      <p:sp>
        <p:nvSpPr>
          <p:cNvPr id="18" name="Rectangle 23"/>
          <p:cNvSpPr>
            <a:spLocks noGrp="1" noChangeArrowheads="1"/>
          </p:cNvSpPr>
          <p:nvPr>
            <p:ph type="sldNum" sz="quarter" idx="12"/>
          </p:nvPr>
        </p:nvSpPr>
        <p:spPr>
          <a:xfrm>
            <a:off x="6800850" y="5978525"/>
            <a:ext cx="1905000" cy="457200"/>
          </a:xfrm>
        </p:spPr>
        <p:txBody>
          <a:bodyPr/>
          <a:lstStyle>
            <a:lvl1pPr>
              <a:defRPr/>
            </a:lvl1pPr>
          </a:lstStyle>
          <a:p>
            <a:pPr>
              <a:defRPr/>
            </a:pPr>
            <a:fld id="{035ADCBE-590E-48CF-82FB-E56C3F007702}" type="slidenum">
              <a:rPr lang="en-US"/>
              <a:pPr>
                <a:defRPr/>
              </a:pPr>
              <a:t>‹#›</a:t>
            </a:fld>
            <a:endParaRPr lang="en-US"/>
          </a:p>
        </p:txBody>
      </p:sp>
    </p:spTree>
    <p:extLst>
      <p:ext uri="{BB962C8B-B14F-4D97-AF65-F5344CB8AC3E}">
        <p14:creationId xmlns:p14="http://schemas.microsoft.com/office/powerpoint/2010/main" val="169220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9E9511D6-4CBA-4FEE-BA49-C5B457F6B4CE}" type="slidenum">
              <a:rPr lang="en-US"/>
              <a:pPr>
                <a:defRPr/>
              </a:pPr>
              <a:t>‹#›</a:t>
            </a:fld>
            <a:endParaRPr lang="en-US"/>
          </a:p>
        </p:txBody>
      </p:sp>
    </p:spTree>
    <p:extLst>
      <p:ext uri="{BB962C8B-B14F-4D97-AF65-F5344CB8AC3E}">
        <p14:creationId xmlns:p14="http://schemas.microsoft.com/office/powerpoint/2010/main" val="2523888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0EA9CE1B-3A9F-46D9-99C0-EB5E60F4D0A6}" type="slidenum">
              <a:rPr lang="en-US"/>
              <a:pPr>
                <a:defRPr/>
              </a:pPr>
              <a:t>‹#›</a:t>
            </a:fld>
            <a:endParaRPr lang="en-US"/>
          </a:p>
        </p:txBody>
      </p:sp>
    </p:spTree>
    <p:extLst>
      <p:ext uri="{BB962C8B-B14F-4D97-AF65-F5344CB8AC3E}">
        <p14:creationId xmlns:p14="http://schemas.microsoft.com/office/powerpoint/2010/main" val="300773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A0837890-913E-485F-99C0-9A53F0DE3F86}" type="slidenum">
              <a:rPr lang="en-US"/>
              <a:pPr>
                <a:defRPr/>
              </a:pPr>
              <a:t>‹#›</a:t>
            </a:fld>
            <a:endParaRPr lang="en-US"/>
          </a:p>
        </p:txBody>
      </p:sp>
    </p:spTree>
    <p:extLst>
      <p:ext uri="{BB962C8B-B14F-4D97-AF65-F5344CB8AC3E}">
        <p14:creationId xmlns:p14="http://schemas.microsoft.com/office/powerpoint/2010/main" val="1019787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B9707AA9-5CB7-4A07-B8EF-1EEA3D40C0D4}" type="slidenum">
              <a:rPr lang="en-US"/>
              <a:pPr>
                <a:defRPr/>
              </a:pPr>
              <a:t>‹#›</a:t>
            </a:fld>
            <a:endParaRPr lang="en-US"/>
          </a:p>
        </p:txBody>
      </p:sp>
    </p:spTree>
    <p:extLst>
      <p:ext uri="{BB962C8B-B14F-4D97-AF65-F5344CB8AC3E}">
        <p14:creationId xmlns:p14="http://schemas.microsoft.com/office/powerpoint/2010/main" val="152429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C04F665A-B961-4673-9F8D-10E71413D153}" type="slidenum">
              <a:rPr lang="en-US"/>
              <a:pPr>
                <a:defRPr/>
              </a:pPr>
              <a:t>‹#›</a:t>
            </a:fld>
            <a:endParaRPr lang="en-US"/>
          </a:p>
        </p:txBody>
      </p:sp>
    </p:spTree>
    <p:extLst>
      <p:ext uri="{BB962C8B-B14F-4D97-AF65-F5344CB8AC3E}">
        <p14:creationId xmlns:p14="http://schemas.microsoft.com/office/powerpoint/2010/main" val="2127122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7"/>
          <p:cNvSpPr>
            <a:spLocks noGrp="1" noChangeArrowheads="1"/>
          </p:cNvSpPr>
          <p:nvPr>
            <p:ph type="dt" sz="half" idx="10"/>
          </p:nvPr>
        </p:nvSpPr>
        <p:spPr>
          <a:ln/>
        </p:spPr>
        <p:txBody>
          <a:bodyPr/>
          <a:lstStyle>
            <a:lvl1pPr>
              <a:defRPr/>
            </a:lvl1pPr>
          </a:lstStyle>
          <a:p>
            <a:pPr>
              <a:defRPr/>
            </a:pPr>
            <a:endParaRPr lang="en-US"/>
          </a:p>
        </p:txBody>
      </p:sp>
      <p:sp>
        <p:nvSpPr>
          <p:cNvPr id="8" name="Rectangle 28"/>
          <p:cNvSpPr>
            <a:spLocks noGrp="1" noChangeArrowheads="1"/>
          </p:cNvSpPr>
          <p:nvPr>
            <p:ph type="ftr" sz="quarter" idx="11"/>
          </p:nvPr>
        </p:nvSpPr>
        <p:spPr>
          <a:ln/>
        </p:spPr>
        <p:txBody>
          <a:bodyPr/>
          <a:lstStyle>
            <a:lvl1pPr>
              <a:defRPr/>
            </a:lvl1pPr>
          </a:lstStyle>
          <a:p>
            <a:pPr>
              <a:defRPr/>
            </a:pPr>
            <a:endParaRPr lang="en-US"/>
          </a:p>
        </p:txBody>
      </p:sp>
      <p:sp>
        <p:nvSpPr>
          <p:cNvPr id="9" name="Rectangle 29"/>
          <p:cNvSpPr>
            <a:spLocks noGrp="1" noChangeArrowheads="1"/>
          </p:cNvSpPr>
          <p:nvPr>
            <p:ph type="sldNum" sz="quarter" idx="12"/>
          </p:nvPr>
        </p:nvSpPr>
        <p:spPr>
          <a:ln/>
        </p:spPr>
        <p:txBody>
          <a:bodyPr/>
          <a:lstStyle>
            <a:lvl1pPr>
              <a:defRPr/>
            </a:lvl1pPr>
          </a:lstStyle>
          <a:p>
            <a:pPr>
              <a:defRPr/>
            </a:pPr>
            <a:fld id="{FFF1F32B-2FE7-4DC0-A3FA-8E772B000880}" type="slidenum">
              <a:rPr lang="en-US"/>
              <a:pPr>
                <a:defRPr/>
              </a:pPr>
              <a:t>‹#›</a:t>
            </a:fld>
            <a:endParaRPr lang="en-US"/>
          </a:p>
        </p:txBody>
      </p:sp>
    </p:spTree>
    <p:extLst>
      <p:ext uri="{BB962C8B-B14F-4D97-AF65-F5344CB8AC3E}">
        <p14:creationId xmlns:p14="http://schemas.microsoft.com/office/powerpoint/2010/main" val="1771178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7"/>
          <p:cNvSpPr>
            <a:spLocks noGrp="1" noChangeArrowheads="1"/>
          </p:cNvSpPr>
          <p:nvPr>
            <p:ph type="dt" sz="half" idx="10"/>
          </p:nvPr>
        </p:nvSpPr>
        <p:spPr>
          <a:ln/>
        </p:spPr>
        <p:txBody>
          <a:bodyPr/>
          <a:lstStyle>
            <a:lvl1pPr>
              <a:defRPr/>
            </a:lvl1pPr>
          </a:lstStyle>
          <a:p>
            <a:pPr>
              <a:defRPr/>
            </a:pPr>
            <a:endParaRPr lang="en-US"/>
          </a:p>
        </p:txBody>
      </p:sp>
      <p:sp>
        <p:nvSpPr>
          <p:cNvPr id="4" name="Rectangle 28"/>
          <p:cNvSpPr>
            <a:spLocks noGrp="1" noChangeArrowheads="1"/>
          </p:cNvSpPr>
          <p:nvPr>
            <p:ph type="ftr" sz="quarter" idx="11"/>
          </p:nvPr>
        </p:nvSpPr>
        <p:spPr>
          <a:ln/>
        </p:spPr>
        <p:txBody>
          <a:bodyPr/>
          <a:lstStyle>
            <a:lvl1pPr>
              <a:defRPr/>
            </a:lvl1pPr>
          </a:lstStyle>
          <a:p>
            <a:pPr>
              <a:defRPr/>
            </a:pPr>
            <a:endParaRPr lang="en-US"/>
          </a:p>
        </p:txBody>
      </p:sp>
      <p:sp>
        <p:nvSpPr>
          <p:cNvPr id="5" name="Rectangle 29"/>
          <p:cNvSpPr>
            <a:spLocks noGrp="1" noChangeArrowheads="1"/>
          </p:cNvSpPr>
          <p:nvPr>
            <p:ph type="sldNum" sz="quarter" idx="12"/>
          </p:nvPr>
        </p:nvSpPr>
        <p:spPr>
          <a:ln/>
        </p:spPr>
        <p:txBody>
          <a:bodyPr/>
          <a:lstStyle>
            <a:lvl1pPr>
              <a:defRPr/>
            </a:lvl1pPr>
          </a:lstStyle>
          <a:p>
            <a:pPr>
              <a:defRPr/>
            </a:pPr>
            <a:fld id="{9BA612C5-EA26-4CD1-8954-52740F124C3A}" type="slidenum">
              <a:rPr lang="en-US"/>
              <a:pPr>
                <a:defRPr/>
              </a:pPr>
              <a:t>‹#›</a:t>
            </a:fld>
            <a:endParaRPr lang="en-US"/>
          </a:p>
        </p:txBody>
      </p:sp>
    </p:spTree>
    <p:extLst>
      <p:ext uri="{BB962C8B-B14F-4D97-AF65-F5344CB8AC3E}">
        <p14:creationId xmlns:p14="http://schemas.microsoft.com/office/powerpoint/2010/main" val="1359423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endParaRPr lang="en-US"/>
          </a:p>
        </p:txBody>
      </p:sp>
      <p:sp>
        <p:nvSpPr>
          <p:cNvPr id="3" name="Rectangle 28"/>
          <p:cNvSpPr>
            <a:spLocks noGrp="1" noChangeArrowheads="1"/>
          </p:cNvSpPr>
          <p:nvPr>
            <p:ph type="ftr" sz="quarter" idx="11"/>
          </p:nvPr>
        </p:nvSpPr>
        <p:spPr>
          <a:ln/>
        </p:spPr>
        <p:txBody>
          <a:bodyPr/>
          <a:lstStyle>
            <a:lvl1pPr>
              <a:defRPr/>
            </a:lvl1pPr>
          </a:lstStyle>
          <a:p>
            <a:pPr>
              <a:defRPr/>
            </a:pPr>
            <a:endParaRPr lang="en-US"/>
          </a:p>
        </p:txBody>
      </p:sp>
      <p:sp>
        <p:nvSpPr>
          <p:cNvPr id="4" name="Rectangle 29"/>
          <p:cNvSpPr>
            <a:spLocks noGrp="1" noChangeArrowheads="1"/>
          </p:cNvSpPr>
          <p:nvPr>
            <p:ph type="sldNum" sz="quarter" idx="12"/>
          </p:nvPr>
        </p:nvSpPr>
        <p:spPr>
          <a:ln/>
        </p:spPr>
        <p:txBody>
          <a:bodyPr/>
          <a:lstStyle>
            <a:lvl1pPr>
              <a:defRPr/>
            </a:lvl1pPr>
          </a:lstStyle>
          <a:p>
            <a:pPr>
              <a:defRPr/>
            </a:pPr>
            <a:fld id="{E3D302CF-AB39-4609-93AF-EE16C9575CF7}" type="slidenum">
              <a:rPr lang="en-US"/>
              <a:pPr>
                <a:defRPr/>
              </a:pPr>
              <a:t>‹#›</a:t>
            </a:fld>
            <a:endParaRPr lang="en-US"/>
          </a:p>
        </p:txBody>
      </p:sp>
    </p:spTree>
    <p:extLst>
      <p:ext uri="{BB962C8B-B14F-4D97-AF65-F5344CB8AC3E}">
        <p14:creationId xmlns:p14="http://schemas.microsoft.com/office/powerpoint/2010/main" val="1350884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94903787-0438-496A-9EEA-65158EB8E75E}" type="slidenum">
              <a:rPr lang="en-US"/>
              <a:pPr>
                <a:defRPr/>
              </a:pPr>
              <a:t>‹#›</a:t>
            </a:fld>
            <a:endParaRPr lang="en-US"/>
          </a:p>
        </p:txBody>
      </p:sp>
    </p:spTree>
    <p:extLst>
      <p:ext uri="{BB962C8B-B14F-4D97-AF65-F5344CB8AC3E}">
        <p14:creationId xmlns:p14="http://schemas.microsoft.com/office/powerpoint/2010/main" val="3669610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1AF65803-6F43-4F11-B6CB-6BFB58C3087B}" type="slidenum">
              <a:rPr lang="en-US"/>
              <a:pPr>
                <a:defRPr/>
              </a:pPr>
              <a:t>‹#›</a:t>
            </a:fld>
            <a:endParaRPr lang="en-US"/>
          </a:p>
        </p:txBody>
      </p:sp>
    </p:spTree>
    <p:extLst>
      <p:ext uri="{BB962C8B-B14F-4D97-AF65-F5344CB8AC3E}">
        <p14:creationId xmlns:p14="http://schemas.microsoft.com/office/powerpoint/2010/main" val="3038639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177800" y="230188"/>
            <a:ext cx="203200" cy="6503987"/>
            <a:chOff x="112" y="145"/>
            <a:chExt cx="128" cy="4097"/>
          </a:xfrm>
        </p:grpSpPr>
        <p:sp>
          <p:nvSpPr>
            <p:cNvPr id="1044" name="Rectangle 8"/>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5" name="Rectangle 9"/>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0" lang="en-US"/>
            </a:p>
          </p:txBody>
        </p:sp>
      </p:grpSp>
      <p:grpSp>
        <p:nvGrpSpPr>
          <p:cNvPr id="1027" name="Group 10"/>
          <p:cNvGrpSpPr>
            <a:grpSpLocks/>
          </p:cNvGrpSpPr>
          <p:nvPr/>
        </p:nvGrpSpPr>
        <p:grpSpPr bwMode="auto">
          <a:xfrm>
            <a:off x="8793163" y="220663"/>
            <a:ext cx="198437" cy="6408737"/>
            <a:chOff x="5539" y="139"/>
            <a:chExt cx="125" cy="4037"/>
          </a:xfrm>
        </p:grpSpPr>
        <p:sp>
          <p:nvSpPr>
            <p:cNvPr id="1042" name="Rectangle 11"/>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3" name="Rectangle 12"/>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028" name="Group 13"/>
          <p:cNvGrpSpPr>
            <a:grpSpLocks/>
          </p:cNvGrpSpPr>
          <p:nvPr/>
        </p:nvGrpSpPr>
        <p:grpSpPr bwMode="auto">
          <a:xfrm>
            <a:off x="412750" y="6477000"/>
            <a:ext cx="8686800" cy="228600"/>
            <a:chOff x="260" y="4080"/>
            <a:chExt cx="5472" cy="144"/>
          </a:xfrm>
        </p:grpSpPr>
        <p:sp>
          <p:nvSpPr>
            <p:cNvPr id="1040" name="Rectangle 14"/>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1" name="Rectangle 15"/>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029" name="Group 16"/>
          <p:cNvGrpSpPr>
            <a:grpSpLocks/>
          </p:cNvGrpSpPr>
          <p:nvPr/>
        </p:nvGrpSpPr>
        <p:grpSpPr bwMode="auto">
          <a:xfrm>
            <a:off x="76200" y="176213"/>
            <a:ext cx="8745538" cy="161925"/>
            <a:chOff x="48" y="111"/>
            <a:chExt cx="5509" cy="102"/>
          </a:xfrm>
        </p:grpSpPr>
        <p:sp>
          <p:nvSpPr>
            <p:cNvPr id="1038" name="Rectangle 17"/>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9" name="Rectangle 18"/>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030" name="Group 22"/>
          <p:cNvGrpSpPr>
            <a:grpSpLocks/>
          </p:cNvGrpSpPr>
          <p:nvPr/>
        </p:nvGrpSpPr>
        <p:grpSpPr bwMode="auto">
          <a:xfrm>
            <a:off x="71438" y="176213"/>
            <a:ext cx="8745537" cy="161925"/>
            <a:chOff x="45" y="111"/>
            <a:chExt cx="5509" cy="102"/>
          </a:xfrm>
        </p:grpSpPr>
        <p:sp>
          <p:nvSpPr>
            <p:cNvPr id="1036" name="Rectangle 20"/>
            <p:cNvSpPr>
              <a:spLocks noChangeArrowheads="1"/>
            </p:cNvSpPr>
            <p:nvPr/>
          </p:nvSpPr>
          <p:spPr bwMode="auto">
            <a:xfrm rot="5400000" flipV="1">
              <a:off x="2850" y="-2491"/>
              <a:ext cx="37" cy="5371"/>
            </a:xfrm>
            <a:prstGeom prst="rect">
              <a:avLst/>
            </a:prstGeom>
            <a:gradFill rotWithShape="0">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7" name="Rectangle 21"/>
            <p:cNvSpPr>
              <a:spLocks noChangeArrowheads="1"/>
            </p:cNvSpPr>
            <p:nvPr/>
          </p:nvSpPr>
          <p:spPr bwMode="auto">
            <a:xfrm rot="5400000" flipV="1">
              <a:off x="2781" y="-2625"/>
              <a:ext cx="38" cy="5509"/>
            </a:xfrm>
            <a:prstGeom prst="rect">
              <a:avLst/>
            </a:prstGeom>
            <a:gradFill rotWithShape="0">
              <a:gsLst>
                <a:gs pos="0">
                  <a:schemeClr val="accent1"/>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031" name="Rectangle 25"/>
          <p:cNvSpPr>
            <a:spLocks noGrp="1" noChangeArrowheads="1"/>
          </p:cNvSpPr>
          <p:nvPr>
            <p:ph type="title"/>
          </p:nvPr>
        </p:nvSpPr>
        <p:spPr bwMode="auto">
          <a:xfrm>
            <a:off x="685800" y="6096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2" name="Rectangle 26"/>
          <p:cNvSpPr>
            <a:spLocks noGrp="1" noChangeArrowheads="1"/>
          </p:cNvSpPr>
          <p:nvPr>
            <p:ph type="body" idx="1"/>
          </p:nvPr>
        </p:nvSpPr>
        <p:spPr bwMode="auto">
          <a:xfrm>
            <a:off x="685800" y="1752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819" name="Rectangle 27"/>
          <p:cNvSpPr>
            <a:spLocks noGrp="1" noChangeArrowheads="1"/>
          </p:cNvSpPr>
          <p:nvPr>
            <p:ph type="dt" sz="half" idx="2"/>
          </p:nvPr>
        </p:nvSpPr>
        <p:spPr bwMode="auto">
          <a:xfrm>
            <a:off x="457200" y="6019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a:lvl1pPr>
          </a:lstStyle>
          <a:p>
            <a:pPr>
              <a:defRPr/>
            </a:pPr>
            <a:endParaRPr lang="en-US"/>
          </a:p>
        </p:txBody>
      </p:sp>
      <p:sp>
        <p:nvSpPr>
          <p:cNvPr id="33820" name="Rectangle 28"/>
          <p:cNvSpPr>
            <a:spLocks noGrp="1" noChangeArrowheads="1"/>
          </p:cNvSpPr>
          <p:nvPr>
            <p:ph type="ftr" sz="quarter" idx="3"/>
          </p:nvPr>
        </p:nvSpPr>
        <p:spPr bwMode="auto">
          <a:xfrm>
            <a:off x="3124200" y="6019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lvl1pPr>
          </a:lstStyle>
          <a:p>
            <a:pPr>
              <a:defRPr/>
            </a:pPr>
            <a:endParaRPr lang="en-US"/>
          </a:p>
        </p:txBody>
      </p:sp>
      <p:sp>
        <p:nvSpPr>
          <p:cNvPr id="33821" name="Rectangle 29"/>
          <p:cNvSpPr>
            <a:spLocks noGrp="1" noChangeArrowheads="1"/>
          </p:cNvSpPr>
          <p:nvPr>
            <p:ph type="sldNum" sz="quarter" idx="4"/>
          </p:nvPr>
        </p:nvSpPr>
        <p:spPr bwMode="auto">
          <a:xfrm>
            <a:off x="6858000" y="6019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lvl1pPr>
          </a:lstStyle>
          <a:p>
            <a:pPr>
              <a:defRPr/>
            </a:pPr>
            <a:fld id="{EEF58438-B806-4F35-86D7-31A86D1EE17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85"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ahoma" pitchFamily="34" charset="0"/>
        </a:defRPr>
      </a:lvl2pPr>
      <a:lvl3pPr algn="l" rtl="0" eaLnBrk="0" fontAlgn="base" hangingPunct="0">
        <a:spcBef>
          <a:spcPct val="0"/>
        </a:spcBef>
        <a:spcAft>
          <a:spcPct val="0"/>
        </a:spcAft>
        <a:defRPr sz="3600">
          <a:solidFill>
            <a:schemeClr val="tx2"/>
          </a:solidFill>
          <a:latin typeface="Tahoma" pitchFamily="34" charset="0"/>
        </a:defRPr>
      </a:lvl3pPr>
      <a:lvl4pPr algn="l" rtl="0" eaLnBrk="0" fontAlgn="base" hangingPunct="0">
        <a:spcBef>
          <a:spcPct val="0"/>
        </a:spcBef>
        <a:spcAft>
          <a:spcPct val="0"/>
        </a:spcAft>
        <a:defRPr sz="3600">
          <a:solidFill>
            <a:schemeClr val="tx2"/>
          </a:solidFill>
          <a:latin typeface="Tahoma" pitchFamily="34" charset="0"/>
        </a:defRPr>
      </a:lvl4pPr>
      <a:lvl5pPr algn="l" rtl="0" eaLnBrk="0" fontAlgn="base" hangingPunct="0">
        <a:spcBef>
          <a:spcPct val="0"/>
        </a:spcBef>
        <a:spcAft>
          <a:spcPct val="0"/>
        </a:spcAft>
        <a:defRPr sz="3600">
          <a:solidFill>
            <a:schemeClr val="tx2"/>
          </a:solidFill>
          <a:latin typeface="Tahoma" pitchFamily="34" charset="0"/>
        </a:defRPr>
      </a:lvl5pPr>
      <a:lvl6pPr marL="457200" algn="l" rtl="0" fontAlgn="base">
        <a:spcBef>
          <a:spcPct val="0"/>
        </a:spcBef>
        <a:spcAft>
          <a:spcPct val="0"/>
        </a:spcAft>
        <a:defRPr sz="3600">
          <a:solidFill>
            <a:schemeClr val="tx2"/>
          </a:solidFill>
          <a:latin typeface="Tahoma" pitchFamily="34" charset="0"/>
        </a:defRPr>
      </a:lvl6pPr>
      <a:lvl7pPr marL="914400" algn="l" rtl="0" fontAlgn="base">
        <a:spcBef>
          <a:spcPct val="0"/>
        </a:spcBef>
        <a:spcAft>
          <a:spcPct val="0"/>
        </a:spcAft>
        <a:defRPr sz="3600">
          <a:solidFill>
            <a:schemeClr val="tx2"/>
          </a:solidFill>
          <a:latin typeface="Tahoma" pitchFamily="34" charset="0"/>
        </a:defRPr>
      </a:lvl7pPr>
      <a:lvl8pPr marL="1371600" algn="l" rtl="0" fontAlgn="base">
        <a:spcBef>
          <a:spcPct val="0"/>
        </a:spcBef>
        <a:spcAft>
          <a:spcPct val="0"/>
        </a:spcAft>
        <a:defRPr sz="3600">
          <a:solidFill>
            <a:schemeClr val="tx2"/>
          </a:solidFill>
          <a:latin typeface="Tahoma" pitchFamily="34" charset="0"/>
        </a:defRPr>
      </a:lvl8pPr>
      <a:lvl9pPr marL="1828800" algn="l" rtl="0" fontAlgn="base">
        <a:spcBef>
          <a:spcPct val="0"/>
        </a:spcBef>
        <a:spcAft>
          <a:spcPct val="0"/>
        </a:spcAft>
        <a:defRPr sz="36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1.png"/><Relationship Id="rId5" Type="http://schemas.openxmlformats.org/officeDocument/2006/relationships/image" Target="../media/image29.wmf"/><Relationship Id="rId4"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34.emf"/><Relationship Id="rId18" Type="http://schemas.openxmlformats.org/officeDocument/2006/relationships/oleObject" Target="../embeddings/oleObject20.bin"/><Relationship Id="rId3" Type="http://schemas.openxmlformats.org/officeDocument/2006/relationships/notesSlide" Target="../notesSlides/notesSlide15.xml"/><Relationship Id="rId21" Type="http://schemas.openxmlformats.org/officeDocument/2006/relationships/image" Target="../media/image38.wmf"/><Relationship Id="rId7" Type="http://schemas.openxmlformats.org/officeDocument/2006/relationships/image" Target="../media/image31.emf"/><Relationship Id="rId12" Type="http://schemas.openxmlformats.org/officeDocument/2006/relationships/oleObject" Target="../embeddings/oleObject17.bin"/><Relationship Id="rId17" Type="http://schemas.openxmlformats.org/officeDocument/2006/relationships/image" Target="../media/image36.wmf"/><Relationship Id="rId2" Type="http://schemas.openxmlformats.org/officeDocument/2006/relationships/slideLayout" Target="../slideLayouts/slideLayout7.xml"/><Relationship Id="rId16" Type="http://schemas.openxmlformats.org/officeDocument/2006/relationships/oleObject" Target="../embeddings/oleObject19.bin"/><Relationship Id="rId20" Type="http://schemas.openxmlformats.org/officeDocument/2006/relationships/oleObject" Target="../embeddings/oleObject21.bin"/><Relationship Id="rId1" Type="http://schemas.openxmlformats.org/officeDocument/2006/relationships/vmlDrawing" Target="../drawings/vmlDrawing6.vml"/><Relationship Id="rId6" Type="http://schemas.openxmlformats.org/officeDocument/2006/relationships/oleObject" Target="../embeddings/oleObject14.bin"/><Relationship Id="rId11" Type="http://schemas.openxmlformats.org/officeDocument/2006/relationships/image" Target="../media/image33.emf"/><Relationship Id="rId5" Type="http://schemas.openxmlformats.org/officeDocument/2006/relationships/image" Target="../media/image30.emf"/><Relationship Id="rId15" Type="http://schemas.openxmlformats.org/officeDocument/2006/relationships/image" Target="../media/image35.wmf"/><Relationship Id="rId10" Type="http://schemas.openxmlformats.org/officeDocument/2006/relationships/oleObject" Target="../embeddings/oleObject16.bin"/><Relationship Id="rId19" Type="http://schemas.openxmlformats.org/officeDocument/2006/relationships/image" Target="../media/image37.wmf"/><Relationship Id="rId4" Type="http://schemas.openxmlformats.org/officeDocument/2006/relationships/oleObject" Target="../embeddings/oleObject13.bin"/><Relationship Id="rId9" Type="http://schemas.openxmlformats.org/officeDocument/2006/relationships/image" Target="../media/image32.emf"/><Relationship Id="rId14" Type="http://schemas.openxmlformats.org/officeDocument/2006/relationships/oleObject" Target="../embeddings/oleObject18.bin"/></Relationships>
</file>

<file path=ppt/slides/_rels/slide2.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 Id="rId9"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0.wmf"/><Relationship Id="rId3" Type="http://schemas.openxmlformats.org/officeDocument/2006/relationships/oleObject" Target="../embeddings/oleObject4.bin"/><Relationship Id="rId7" Type="http://schemas.openxmlformats.org/officeDocument/2006/relationships/image" Target="../media/image7.wmf"/><Relationship Id="rId12"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9.wmf"/><Relationship Id="rId5" Type="http://schemas.openxmlformats.org/officeDocument/2006/relationships/image" Target="../media/image11.jpeg"/><Relationship Id="rId10" Type="http://schemas.openxmlformats.org/officeDocument/2006/relationships/oleObject" Target="../embeddings/oleObject7.bin"/><Relationship Id="rId4" Type="http://schemas.openxmlformats.org/officeDocument/2006/relationships/image" Target="../media/image6.wmf"/><Relationship Id="rId9" Type="http://schemas.openxmlformats.org/officeDocument/2006/relationships/image" Target="../media/image8.wmf"/></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12.wmf"/></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5.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15.jpeg"/><Relationship Id="rId7"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6.jpeg"/><Relationship Id="rId5" Type="http://schemas.openxmlformats.org/officeDocument/2006/relationships/image" Target="../media/image13.wmf"/><Relationship Id="rId4" Type="http://schemas.openxmlformats.org/officeDocument/2006/relationships/oleObject" Target="../embeddings/oleObject10.bin"/></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219200" y="381000"/>
            <a:ext cx="6705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r>
              <a:rPr kumimoji="0" lang="en-US" b="1">
                <a:solidFill>
                  <a:srgbClr val="00FF00"/>
                </a:solidFill>
              </a:rPr>
              <a:t>KINETIC ENERGY, WORK, PRINCIPLE OF WORK AND ENERGY</a:t>
            </a:r>
          </a:p>
        </p:txBody>
      </p:sp>
      <p:sp>
        <p:nvSpPr>
          <p:cNvPr id="65539" name="Text Box 3"/>
          <p:cNvSpPr txBox="1">
            <a:spLocks noChangeArrowheads="1"/>
          </p:cNvSpPr>
          <p:nvPr/>
        </p:nvSpPr>
        <p:spPr bwMode="auto">
          <a:xfrm>
            <a:off x="533400" y="1069975"/>
            <a:ext cx="42672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sz="2200" b="1" u="sng"/>
              <a:t>Today’s Objectives</a:t>
            </a:r>
            <a:r>
              <a:rPr kumimoji="0" lang="en-US" sz="2200" b="1"/>
              <a:t>:</a:t>
            </a:r>
          </a:p>
          <a:p>
            <a:pPr eaLnBrk="1" hangingPunct="1"/>
            <a:r>
              <a:rPr kumimoji="0" lang="en-US" sz="2200"/>
              <a:t>Students will be able to:</a:t>
            </a:r>
          </a:p>
          <a:p>
            <a:pPr eaLnBrk="1" hangingPunct="1">
              <a:buFontTx/>
              <a:buAutoNum type="arabicPeriod"/>
            </a:pPr>
            <a:r>
              <a:rPr kumimoji="0" lang="en-US" sz="2200"/>
              <a:t>Define the various ways a force and couple do work.</a:t>
            </a:r>
          </a:p>
          <a:p>
            <a:pPr eaLnBrk="1" hangingPunct="1">
              <a:buFontTx/>
              <a:buAutoNum type="arabicPeriod"/>
            </a:pPr>
            <a:r>
              <a:rPr kumimoji="0" lang="en-US" sz="2200"/>
              <a:t>Apply the principle of work and energy to a rigid body.</a:t>
            </a:r>
          </a:p>
        </p:txBody>
      </p:sp>
      <p:sp>
        <p:nvSpPr>
          <p:cNvPr id="3076" name="AutoShape 6">
            <a:hlinkClick r:id="" action="ppaction://hlinkshowjump?jump=nextslide" highlightClick="1"/>
          </p:cNvPr>
          <p:cNvSpPr>
            <a:spLocks noChangeArrowheads="1"/>
          </p:cNvSpPr>
          <p:nvPr/>
        </p:nvSpPr>
        <p:spPr bwMode="auto">
          <a:xfrm>
            <a:off x="8305800" y="6172200"/>
            <a:ext cx="228600" cy="2286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pic>
        <p:nvPicPr>
          <p:cNvPr id="3077" name="Picture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276600"/>
            <a:ext cx="311626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39"/>
                                        </p:tgtEl>
                                        <p:attrNameLst>
                                          <p:attrName>style.visibility</p:attrName>
                                        </p:attrNameLst>
                                      </p:cBhvr>
                                      <p:to>
                                        <p:strVal val="visible"/>
                                      </p:to>
                                    </p:set>
                                    <p:anim calcmode="lin" valueType="num">
                                      <p:cBhvr additive="base">
                                        <p:cTn id="7" dur="500" fill="hold"/>
                                        <p:tgtEl>
                                          <p:spTgt spid="65539"/>
                                        </p:tgtEl>
                                        <p:attrNameLst>
                                          <p:attrName>ppt_x</p:attrName>
                                        </p:attrNameLst>
                                      </p:cBhvr>
                                      <p:tavLst>
                                        <p:tav tm="0">
                                          <p:val>
                                            <p:strVal val="0-#ppt_w/2"/>
                                          </p:val>
                                        </p:tav>
                                        <p:tav tm="100000">
                                          <p:val>
                                            <p:strVal val="#ppt_x"/>
                                          </p:val>
                                        </p:tav>
                                      </p:tavLst>
                                    </p:anim>
                                    <p:anim calcmode="lin" valueType="num">
                                      <p:cBhvr additive="base">
                                        <p:cTn id="8" dur="500" fill="hold"/>
                                        <p:tgtEl>
                                          <p:spTgt spid="655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676400" y="533400"/>
            <a:ext cx="617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r>
              <a:rPr kumimoji="0" lang="en-US" b="1">
                <a:solidFill>
                  <a:srgbClr val="00FF00"/>
                </a:solidFill>
              </a:rPr>
              <a:t>THE  WORK  OF  A  FORCE </a:t>
            </a:r>
            <a:r>
              <a:rPr kumimoji="0" lang="en-US">
                <a:solidFill>
                  <a:srgbClr val="00FF00"/>
                </a:solidFill>
              </a:rPr>
              <a:t>(Section 18.2)</a:t>
            </a:r>
            <a:endParaRPr kumimoji="0" lang="en-US" b="1">
              <a:solidFill>
                <a:srgbClr val="00FF00"/>
              </a:solidFill>
            </a:endParaRPr>
          </a:p>
        </p:txBody>
      </p:sp>
      <p:grpSp>
        <p:nvGrpSpPr>
          <p:cNvPr id="12291" name="Group 16"/>
          <p:cNvGrpSpPr>
            <a:grpSpLocks/>
          </p:cNvGrpSpPr>
          <p:nvPr/>
        </p:nvGrpSpPr>
        <p:grpSpPr bwMode="auto">
          <a:xfrm>
            <a:off x="609600" y="990600"/>
            <a:ext cx="8077200" cy="2327275"/>
            <a:chOff x="384" y="576"/>
            <a:chExt cx="4944" cy="1466"/>
          </a:xfrm>
        </p:grpSpPr>
        <p:sp>
          <p:nvSpPr>
            <p:cNvPr id="12297" name="Text Box 3"/>
            <p:cNvSpPr txBox="1">
              <a:spLocks noChangeArrowheads="1"/>
            </p:cNvSpPr>
            <p:nvPr/>
          </p:nvSpPr>
          <p:spPr bwMode="auto">
            <a:xfrm>
              <a:off x="384" y="576"/>
              <a:ext cx="4944" cy="1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spcBef>
                  <a:spcPct val="50000"/>
                </a:spcBef>
              </a:pPr>
              <a:r>
                <a:rPr kumimoji="0" lang="en-US"/>
                <a:t>Recall that the work done by a force can be written as: </a:t>
              </a:r>
            </a:p>
            <a:p>
              <a:pPr algn="ctr" eaLnBrk="1" hangingPunct="1">
                <a:spcBef>
                  <a:spcPct val="50000"/>
                </a:spcBef>
              </a:pPr>
              <a:r>
                <a:rPr kumimoji="0" lang="en-US"/>
                <a:t>U</a:t>
              </a:r>
              <a:r>
                <a:rPr kumimoji="0" lang="en-US" baseline="-25000"/>
                <a:t>F</a:t>
              </a:r>
              <a:r>
                <a:rPr kumimoji="0" lang="en-US"/>
                <a:t> = </a:t>
              </a:r>
              <a:r>
                <a:rPr kumimoji="0" lang="en-US">
                  <a:sym typeface="Symbol" pitchFamily="18" charset="2"/>
                </a:rPr>
                <a:t> </a:t>
              </a:r>
              <a:r>
                <a:rPr kumimoji="0" lang="en-US" b="1" i="1">
                  <a:solidFill>
                    <a:srgbClr val="FFFF00"/>
                  </a:solidFill>
                  <a:sym typeface="Symbol" pitchFamily="18" charset="2"/>
                </a:rPr>
                <a:t>F</a:t>
              </a:r>
              <a:r>
                <a:rPr kumimoji="0" lang="en-US" sz="1800">
                  <a:cs typeface="Times New Roman" pitchFamily="18" charset="0"/>
                  <a:sym typeface="Symbol" pitchFamily="18" charset="2"/>
                </a:rPr>
                <a:t>•</a:t>
              </a:r>
              <a:r>
                <a:rPr kumimoji="0" lang="en-US">
                  <a:cs typeface="Times New Roman" pitchFamily="18" charset="0"/>
                  <a:sym typeface="Symbol" pitchFamily="18" charset="2"/>
                </a:rPr>
                <a:t>d</a:t>
              </a:r>
              <a:r>
                <a:rPr kumimoji="0" lang="en-US" b="1" i="1">
                  <a:solidFill>
                    <a:srgbClr val="FFFF00"/>
                  </a:solidFill>
                  <a:cs typeface="Times New Roman" pitchFamily="18" charset="0"/>
                  <a:sym typeface="Symbol" pitchFamily="18" charset="2"/>
                </a:rPr>
                <a:t>r</a:t>
              </a:r>
              <a:r>
                <a:rPr kumimoji="0" lang="en-US">
                  <a:cs typeface="Times New Roman" pitchFamily="18" charset="0"/>
                  <a:sym typeface="Symbol" pitchFamily="18" charset="2"/>
                </a:rPr>
                <a:t> = </a:t>
              </a:r>
              <a:r>
                <a:rPr kumimoji="0" lang="en-US">
                  <a:sym typeface="Symbol" pitchFamily="18" charset="2"/>
                </a:rPr>
                <a:t> (F cos </a:t>
              </a:r>
              <a:r>
                <a:rPr kumimoji="0" lang="en-US" i="1">
                  <a:latin typeface="Symbol" pitchFamily="18" charset="2"/>
                  <a:sym typeface="Symbol" pitchFamily="18" charset="2"/>
                </a:rPr>
                <a:t>q </a:t>
              </a:r>
              <a:r>
                <a:rPr kumimoji="0" lang="en-US">
                  <a:latin typeface="Symbol" pitchFamily="18" charset="2"/>
                  <a:sym typeface="Symbol" pitchFamily="18" charset="2"/>
                </a:rPr>
                <a:t>)</a:t>
              </a:r>
              <a:r>
                <a:rPr kumimoji="0" lang="en-US">
                  <a:sym typeface="Symbol" pitchFamily="18" charset="2"/>
                </a:rPr>
                <a:t> ds.</a:t>
              </a:r>
            </a:p>
            <a:p>
              <a:pPr eaLnBrk="1" hangingPunct="1">
                <a:spcBef>
                  <a:spcPct val="50000"/>
                </a:spcBef>
              </a:pPr>
              <a:r>
                <a:rPr kumimoji="0" lang="en-US">
                  <a:sym typeface="Symbol" pitchFamily="18" charset="2"/>
                </a:rPr>
                <a:t>When the force is constant, this equation reduces to </a:t>
              </a:r>
            </a:p>
            <a:p>
              <a:pPr eaLnBrk="1" hangingPunct="1">
                <a:spcBef>
                  <a:spcPct val="5000"/>
                </a:spcBef>
              </a:pPr>
              <a:r>
                <a:rPr kumimoji="0" lang="en-US">
                  <a:sym typeface="Symbol" pitchFamily="18" charset="2"/>
                </a:rPr>
                <a:t>U</a:t>
              </a:r>
              <a:r>
                <a:rPr kumimoji="0" lang="en-US" baseline="-25000">
                  <a:sym typeface="Symbol" pitchFamily="18" charset="2"/>
                </a:rPr>
                <a:t>Fc</a:t>
              </a:r>
              <a:r>
                <a:rPr kumimoji="0" lang="en-US">
                  <a:sym typeface="Symbol" pitchFamily="18" charset="2"/>
                </a:rPr>
                <a:t> = (F</a:t>
              </a:r>
              <a:r>
                <a:rPr kumimoji="0" lang="en-US" baseline="-25000">
                  <a:sym typeface="Symbol" pitchFamily="18" charset="2"/>
                </a:rPr>
                <a:t>c </a:t>
              </a:r>
              <a:r>
                <a:rPr kumimoji="0" lang="en-US">
                  <a:sym typeface="Symbol" pitchFamily="18" charset="2"/>
                </a:rPr>
                <a:t>cos </a:t>
              </a:r>
              <a:r>
                <a:rPr kumimoji="0" lang="en-US" i="1">
                  <a:latin typeface="Symbol" pitchFamily="18" charset="2"/>
                  <a:sym typeface="Symbol" pitchFamily="18" charset="2"/>
                </a:rPr>
                <a:t>q </a:t>
              </a:r>
              <a:r>
                <a:rPr kumimoji="0" lang="en-US">
                  <a:sym typeface="Symbol" pitchFamily="18" charset="2"/>
                </a:rPr>
                <a:t>)s where  F</a:t>
              </a:r>
              <a:r>
                <a:rPr kumimoji="0" lang="en-US" baseline="-25000">
                  <a:sym typeface="Symbol" pitchFamily="18" charset="2"/>
                </a:rPr>
                <a:t>c</a:t>
              </a:r>
              <a:r>
                <a:rPr kumimoji="0" lang="en-US">
                  <a:sym typeface="Symbol" pitchFamily="18" charset="2"/>
                </a:rPr>
                <a:t>cos</a:t>
              </a:r>
              <a:r>
                <a:rPr kumimoji="0" lang="en-US" i="1">
                  <a:latin typeface="Symbol" pitchFamily="18" charset="2"/>
                  <a:sym typeface="Symbol" pitchFamily="18" charset="2"/>
                </a:rPr>
                <a:t>q</a:t>
              </a:r>
              <a:r>
                <a:rPr kumimoji="0" lang="en-US">
                  <a:sym typeface="Symbol" pitchFamily="18" charset="2"/>
                </a:rPr>
                <a:t>  represents the component of the force acting in the direction of the displacement, s.</a:t>
              </a:r>
              <a:endParaRPr kumimoji="0" lang="en-US">
                <a:latin typeface="Symbol" pitchFamily="18" charset="2"/>
                <a:sym typeface="Symbol" pitchFamily="18" charset="2"/>
              </a:endParaRPr>
            </a:p>
          </p:txBody>
        </p:sp>
        <p:sp>
          <p:nvSpPr>
            <p:cNvPr id="12298" name="Text Box 4"/>
            <p:cNvSpPr txBox="1">
              <a:spLocks noChangeArrowheads="1"/>
            </p:cNvSpPr>
            <p:nvPr/>
          </p:nvSpPr>
          <p:spPr bwMode="auto">
            <a:xfrm>
              <a:off x="2810" y="1104"/>
              <a:ext cx="16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sz="1600"/>
                <a:t>s</a:t>
              </a:r>
            </a:p>
          </p:txBody>
        </p:sp>
      </p:grpSp>
      <p:sp>
        <p:nvSpPr>
          <p:cNvPr id="71685" name="Text Box 5"/>
          <p:cNvSpPr txBox="1">
            <a:spLocks noChangeArrowheads="1"/>
          </p:cNvSpPr>
          <p:nvPr/>
        </p:nvSpPr>
        <p:spPr bwMode="auto">
          <a:xfrm>
            <a:off x="2971800" y="3429000"/>
            <a:ext cx="5638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a:solidFill>
                  <a:schemeClr val="hlink"/>
                </a:solidFill>
              </a:rPr>
              <a:t>Work of a weight</a:t>
            </a:r>
            <a:r>
              <a:rPr kumimoji="0" lang="en-US"/>
              <a:t>:  As before, the work can be expressed as  U</a:t>
            </a:r>
            <a:r>
              <a:rPr kumimoji="0" lang="en-US" baseline="-25000"/>
              <a:t>w</a:t>
            </a:r>
            <a:r>
              <a:rPr kumimoji="0" lang="en-US"/>
              <a:t> = -W</a:t>
            </a:r>
            <a:r>
              <a:rPr kumimoji="0" lang="en-US">
                <a:latin typeface="Symbol" pitchFamily="18" charset="2"/>
              </a:rPr>
              <a:t>D</a:t>
            </a:r>
            <a:r>
              <a:rPr kumimoji="0" lang="en-US"/>
              <a:t>y.  Remember, if the force and movement are in the </a:t>
            </a:r>
            <a:r>
              <a:rPr kumimoji="0" lang="en-US">
                <a:solidFill>
                  <a:schemeClr val="hlink"/>
                </a:solidFill>
              </a:rPr>
              <a:t>same direction</a:t>
            </a:r>
            <a:r>
              <a:rPr kumimoji="0" lang="en-US"/>
              <a:t>, the work is positive.  </a:t>
            </a:r>
          </a:p>
        </p:txBody>
      </p:sp>
      <p:sp>
        <p:nvSpPr>
          <p:cNvPr id="71686" name="Text Box 6"/>
          <p:cNvSpPr txBox="1">
            <a:spLocks noChangeArrowheads="1"/>
          </p:cNvSpPr>
          <p:nvPr/>
        </p:nvSpPr>
        <p:spPr bwMode="auto">
          <a:xfrm>
            <a:off x="2971800" y="5105400"/>
            <a:ext cx="5638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a:solidFill>
                  <a:schemeClr val="hlink"/>
                </a:solidFill>
              </a:rPr>
              <a:t>Work of a spring force</a:t>
            </a:r>
            <a:r>
              <a:rPr kumimoji="0" lang="en-US"/>
              <a:t>:  For a linear spring, the work is:</a:t>
            </a:r>
          </a:p>
          <a:p>
            <a:pPr algn="ctr" eaLnBrk="1" hangingPunct="1"/>
            <a:r>
              <a:rPr kumimoji="0" lang="en-US"/>
              <a:t>U</a:t>
            </a:r>
            <a:r>
              <a:rPr kumimoji="0" lang="en-US" baseline="-25000"/>
              <a:t>s</a:t>
            </a:r>
            <a:r>
              <a:rPr kumimoji="0" lang="en-US"/>
              <a:t> = -0.5k[(s</a:t>
            </a:r>
            <a:r>
              <a:rPr kumimoji="0" lang="en-US" baseline="-25000"/>
              <a:t>2</a:t>
            </a:r>
            <a:r>
              <a:rPr kumimoji="0" lang="en-US"/>
              <a:t>)</a:t>
            </a:r>
            <a:r>
              <a:rPr kumimoji="0" lang="en-US" baseline="30000"/>
              <a:t>2</a:t>
            </a:r>
            <a:r>
              <a:rPr kumimoji="0" lang="en-US"/>
              <a:t> – (s</a:t>
            </a:r>
            <a:r>
              <a:rPr kumimoji="0" lang="en-US" baseline="-25000"/>
              <a:t>1</a:t>
            </a:r>
            <a:r>
              <a:rPr kumimoji="0" lang="en-US"/>
              <a:t>)</a:t>
            </a:r>
            <a:r>
              <a:rPr kumimoji="0" lang="en-US" baseline="30000"/>
              <a:t>2</a:t>
            </a:r>
            <a:r>
              <a:rPr kumimoji="0" lang="en-US"/>
              <a:t>]</a:t>
            </a:r>
          </a:p>
        </p:txBody>
      </p:sp>
      <p:sp>
        <p:nvSpPr>
          <p:cNvPr id="12294" name="AutoShape 17">
            <a:hlinkClick r:id="" action="ppaction://hlinkshowjump?jump=nextslide" highlightClick="1"/>
          </p:cNvPr>
          <p:cNvSpPr>
            <a:spLocks noChangeArrowheads="1"/>
          </p:cNvSpPr>
          <p:nvPr/>
        </p:nvSpPr>
        <p:spPr bwMode="auto">
          <a:xfrm>
            <a:off x="8305800" y="6172200"/>
            <a:ext cx="228600" cy="2286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12295" name="AutoShape 18">
            <a:hlinkClick r:id="" action="ppaction://hlinkshowjump?jump=previousslide" highlightClick="1"/>
          </p:cNvPr>
          <p:cNvSpPr>
            <a:spLocks noChangeArrowheads="1"/>
          </p:cNvSpPr>
          <p:nvPr/>
        </p:nvSpPr>
        <p:spPr bwMode="auto">
          <a:xfrm>
            <a:off x="8077200" y="6172200"/>
            <a:ext cx="228600" cy="228600"/>
          </a:xfrm>
          <a:prstGeom prst="actionButtonBackPrevious">
            <a:avLst/>
          </a:prstGeom>
          <a:solidFill>
            <a:schemeClr val="accent1"/>
          </a:solidFill>
          <a:ln w="9525">
            <a:solidFill>
              <a:schemeClr val="tx1"/>
            </a:solidFill>
            <a:miter lim="800000"/>
            <a:headEnd/>
            <a:tailEnd/>
          </a:ln>
        </p:spPr>
        <p:txBody>
          <a:bodyPr wrap="none" anchor="ctr"/>
          <a:lstStyle/>
          <a:p>
            <a:endParaRPr lang="en-US"/>
          </a:p>
        </p:txBody>
      </p:sp>
      <p:pic>
        <p:nvPicPr>
          <p:cNvPr id="12296"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581400"/>
            <a:ext cx="1768475"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685"/>
                                        </p:tgtEl>
                                        <p:attrNameLst>
                                          <p:attrName>style.visibility</p:attrName>
                                        </p:attrNameLst>
                                      </p:cBhvr>
                                      <p:to>
                                        <p:strVal val="visible"/>
                                      </p:to>
                                    </p:set>
                                    <p:anim calcmode="lin" valueType="num">
                                      <p:cBhvr additive="base">
                                        <p:cTn id="7" dur="500" fill="hold"/>
                                        <p:tgtEl>
                                          <p:spTgt spid="71685"/>
                                        </p:tgtEl>
                                        <p:attrNameLst>
                                          <p:attrName>ppt_x</p:attrName>
                                        </p:attrNameLst>
                                      </p:cBhvr>
                                      <p:tavLst>
                                        <p:tav tm="0">
                                          <p:val>
                                            <p:strVal val="0-#ppt_w/2"/>
                                          </p:val>
                                        </p:tav>
                                        <p:tav tm="100000">
                                          <p:val>
                                            <p:strVal val="#ppt_x"/>
                                          </p:val>
                                        </p:tav>
                                      </p:tavLst>
                                    </p:anim>
                                    <p:anim calcmode="lin" valueType="num">
                                      <p:cBhvr additive="base">
                                        <p:cTn id="8" dur="500" fill="hold"/>
                                        <p:tgtEl>
                                          <p:spTgt spid="7168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1686"/>
                                        </p:tgtEl>
                                        <p:attrNameLst>
                                          <p:attrName>style.visibility</p:attrName>
                                        </p:attrNameLst>
                                      </p:cBhvr>
                                      <p:to>
                                        <p:strVal val="visible"/>
                                      </p:to>
                                    </p:set>
                                    <p:anim calcmode="lin" valueType="num">
                                      <p:cBhvr additive="base">
                                        <p:cTn id="12" dur="500" fill="hold"/>
                                        <p:tgtEl>
                                          <p:spTgt spid="71686"/>
                                        </p:tgtEl>
                                        <p:attrNameLst>
                                          <p:attrName>ppt_x</p:attrName>
                                        </p:attrNameLst>
                                      </p:cBhvr>
                                      <p:tavLst>
                                        <p:tav tm="0">
                                          <p:val>
                                            <p:strVal val="0-#ppt_w/2"/>
                                          </p:val>
                                        </p:tav>
                                        <p:tav tm="100000">
                                          <p:val>
                                            <p:strVal val="#ppt_x"/>
                                          </p:val>
                                        </p:tav>
                                      </p:tavLst>
                                    </p:anim>
                                    <p:anim calcmode="lin" valueType="num">
                                      <p:cBhvr additive="base">
                                        <p:cTn id="13" dur="500" fill="hold"/>
                                        <p:tgtEl>
                                          <p:spTgt spid="716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autoUpdateAnimBg="0"/>
      <p:bldP spid="7168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286000" y="533400"/>
            <a:ext cx="4813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b="1">
                <a:solidFill>
                  <a:srgbClr val="00FF00"/>
                </a:solidFill>
              </a:rPr>
              <a:t>FORCES  THAT  DO  NO  WORK</a:t>
            </a:r>
          </a:p>
        </p:txBody>
      </p:sp>
      <p:sp>
        <p:nvSpPr>
          <p:cNvPr id="13315" name="Text Box 3"/>
          <p:cNvSpPr txBox="1">
            <a:spLocks noChangeArrowheads="1"/>
          </p:cNvSpPr>
          <p:nvPr/>
        </p:nvSpPr>
        <p:spPr bwMode="auto">
          <a:xfrm>
            <a:off x="762000" y="1066800"/>
            <a:ext cx="75438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a:t>There are some external forces that do no work.  </a:t>
            </a:r>
          </a:p>
          <a:p>
            <a:pPr eaLnBrk="1" hangingPunct="1">
              <a:spcBef>
                <a:spcPts val="1200"/>
              </a:spcBef>
            </a:pPr>
            <a:r>
              <a:rPr kumimoji="0" lang="en-US"/>
              <a:t>For instance, reactions at fixed supports do no work because the </a:t>
            </a:r>
            <a:r>
              <a:rPr kumimoji="0" lang="en-US">
                <a:solidFill>
                  <a:schemeClr val="hlink"/>
                </a:solidFill>
              </a:rPr>
              <a:t>displacement at their point of application is zero</a:t>
            </a:r>
            <a:r>
              <a:rPr kumimoji="0" lang="en-US"/>
              <a:t>.</a:t>
            </a:r>
            <a:endParaRPr kumimoji="0" lang="en-US">
              <a:latin typeface="Symbol" pitchFamily="18" charset="2"/>
              <a:sym typeface="Symbol" pitchFamily="18" charset="2"/>
            </a:endParaRPr>
          </a:p>
        </p:txBody>
      </p:sp>
      <p:sp>
        <p:nvSpPr>
          <p:cNvPr id="72709" name="Text Box 5"/>
          <p:cNvSpPr txBox="1">
            <a:spLocks noChangeArrowheads="1"/>
          </p:cNvSpPr>
          <p:nvPr/>
        </p:nvSpPr>
        <p:spPr bwMode="auto">
          <a:xfrm>
            <a:off x="685800" y="4953000"/>
            <a:ext cx="7924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a:t>Internal forces do no work because they always act in equal and opposite pairs.  Thus, the sum of their work is zero.</a:t>
            </a:r>
          </a:p>
        </p:txBody>
      </p:sp>
      <p:sp>
        <p:nvSpPr>
          <p:cNvPr id="72708" name="Text Box 4"/>
          <p:cNvSpPr txBox="1">
            <a:spLocks noChangeArrowheads="1"/>
          </p:cNvSpPr>
          <p:nvPr/>
        </p:nvSpPr>
        <p:spPr bwMode="auto">
          <a:xfrm>
            <a:off x="3200400" y="2590800"/>
            <a:ext cx="55626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a:t>Normal forces and friction forces acting on bodies as they roll without slipping over a rough surface also do no work since there is no instantaneous displacement of the point in contact with ground (it is an instant center, IC).</a:t>
            </a:r>
          </a:p>
        </p:txBody>
      </p:sp>
      <p:sp>
        <p:nvSpPr>
          <p:cNvPr id="13318" name="AutoShape 7">
            <a:hlinkClick r:id="" action="ppaction://hlinkshowjump?jump=nextslide" highlightClick="1"/>
          </p:cNvPr>
          <p:cNvSpPr>
            <a:spLocks noChangeArrowheads="1"/>
          </p:cNvSpPr>
          <p:nvPr/>
        </p:nvSpPr>
        <p:spPr bwMode="auto">
          <a:xfrm>
            <a:off x="8305800" y="6172200"/>
            <a:ext cx="228600" cy="2286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13319" name="AutoShape 8">
            <a:hlinkClick r:id="" action="ppaction://hlinkshowjump?jump=previousslide" highlightClick="1"/>
          </p:cNvPr>
          <p:cNvSpPr>
            <a:spLocks noChangeArrowheads="1"/>
          </p:cNvSpPr>
          <p:nvPr/>
        </p:nvSpPr>
        <p:spPr bwMode="auto">
          <a:xfrm>
            <a:off x="8077200" y="6172200"/>
            <a:ext cx="228600" cy="228600"/>
          </a:xfrm>
          <a:prstGeom prst="actionButtonBackPrevious">
            <a:avLst/>
          </a:prstGeom>
          <a:solidFill>
            <a:schemeClr val="accent1"/>
          </a:solidFill>
          <a:ln w="9525">
            <a:solidFill>
              <a:schemeClr val="tx1"/>
            </a:solidFill>
            <a:miter lim="800000"/>
            <a:headEnd/>
            <a:tailEnd/>
          </a:ln>
        </p:spPr>
        <p:txBody>
          <a:bodyPr wrap="none" anchor="ctr"/>
          <a:lstStyle/>
          <a:p>
            <a:endParaRPr lang="en-US"/>
          </a:p>
        </p:txBody>
      </p:sp>
      <p:pic>
        <p:nvPicPr>
          <p:cNvPr id="1332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743200"/>
            <a:ext cx="2286000"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2708"/>
                                        </p:tgtEl>
                                        <p:attrNameLst>
                                          <p:attrName>style.visibility</p:attrName>
                                        </p:attrNameLst>
                                      </p:cBhvr>
                                      <p:to>
                                        <p:strVal val="visible"/>
                                      </p:to>
                                    </p:set>
                                    <p:anim calcmode="lin" valueType="num">
                                      <p:cBhvr additive="base">
                                        <p:cTn id="7" dur="500" fill="hold"/>
                                        <p:tgtEl>
                                          <p:spTgt spid="72708"/>
                                        </p:tgtEl>
                                        <p:attrNameLst>
                                          <p:attrName>ppt_x</p:attrName>
                                        </p:attrNameLst>
                                      </p:cBhvr>
                                      <p:tavLst>
                                        <p:tav tm="0">
                                          <p:val>
                                            <p:strVal val="0-#ppt_w/2"/>
                                          </p:val>
                                        </p:tav>
                                        <p:tav tm="100000">
                                          <p:val>
                                            <p:strVal val="#ppt_x"/>
                                          </p:val>
                                        </p:tav>
                                      </p:tavLst>
                                    </p:anim>
                                    <p:anim calcmode="lin" valueType="num">
                                      <p:cBhvr additive="base">
                                        <p:cTn id="8" dur="500" fill="hold"/>
                                        <p:tgtEl>
                                          <p:spTgt spid="7270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2709"/>
                                        </p:tgtEl>
                                        <p:attrNameLst>
                                          <p:attrName>style.visibility</p:attrName>
                                        </p:attrNameLst>
                                      </p:cBhvr>
                                      <p:to>
                                        <p:strVal val="visible"/>
                                      </p:to>
                                    </p:set>
                                    <p:anim calcmode="lin" valueType="num">
                                      <p:cBhvr additive="base">
                                        <p:cTn id="13" dur="500" fill="hold"/>
                                        <p:tgtEl>
                                          <p:spTgt spid="72709"/>
                                        </p:tgtEl>
                                        <p:attrNameLst>
                                          <p:attrName>ppt_x</p:attrName>
                                        </p:attrNameLst>
                                      </p:cBhvr>
                                      <p:tavLst>
                                        <p:tav tm="0">
                                          <p:val>
                                            <p:strVal val="0-#ppt_w/2"/>
                                          </p:val>
                                        </p:tav>
                                        <p:tav tm="100000">
                                          <p:val>
                                            <p:strVal val="#ppt_x"/>
                                          </p:val>
                                        </p:tav>
                                      </p:tavLst>
                                    </p:anim>
                                    <p:anim calcmode="lin" valueType="num">
                                      <p:cBhvr additive="base">
                                        <p:cTn id="14" dur="500" fill="hold"/>
                                        <p:tgtEl>
                                          <p:spTgt spid="727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autoUpdateAnimBg="0"/>
      <p:bldP spid="7270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057400" y="457200"/>
            <a:ext cx="5029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r>
              <a:rPr kumimoji="0" lang="en-US" b="1">
                <a:solidFill>
                  <a:srgbClr val="00FF00"/>
                </a:solidFill>
              </a:rPr>
              <a:t>THE  WORK  OF  A  COUPLE </a:t>
            </a:r>
            <a:r>
              <a:rPr kumimoji="0" lang="en-US">
                <a:solidFill>
                  <a:srgbClr val="00FF00"/>
                </a:solidFill>
              </a:rPr>
              <a:t>(Section 18.3)</a:t>
            </a:r>
            <a:endParaRPr kumimoji="0" lang="en-US" b="1">
              <a:solidFill>
                <a:srgbClr val="00FF00"/>
              </a:solidFill>
            </a:endParaRPr>
          </a:p>
        </p:txBody>
      </p:sp>
      <p:sp>
        <p:nvSpPr>
          <p:cNvPr id="73731" name="Text Box 3"/>
          <p:cNvSpPr txBox="1">
            <a:spLocks noChangeArrowheads="1"/>
          </p:cNvSpPr>
          <p:nvPr/>
        </p:nvSpPr>
        <p:spPr bwMode="auto">
          <a:xfrm>
            <a:off x="2743200" y="1295400"/>
            <a:ext cx="6019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a:t>When a body subjected to a couple experiences general plane motion, the two couple forces do work </a:t>
            </a:r>
            <a:r>
              <a:rPr kumimoji="0" lang="en-US">
                <a:solidFill>
                  <a:schemeClr val="hlink"/>
                </a:solidFill>
              </a:rPr>
              <a:t>only</a:t>
            </a:r>
            <a:r>
              <a:rPr kumimoji="0" lang="en-US"/>
              <a:t> when the body undergoes </a:t>
            </a:r>
            <a:r>
              <a:rPr kumimoji="0" lang="en-US">
                <a:solidFill>
                  <a:schemeClr val="hlink"/>
                </a:solidFill>
              </a:rPr>
              <a:t>rotation</a:t>
            </a:r>
            <a:r>
              <a:rPr kumimoji="0" lang="en-US"/>
              <a:t>.</a:t>
            </a:r>
            <a:endParaRPr kumimoji="0" lang="en-US">
              <a:latin typeface="Symbol" pitchFamily="18" charset="2"/>
              <a:sym typeface="Symbol" pitchFamily="18" charset="2"/>
            </a:endParaRPr>
          </a:p>
        </p:txBody>
      </p:sp>
      <p:sp>
        <p:nvSpPr>
          <p:cNvPr id="73733" name="Text Box 5"/>
          <p:cNvSpPr txBox="1">
            <a:spLocks noChangeArrowheads="1"/>
          </p:cNvSpPr>
          <p:nvPr/>
        </p:nvSpPr>
        <p:spPr bwMode="auto">
          <a:xfrm>
            <a:off x="685800" y="4572000"/>
            <a:ext cx="73152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a:t>If the couple moment, M, is constant, then</a:t>
            </a:r>
          </a:p>
          <a:p>
            <a:pPr algn="ctr" eaLnBrk="1" hangingPunct="1"/>
            <a:r>
              <a:rPr kumimoji="0" lang="en-US"/>
              <a:t>U</a:t>
            </a:r>
            <a:r>
              <a:rPr kumimoji="0" lang="en-US" baseline="-25000"/>
              <a:t>M</a:t>
            </a:r>
            <a:r>
              <a:rPr kumimoji="0" lang="en-US"/>
              <a:t> = M (</a:t>
            </a:r>
            <a:r>
              <a:rPr kumimoji="0" lang="en-US">
                <a:latin typeface="Symbol" pitchFamily="18" charset="2"/>
              </a:rPr>
              <a:t>q</a:t>
            </a:r>
            <a:r>
              <a:rPr kumimoji="0" lang="en-US" baseline="-25000"/>
              <a:t>2</a:t>
            </a:r>
            <a:r>
              <a:rPr kumimoji="0" lang="en-US"/>
              <a:t> – </a:t>
            </a:r>
            <a:r>
              <a:rPr kumimoji="0" lang="en-US">
                <a:latin typeface="Symbol" pitchFamily="18" charset="2"/>
              </a:rPr>
              <a:t>q</a:t>
            </a:r>
            <a:r>
              <a:rPr kumimoji="0" lang="en-US" baseline="-25000"/>
              <a:t>1</a:t>
            </a:r>
            <a:r>
              <a:rPr kumimoji="0" lang="en-US"/>
              <a:t>)</a:t>
            </a:r>
          </a:p>
          <a:p>
            <a:pPr eaLnBrk="1" hangingPunct="1">
              <a:spcBef>
                <a:spcPct val="20000"/>
              </a:spcBef>
            </a:pPr>
            <a:r>
              <a:rPr kumimoji="0" lang="en-US"/>
              <a:t>Here the work is positive, provided M and (</a:t>
            </a:r>
            <a:r>
              <a:rPr kumimoji="0" lang="en-US">
                <a:latin typeface="Symbol" pitchFamily="18" charset="2"/>
              </a:rPr>
              <a:t>q</a:t>
            </a:r>
            <a:r>
              <a:rPr kumimoji="0" lang="en-US" baseline="-25000"/>
              <a:t>2</a:t>
            </a:r>
            <a:r>
              <a:rPr kumimoji="0" lang="en-US"/>
              <a:t> – </a:t>
            </a:r>
            <a:r>
              <a:rPr kumimoji="0" lang="en-US">
                <a:latin typeface="Symbol" pitchFamily="18" charset="2"/>
              </a:rPr>
              <a:t>q</a:t>
            </a:r>
            <a:r>
              <a:rPr kumimoji="0" lang="en-US" baseline="-25000"/>
              <a:t>1</a:t>
            </a:r>
            <a:r>
              <a:rPr kumimoji="0" lang="en-US"/>
              <a:t>) are in the same direction.</a:t>
            </a:r>
          </a:p>
        </p:txBody>
      </p:sp>
      <p:grpSp>
        <p:nvGrpSpPr>
          <p:cNvPr id="2" name="Group 21"/>
          <p:cNvGrpSpPr>
            <a:grpSpLocks/>
          </p:cNvGrpSpPr>
          <p:nvPr/>
        </p:nvGrpSpPr>
        <p:grpSpPr bwMode="auto">
          <a:xfrm>
            <a:off x="2743200" y="2514600"/>
            <a:ext cx="6019800" cy="2103438"/>
            <a:chOff x="1728" y="1296"/>
            <a:chExt cx="3792" cy="1325"/>
          </a:xfrm>
        </p:grpSpPr>
        <p:sp>
          <p:nvSpPr>
            <p:cNvPr id="14345" name="Text Box 4"/>
            <p:cNvSpPr txBox="1">
              <a:spLocks noChangeArrowheads="1"/>
            </p:cNvSpPr>
            <p:nvPr/>
          </p:nvSpPr>
          <p:spPr bwMode="auto">
            <a:xfrm>
              <a:off x="1728" y="1296"/>
              <a:ext cx="3792"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a:t>If the body rotates through an angular displacement d</a:t>
              </a:r>
              <a:r>
                <a:rPr kumimoji="0" lang="en-US">
                  <a:latin typeface="Symbol" pitchFamily="18" charset="2"/>
                </a:rPr>
                <a:t>q</a:t>
              </a:r>
              <a:r>
                <a:rPr kumimoji="0" lang="en-US"/>
                <a:t>, the work of the couple moment, M, is:</a:t>
              </a:r>
            </a:p>
          </p:txBody>
        </p:sp>
        <p:sp>
          <p:nvSpPr>
            <p:cNvPr id="14346" name="Rectangle 7"/>
            <p:cNvSpPr>
              <a:spLocks noChangeArrowheads="1"/>
            </p:cNvSpPr>
            <p:nvPr/>
          </p:nvSpPr>
          <p:spPr bwMode="auto">
            <a:xfrm>
              <a:off x="3591" y="2145"/>
              <a:ext cx="7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sz="3600">
                  <a:latin typeface="Symbol" pitchFamily="18" charset="2"/>
                </a:rPr>
                <a:t>ò</a:t>
              </a:r>
              <a:endParaRPr kumimoji="0" lang="en-US" sz="3600"/>
            </a:p>
          </p:txBody>
        </p:sp>
        <p:sp>
          <p:nvSpPr>
            <p:cNvPr id="14347" name="Rectangle 8"/>
            <p:cNvSpPr>
              <a:spLocks noChangeArrowheads="1"/>
            </p:cNvSpPr>
            <p:nvPr/>
          </p:nvSpPr>
          <p:spPr bwMode="auto">
            <a:xfrm>
              <a:off x="3404" y="2175"/>
              <a:ext cx="119"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sz="2700">
                  <a:latin typeface="Symbol" pitchFamily="18" charset="2"/>
                </a:rPr>
                <a:t>=</a:t>
              </a:r>
              <a:endParaRPr kumimoji="0" lang="en-US"/>
            </a:p>
          </p:txBody>
        </p:sp>
        <p:sp>
          <p:nvSpPr>
            <p:cNvPr id="14348" name="Rectangle 9"/>
            <p:cNvSpPr>
              <a:spLocks noChangeArrowheads="1"/>
            </p:cNvSpPr>
            <p:nvPr/>
          </p:nvSpPr>
          <p:spPr bwMode="auto">
            <a:xfrm>
              <a:off x="3621" y="1987"/>
              <a:ext cx="12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sz="1800">
                  <a:latin typeface="Symbol" pitchFamily="18" charset="2"/>
                </a:rPr>
                <a:t>q</a:t>
              </a:r>
              <a:r>
                <a:rPr kumimoji="0" lang="en-US" sz="1800" baseline="-25000"/>
                <a:t>2</a:t>
              </a:r>
            </a:p>
          </p:txBody>
        </p:sp>
        <p:sp>
          <p:nvSpPr>
            <p:cNvPr id="14349" name="Rectangle 10"/>
            <p:cNvSpPr>
              <a:spLocks noChangeArrowheads="1"/>
            </p:cNvSpPr>
            <p:nvPr/>
          </p:nvSpPr>
          <p:spPr bwMode="auto">
            <a:xfrm>
              <a:off x="3577" y="2448"/>
              <a:ext cx="12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sz="1800">
                  <a:latin typeface="Symbol" pitchFamily="18" charset="2"/>
                </a:rPr>
                <a:t>q</a:t>
              </a:r>
              <a:r>
                <a:rPr kumimoji="0" lang="en-US" sz="1800" baseline="-25000"/>
                <a:t>1</a:t>
              </a:r>
            </a:p>
          </p:txBody>
        </p:sp>
        <p:sp>
          <p:nvSpPr>
            <p:cNvPr id="14350" name="Rectangle 11"/>
            <p:cNvSpPr>
              <a:spLocks noChangeArrowheads="1"/>
            </p:cNvSpPr>
            <p:nvPr/>
          </p:nvSpPr>
          <p:spPr bwMode="auto">
            <a:xfrm>
              <a:off x="3713" y="2199"/>
              <a:ext cx="41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t>M d</a:t>
              </a:r>
              <a:r>
                <a:rPr kumimoji="0" lang="en-US">
                  <a:latin typeface="Symbol" pitchFamily="18" charset="2"/>
                </a:rPr>
                <a:t>q</a:t>
              </a:r>
            </a:p>
          </p:txBody>
        </p:sp>
        <p:sp>
          <p:nvSpPr>
            <p:cNvPr id="14351" name="Rectangle 12"/>
            <p:cNvSpPr>
              <a:spLocks noChangeArrowheads="1"/>
            </p:cNvSpPr>
            <p:nvPr/>
          </p:nvSpPr>
          <p:spPr bwMode="auto">
            <a:xfrm>
              <a:off x="3100" y="2199"/>
              <a:ext cx="25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t>U</a:t>
              </a:r>
              <a:r>
                <a:rPr kumimoji="0" lang="en-US" baseline="-25000"/>
                <a:t>M</a:t>
              </a:r>
            </a:p>
          </p:txBody>
        </p:sp>
      </p:grpSp>
      <p:sp>
        <p:nvSpPr>
          <p:cNvPr id="14342" name="AutoShape 17">
            <a:hlinkClick r:id="" action="ppaction://hlinkshowjump?jump=nextslide" highlightClick="1"/>
          </p:cNvPr>
          <p:cNvSpPr>
            <a:spLocks noChangeArrowheads="1"/>
          </p:cNvSpPr>
          <p:nvPr/>
        </p:nvSpPr>
        <p:spPr bwMode="auto">
          <a:xfrm>
            <a:off x="8305800" y="6172200"/>
            <a:ext cx="228600" cy="2286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14343" name="AutoShape 18">
            <a:hlinkClick r:id="" action="ppaction://hlinkshowjump?jump=previousslide" highlightClick="1"/>
          </p:cNvPr>
          <p:cNvSpPr>
            <a:spLocks noChangeArrowheads="1"/>
          </p:cNvSpPr>
          <p:nvPr/>
        </p:nvSpPr>
        <p:spPr bwMode="auto">
          <a:xfrm>
            <a:off x="8077200" y="6172200"/>
            <a:ext cx="228600" cy="228600"/>
          </a:xfrm>
          <a:prstGeom prst="actionButtonBackPrevious">
            <a:avLst/>
          </a:prstGeom>
          <a:solidFill>
            <a:schemeClr val="accent1"/>
          </a:solidFill>
          <a:ln w="9525">
            <a:solidFill>
              <a:schemeClr val="tx1"/>
            </a:solidFill>
            <a:miter lim="800000"/>
            <a:headEnd/>
            <a:tailEnd/>
          </a:ln>
        </p:spPr>
        <p:txBody>
          <a:bodyPr wrap="none" anchor="ctr"/>
          <a:lstStyle/>
          <a:p>
            <a:endParaRPr lang="en-US"/>
          </a:p>
        </p:txBody>
      </p:sp>
      <p:pic>
        <p:nvPicPr>
          <p:cNvPr id="14344"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20732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3731"/>
                                        </p:tgtEl>
                                        <p:attrNameLst>
                                          <p:attrName>style.visibility</p:attrName>
                                        </p:attrNameLst>
                                      </p:cBhvr>
                                      <p:to>
                                        <p:strVal val="visible"/>
                                      </p:to>
                                    </p:set>
                                    <p:anim calcmode="lin" valueType="num">
                                      <p:cBhvr additive="base">
                                        <p:cTn id="7" dur="500" fill="hold"/>
                                        <p:tgtEl>
                                          <p:spTgt spid="73731"/>
                                        </p:tgtEl>
                                        <p:attrNameLst>
                                          <p:attrName>ppt_x</p:attrName>
                                        </p:attrNameLst>
                                      </p:cBhvr>
                                      <p:tavLst>
                                        <p:tav tm="0">
                                          <p:val>
                                            <p:strVal val="0-#ppt_w/2"/>
                                          </p:val>
                                        </p:tav>
                                        <p:tav tm="100000">
                                          <p:val>
                                            <p:strVal val="#ppt_x"/>
                                          </p:val>
                                        </p:tav>
                                      </p:tavLst>
                                    </p:anim>
                                    <p:anim calcmode="lin" valueType="num">
                                      <p:cBhvr additive="base">
                                        <p:cTn id="8" dur="500" fill="hold"/>
                                        <p:tgtEl>
                                          <p:spTgt spid="7373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3733"/>
                                        </p:tgtEl>
                                        <p:attrNameLst>
                                          <p:attrName>style.visibility</p:attrName>
                                        </p:attrNameLst>
                                      </p:cBhvr>
                                      <p:to>
                                        <p:strVal val="visible"/>
                                      </p:to>
                                    </p:set>
                                    <p:anim calcmode="lin" valueType="num">
                                      <p:cBhvr additive="base">
                                        <p:cTn id="19" dur="500" fill="hold"/>
                                        <p:tgtEl>
                                          <p:spTgt spid="73733"/>
                                        </p:tgtEl>
                                        <p:attrNameLst>
                                          <p:attrName>ppt_x</p:attrName>
                                        </p:attrNameLst>
                                      </p:cBhvr>
                                      <p:tavLst>
                                        <p:tav tm="0">
                                          <p:val>
                                            <p:strVal val="0-#ppt_w/2"/>
                                          </p:val>
                                        </p:tav>
                                        <p:tav tm="100000">
                                          <p:val>
                                            <p:strVal val="#ppt_x"/>
                                          </p:val>
                                        </p:tav>
                                      </p:tavLst>
                                    </p:anim>
                                    <p:anim calcmode="lin" valueType="num">
                                      <p:cBhvr additive="base">
                                        <p:cTn id="20" dur="500" fill="hold"/>
                                        <p:tgtEl>
                                          <p:spTgt spid="737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autoUpdateAnimBg="0"/>
      <p:bldP spid="7373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1371600" y="381000"/>
            <a:ext cx="6172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0" lang="en-US" b="1">
                <a:solidFill>
                  <a:srgbClr val="00FF00"/>
                </a:solidFill>
              </a:rPr>
              <a:t>PRINCIPLE  OF  WORK  AND  ENERGY</a:t>
            </a:r>
            <a:r>
              <a:rPr kumimoji="0" lang="en-US">
                <a:solidFill>
                  <a:srgbClr val="00FF00"/>
                </a:solidFill>
              </a:rPr>
              <a:t> (Section 18.4)</a:t>
            </a:r>
            <a:endParaRPr kumimoji="0" lang="en-US" b="1">
              <a:solidFill>
                <a:srgbClr val="00FF00"/>
              </a:solidFill>
            </a:endParaRPr>
          </a:p>
        </p:txBody>
      </p:sp>
      <p:sp>
        <p:nvSpPr>
          <p:cNvPr id="74756" name="Text Box 4"/>
          <p:cNvSpPr txBox="1">
            <a:spLocks noChangeArrowheads="1"/>
          </p:cNvSpPr>
          <p:nvPr/>
        </p:nvSpPr>
        <p:spPr bwMode="auto">
          <a:xfrm>
            <a:off x="838200" y="1371600"/>
            <a:ext cx="72390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a:t>Recall the statement of the principle of work and energy used earlier:</a:t>
            </a:r>
          </a:p>
          <a:p>
            <a:pPr algn="ctr" eaLnBrk="1" hangingPunct="1"/>
            <a:r>
              <a:rPr kumimoji="0" lang="en-US"/>
              <a:t>T</a:t>
            </a:r>
            <a:r>
              <a:rPr kumimoji="0" lang="en-US" baseline="-25000"/>
              <a:t>1</a:t>
            </a:r>
            <a:r>
              <a:rPr kumimoji="0" lang="en-US"/>
              <a:t> + </a:t>
            </a:r>
            <a:r>
              <a:rPr kumimoji="0" lang="en-US">
                <a:latin typeface="Symbol" pitchFamily="18" charset="2"/>
              </a:rPr>
              <a:t>S</a:t>
            </a:r>
            <a:r>
              <a:rPr kumimoji="0" lang="en-US"/>
              <a:t>U</a:t>
            </a:r>
            <a:r>
              <a:rPr kumimoji="0" lang="en-US" baseline="-25000"/>
              <a:t>1-2</a:t>
            </a:r>
            <a:r>
              <a:rPr kumimoji="0" lang="en-US"/>
              <a:t> = T</a:t>
            </a:r>
            <a:r>
              <a:rPr kumimoji="0" lang="en-US" baseline="-25000"/>
              <a:t>2</a:t>
            </a:r>
          </a:p>
          <a:p>
            <a:pPr eaLnBrk="1" hangingPunct="1"/>
            <a:endParaRPr kumimoji="0" lang="en-US"/>
          </a:p>
          <a:p>
            <a:pPr eaLnBrk="1" hangingPunct="1"/>
            <a:r>
              <a:rPr kumimoji="0" lang="en-US"/>
              <a:t>In the case of general plane motion, this equation states that the sum of the initial kinetic energy (</a:t>
            </a:r>
            <a:r>
              <a:rPr kumimoji="0" lang="en-US">
                <a:solidFill>
                  <a:schemeClr val="hlink"/>
                </a:solidFill>
              </a:rPr>
              <a:t>both translational and rotational</a:t>
            </a:r>
            <a:r>
              <a:rPr kumimoji="0" lang="en-US"/>
              <a:t>) and the work done by all external forces and couple moments equals the body’s final kinetic energy (translational and rotational).</a:t>
            </a:r>
          </a:p>
        </p:txBody>
      </p:sp>
      <p:sp>
        <p:nvSpPr>
          <p:cNvPr id="15364" name="AutoShape 5">
            <a:hlinkClick r:id="" action="ppaction://hlinkshowjump?jump=nextslide" highlightClick="1"/>
          </p:cNvPr>
          <p:cNvSpPr>
            <a:spLocks noChangeArrowheads="1"/>
          </p:cNvSpPr>
          <p:nvPr/>
        </p:nvSpPr>
        <p:spPr bwMode="auto">
          <a:xfrm>
            <a:off x="8305800" y="6172200"/>
            <a:ext cx="228600" cy="2286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15365" name="AutoShape 6">
            <a:hlinkClick r:id="" action="ppaction://hlinkshowjump?jump=previousslide" highlightClick="1"/>
          </p:cNvPr>
          <p:cNvSpPr>
            <a:spLocks noChangeArrowheads="1"/>
          </p:cNvSpPr>
          <p:nvPr/>
        </p:nvSpPr>
        <p:spPr bwMode="auto">
          <a:xfrm>
            <a:off x="8077200" y="6172200"/>
            <a:ext cx="228600" cy="228600"/>
          </a:xfrm>
          <a:prstGeom prst="actionButtonBackPrevious">
            <a:avLst/>
          </a:prstGeom>
          <a:solidFill>
            <a:schemeClr val="accent1"/>
          </a:solidFill>
          <a:ln w="9525">
            <a:solidFill>
              <a:schemeClr val="tx1"/>
            </a:solidFill>
            <a:miter lim="800000"/>
            <a:headEnd/>
            <a:tailEnd/>
          </a:ln>
        </p:spPr>
        <p:txBody>
          <a:bodyPr wrap="none" anchor="ctr"/>
          <a:lstStyle/>
          <a:p>
            <a:endParaRPr lang="en-US"/>
          </a:p>
        </p:txBody>
      </p:sp>
      <p:sp>
        <p:nvSpPr>
          <p:cNvPr id="74759" name="Text Box 7"/>
          <p:cNvSpPr txBox="1">
            <a:spLocks noChangeArrowheads="1"/>
          </p:cNvSpPr>
          <p:nvPr/>
        </p:nvSpPr>
        <p:spPr bwMode="auto">
          <a:xfrm>
            <a:off x="838200" y="4800600"/>
            <a:ext cx="7239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a:t>This equation is a </a:t>
            </a:r>
            <a:r>
              <a:rPr kumimoji="0" lang="en-US">
                <a:solidFill>
                  <a:schemeClr val="hlink"/>
                </a:solidFill>
              </a:rPr>
              <a:t>scalar</a:t>
            </a:r>
            <a:r>
              <a:rPr kumimoji="0" lang="en-US"/>
              <a:t> equation.  It can be applied to a system of rigid bodies by summing contributions from all bodies.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4756"/>
                                        </p:tgtEl>
                                        <p:attrNameLst>
                                          <p:attrName>style.visibility</p:attrName>
                                        </p:attrNameLst>
                                      </p:cBhvr>
                                      <p:to>
                                        <p:strVal val="visible"/>
                                      </p:to>
                                    </p:set>
                                    <p:anim calcmode="lin" valueType="num">
                                      <p:cBhvr additive="base">
                                        <p:cTn id="7" dur="500" fill="hold"/>
                                        <p:tgtEl>
                                          <p:spTgt spid="74756"/>
                                        </p:tgtEl>
                                        <p:attrNameLst>
                                          <p:attrName>ppt_x</p:attrName>
                                        </p:attrNameLst>
                                      </p:cBhvr>
                                      <p:tavLst>
                                        <p:tav tm="0">
                                          <p:val>
                                            <p:strVal val="0-#ppt_w/2"/>
                                          </p:val>
                                        </p:tav>
                                        <p:tav tm="100000">
                                          <p:val>
                                            <p:strVal val="#ppt_x"/>
                                          </p:val>
                                        </p:tav>
                                      </p:tavLst>
                                    </p:anim>
                                    <p:anim calcmode="lin" valueType="num">
                                      <p:cBhvr additive="base">
                                        <p:cTn id="8" dur="500" fill="hold"/>
                                        <p:tgtEl>
                                          <p:spTgt spid="7475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4759"/>
                                        </p:tgtEl>
                                        <p:attrNameLst>
                                          <p:attrName>style.visibility</p:attrName>
                                        </p:attrNameLst>
                                      </p:cBhvr>
                                      <p:to>
                                        <p:strVal val="visible"/>
                                      </p:to>
                                    </p:set>
                                    <p:anim calcmode="lin" valueType="num">
                                      <p:cBhvr additive="base">
                                        <p:cTn id="13" dur="500" fill="hold"/>
                                        <p:tgtEl>
                                          <p:spTgt spid="74759"/>
                                        </p:tgtEl>
                                        <p:attrNameLst>
                                          <p:attrName>ppt_x</p:attrName>
                                        </p:attrNameLst>
                                      </p:cBhvr>
                                      <p:tavLst>
                                        <p:tav tm="0">
                                          <p:val>
                                            <p:strVal val="0-#ppt_w/2"/>
                                          </p:val>
                                        </p:tav>
                                        <p:tav tm="100000">
                                          <p:val>
                                            <p:strVal val="#ppt_x"/>
                                          </p:val>
                                        </p:tav>
                                      </p:tavLst>
                                    </p:anim>
                                    <p:anim calcmode="lin" valueType="num">
                                      <p:cBhvr additive="base">
                                        <p:cTn id="14" dur="500" fill="hold"/>
                                        <p:tgtEl>
                                          <p:spTgt spid="747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autoUpdateAnimBg="0"/>
      <p:bldP spid="7475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762000" y="381000"/>
            <a:ext cx="7391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r>
              <a:rPr kumimoji="0" lang="en-US" b="1">
                <a:solidFill>
                  <a:srgbClr val="00FF00"/>
                </a:solidFill>
              </a:rPr>
              <a:t>PLANAR  KINETICS  OF  A  RIGID  BODY:  CONSERVATION  OF  ENERGY</a:t>
            </a:r>
          </a:p>
        </p:txBody>
      </p:sp>
      <p:sp>
        <p:nvSpPr>
          <p:cNvPr id="20483" name="AutoShape 6">
            <a:hlinkClick r:id="" action="ppaction://hlinkshowjump?jump=nextslide" highlightClick="1"/>
          </p:cNvPr>
          <p:cNvSpPr>
            <a:spLocks noChangeArrowheads="1"/>
          </p:cNvSpPr>
          <p:nvPr/>
        </p:nvSpPr>
        <p:spPr bwMode="auto">
          <a:xfrm>
            <a:off x="8305800" y="6172200"/>
            <a:ext cx="228600" cy="228600"/>
          </a:xfrm>
          <a:prstGeom prst="actionButtonForwardNext">
            <a:avLst/>
          </a:prstGeom>
          <a:solidFill>
            <a:schemeClr val="accent1"/>
          </a:solidFill>
          <a:ln w="9525">
            <a:solidFill>
              <a:schemeClr val="tx1"/>
            </a:solidFill>
            <a:miter lim="800000"/>
            <a:headEnd/>
            <a:tailEnd/>
          </a:ln>
        </p:spPr>
        <p:txBody>
          <a:bodyPr wrap="none" anchor="ctr"/>
          <a:lstStyle/>
          <a:p>
            <a:endParaRPr kumimoji="0" lang="en-US"/>
          </a:p>
        </p:txBody>
      </p:sp>
      <p:sp>
        <p:nvSpPr>
          <p:cNvPr id="65544" name="Text Box 8"/>
          <p:cNvSpPr txBox="1">
            <a:spLocks noChangeArrowheads="1"/>
          </p:cNvSpPr>
          <p:nvPr/>
        </p:nvSpPr>
        <p:spPr bwMode="auto">
          <a:xfrm>
            <a:off x="838200" y="1143000"/>
            <a:ext cx="4065588"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sz="2200" b="1" u="sng" dirty="0"/>
              <a:t>Today’s Objectives:</a:t>
            </a:r>
          </a:p>
          <a:p>
            <a:pPr eaLnBrk="1" hangingPunct="1">
              <a:buFontTx/>
              <a:buAutoNum type="alphaLcParenR"/>
            </a:pPr>
            <a:r>
              <a:rPr kumimoji="0" lang="en-US" sz="2200" smtClean="0"/>
              <a:t>Determine </a:t>
            </a:r>
            <a:r>
              <a:rPr kumimoji="0" lang="en-US" sz="2200" dirty="0"/>
              <a:t>the potential energy of conservative forces.</a:t>
            </a:r>
          </a:p>
          <a:p>
            <a:pPr eaLnBrk="1" hangingPunct="1">
              <a:buFontTx/>
              <a:buAutoNum type="alphaLcParenR"/>
            </a:pPr>
            <a:r>
              <a:rPr kumimoji="0" lang="en-US" sz="2200" dirty="0"/>
              <a:t>Apply the principle of conservation of energy.</a:t>
            </a:r>
          </a:p>
        </p:txBody>
      </p:sp>
      <p:pic>
        <p:nvPicPr>
          <p:cNvPr id="2048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276600"/>
            <a:ext cx="2506663"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026"/>
          <p:cNvSpPr txBox="1">
            <a:spLocks noChangeArrowheads="1"/>
          </p:cNvSpPr>
          <p:nvPr/>
        </p:nvSpPr>
        <p:spPr bwMode="auto">
          <a:xfrm>
            <a:off x="3276600" y="381000"/>
            <a:ext cx="248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b="1">
                <a:solidFill>
                  <a:srgbClr val="00FF00"/>
                </a:solidFill>
              </a:rPr>
              <a:t>APPLICATIONS</a:t>
            </a:r>
          </a:p>
        </p:txBody>
      </p:sp>
      <p:sp>
        <p:nvSpPr>
          <p:cNvPr id="67587" name="Text Box 1027"/>
          <p:cNvSpPr txBox="1">
            <a:spLocks noChangeArrowheads="1"/>
          </p:cNvSpPr>
          <p:nvPr/>
        </p:nvSpPr>
        <p:spPr bwMode="auto">
          <a:xfrm>
            <a:off x="3733800" y="914400"/>
            <a:ext cx="4953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a:t>The torsion springs located at the top of the garage door wind up as the door is lowered.  </a:t>
            </a:r>
          </a:p>
          <a:p>
            <a:pPr eaLnBrk="1" hangingPunct="1"/>
            <a:endParaRPr kumimoji="0" lang="en-US"/>
          </a:p>
          <a:p>
            <a:pPr eaLnBrk="1" hangingPunct="1"/>
            <a:r>
              <a:rPr kumimoji="0" lang="en-US"/>
              <a:t>When the door is raised, the potential energy stored in the spring is transferred into the gravitational potential energy of the door’s weight, thereby making it easy to open.</a:t>
            </a:r>
          </a:p>
        </p:txBody>
      </p:sp>
      <p:sp>
        <p:nvSpPr>
          <p:cNvPr id="67588" name="Text Box 1028"/>
          <p:cNvSpPr txBox="1">
            <a:spLocks noChangeArrowheads="1"/>
          </p:cNvSpPr>
          <p:nvPr/>
        </p:nvSpPr>
        <p:spPr bwMode="auto">
          <a:xfrm>
            <a:off x="3733800" y="4572000"/>
            <a:ext cx="4953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a:t>Are parameters such as the torsional spring stiffness and  initial rotation angle of the spring important when you install a new door?</a:t>
            </a:r>
          </a:p>
        </p:txBody>
      </p:sp>
      <p:sp>
        <p:nvSpPr>
          <p:cNvPr id="22533" name="AutoShape 1036">
            <a:hlinkClick r:id="" action="ppaction://hlinkshowjump?jump=nextslide" highlightClick="1"/>
          </p:cNvPr>
          <p:cNvSpPr>
            <a:spLocks noChangeArrowheads="1"/>
          </p:cNvSpPr>
          <p:nvPr/>
        </p:nvSpPr>
        <p:spPr bwMode="auto">
          <a:xfrm>
            <a:off x="8305800" y="6172200"/>
            <a:ext cx="228600" cy="228600"/>
          </a:xfrm>
          <a:prstGeom prst="actionButtonForwardNext">
            <a:avLst/>
          </a:prstGeom>
          <a:solidFill>
            <a:schemeClr val="accent1"/>
          </a:solidFill>
          <a:ln w="9525">
            <a:solidFill>
              <a:schemeClr val="tx1"/>
            </a:solidFill>
            <a:miter lim="800000"/>
            <a:headEnd/>
            <a:tailEnd/>
          </a:ln>
        </p:spPr>
        <p:txBody>
          <a:bodyPr wrap="none" anchor="ctr"/>
          <a:lstStyle/>
          <a:p>
            <a:endParaRPr kumimoji="0" lang="en-US"/>
          </a:p>
        </p:txBody>
      </p:sp>
      <p:sp>
        <p:nvSpPr>
          <p:cNvPr id="22534" name="AutoShape 1037">
            <a:hlinkClick r:id="" action="ppaction://hlinkshowjump?jump=previousslide" highlightClick="1"/>
          </p:cNvPr>
          <p:cNvSpPr>
            <a:spLocks noChangeArrowheads="1"/>
          </p:cNvSpPr>
          <p:nvPr/>
        </p:nvSpPr>
        <p:spPr bwMode="auto">
          <a:xfrm>
            <a:off x="8077200" y="6172200"/>
            <a:ext cx="228600" cy="228600"/>
          </a:xfrm>
          <a:prstGeom prst="actionButtonBackPrevious">
            <a:avLst/>
          </a:prstGeom>
          <a:solidFill>
            <a:schemeClr val="accent1"/>
          </a:solidFill>
          <a:ln w="9525">
            <a:solidFill>
              <a:schemeClr val="tx1"/>
            </a:solidFill>
            <a:miter lim="800000"/>
            <a:headEnd/>
            <a:tailEnd/>
          </a:ln>
        </p:spPr>
        <p:txBody>
          <a:bodyPr wrap="none" anchor="ctr"/>
          <a:lstStyle/>
          <a:p>
            <a:endParaRPr kumimoji="0" lang="en-US"/>
          </a:p>
        </p:txBody>
      </p:sp>
      <p:pic>
        <p:nvPicPr>
          <p:cNvPr id="2253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66800"/>
            <a:ext cx="2987675"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733800"/>
            <a:ext cx="20193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537" name="Straight Arrow Connector 9"/>
          <p:cNvCxnSpPr>
            <a:cxnSpLocks noChangeShapeType="1"/>
          </p:cNvCxnSpPr>
          <p:nvPr/>
        </p:nvCxnSpPr>
        <p:spPr bwMode="auto">
          <a:xfrm rot="10800000" flipV="1">
            <a:off x="2819400" y="1143000"/>
            <a:ext cx="990600" cy="152400"/>
          </a:xfrm>
          <a:prstGeom prst="straightConnector1">
            <a:avLst/>
          </a:prstGeom>
          <a:noFill/>
          <a:ln w="349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2538" name="Straight Arrow Connector 11"/>
          <p:cNvCxnSpPr>
            <a:cxnSpLocks noChangeShapeType="1"/>
          </p:cNvCxnSpPr>
          <p:nvPr/>
        </p:nvCxnSpPr>
        <p:spPr bwMode="auto">
          <a:xfrm rot="10800000" flipV="1">
            <a:off x="1219200" y="1143000"/>
            <a:ext cx="2590800" cy="152400"/>
          </a:xfrm>
          <a:prstGeom prst="straightConnector1">
            <a:avLst/>
          </a:prstGeom>
          <a:noFill/>
          <a:ln w="34925" algn="ctr">
            <a:solidFill>
              <a:srgbClr val="FF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587"/>
                                        </p:tgtEl>
                                        <p:attrNameLst>
                                          <p:attrName>style.visibility</p:attrName>
                                        </p:attrNameLst>
                                      </p:cBhvr>
                                      <p:to>
                                        <p:strVal val="visible"/>
                                      </p:to>
                                    </p:set>
                                    <p:anim calcmode="lin" valueType="num">
                                      <p:cBhvr additive="base">
                                        <p:cTn id="7" dur="500" fill="hold"/>
                                        <p:tgtEl>
                                          <p:spTgt spid="67587"/>
                                        </p:tgtEl>
                                        <p:attrNameLst>
                                          <p:attrName>ppt_x</p:attrName>
                                        </p:attrNameLst>
                                      </p:cBhvr>
                                      <p:tavLst>
                                        <p:tav tm="0">
                                          <p:val>
                                            <p:strVal val="0-#ppt_w/2"/>
                                          </p:val>
                                        </p:tav>
                                        <p:tav tm="100000">
                                          <p:val>
                                            <p:strVal val="#ppt_x"/>
                                          </p:val>
                                        </p:tav>
                                      </p:tavLst>
                                    </p:anim>
                                    <p:anim calcmode="lin" valueType="num">
                                      <p:cBhvr additive="base">
                                        <p:cTn id="8" dur="500" fill="hold"/>
                                        <p:tgtEl>
                                          <p:spTgt spid="6758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7588"/>
                                        </p:tgtEl>
                                        <p:attrNameLst>
                                          <p:attrName>style.visibility</p:attrName>
                                        </p:attrNameLst>
                                      </p:cBhvr>
                                      <p:to>
                                        <p:strVal val="visible"/>
                                      </p:to>
                                    </p:set>
                                    <p:anim calcmode="lin" valueType="num">
                                      <p:cBhvr additive="base">
                                        <p:cTn id="13" dur="500" fill="hold"/>
                                        <p:tgtEl>
                                          <p:spTgt spid="67588"/>
                                        </p:tgtEl>
                                        <p:attrNameLst>
                                          <p:attrName>ppt_x</p:attrName>
                                        </p:attrNameLst>
                                      </p:cBhvr>
                                      <p:tavLst>
                                        <p:tav tm="0">
                                          <p:val>
                                            <p:strVal val="0-#ppt_w/2"/>
                                          </p:val>
                                        </p:tav>
                                        <p:tav tm="100000">
                                          <p:val>
                                            <p:strVal val="#ppt_x"/>
                                          </p:val>
                                        </p:tav>
                                      </p:tavLst>
                                    </p:anim>
                                    <p:anim calcmode="lin" valueType="num">
                                      <p:cBhvr additive="base">
                                        <p:cTn id="14" dur="500" fill="hold"/>
                                        <p:tgtEl>
                                          <p:spTgt spid="675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autoUpdateAnimBg="0"/>
      <p:bldP spid="67588"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026"/>
          <p:cNvSpPr txBox="1">
            <a:spLocks noChangeArrowheads="1"/>
          </p:cNvSpPr>
          <p:nvPr/>
        </p:nvSpPr>
        <p:spPr bwMode="auto">
          <a:xfrm>
            <a:off x="1828800" y="457200"/>
            <a:ext cx="533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r>
              <a:rPr kumimoji="0" lang="en-US" b="1">
                <a:solidFill>
                  <a:srgbClr val="00FF00"/>
                </a:solidFill>
              </a:rPr>
              <a:t>APPLICATIONS</a:t>
            </a:r>
            <a:r>
              <a:rPr kumimoji="0" lang="en-US">
                <a:solidFill>
                  <a:srgbClr val="00FF00"/>
                </a:solidFill>
              </a:rPr>
              <a:t> (continued)</a:t>
            </a:r>
            <a:endParaRPr kumimoji="0" lang="en-US" b="1">
              <a:solidFill>
                <a:srgbClr val="00FF00"/>
              </a:solidFill>
            </a:endParaRPr>
          </a:p>
        </p:txBody>
      </p:sp>
      <p:sp>
        <p:nvSpPr>
          <p:cNvPr id="68612" name="Text Box 1028"/>
          <p:cNvSpPr txBox="1">
            <a:spLocks noChangeArrowheads="1"/>
          </p:cNvSpPr>
          <p:nvPr/>
        </p:nvSpPr>
        <p:spPr bwMode="auto">
          <a:xfrm>
            <a:off x="685800" y="5486400"/>
            <a:ext cx="8001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a:t>Are the </a:t>
            </a:r>
            <a:r>
              <a:rPr kumimoji="0" lang="en-US" altLang="en-US"/>
              <a:t>gravitational potential energy </a:t>
            </a:r>
            <a:r>
              <a:rPr kumimoji="0" lang="en-US"/>
              <a:t>of the hood and </a:t>
            </a:r>
            <a:r>
              <a:rPr kumimoji="0" lang="en-US" altLang="en-US"/>
              <a:t>the torsional spring stiffness </a:t>
            </a:r>
            <a:r>
              <a:rPr kumimoji="0" lang="en-US"/>
              <a:t>related to each other?  If so, how?</a:t>
            </a:r>
          </a:p>
        </p:txBody>
      </p:sp>
      <p:sp>
        <p:nvSpPr>
          <p:cNvPr id="68611" name="Text Box 1027"/>
          <p:cNvSpPr txBox="1">
            <a:spLocks noChangeArrowheads="1"/>
          </p:cNvSpPr>
          <p:nvPr/>
        </p:nvSpPr>
        <p:spPr bwMode="auto">
          <a:xfrm>
            <a:off x="2895600" y="1143000"/>
            <a:ext cx="563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a:t>Two torsional springs are used to assist in opening and closing the hood of the truck. </a:t>
            </a:r>
          </a:p>
        </p:txBody>
      </p:sp>
      <p:sp>
        <p:nvSpPr>
          <p:cNvPr id="23557" name="AutoShape 1030">
            <a:hlinkClick r:id="" action="ppaction://hlinkshowjump?jump=nextslide" highlightClick="1"/>
          </p:cNvPr>
          <p:cNvSpPr>
            <a:spLocks noChangeArrowheads="1"/>
          </p:cNvSpPr>
          <p:nvPr/>
        </p:nvSpPr>
        <p:spPr bwMode="auto">
          <a:xfrm>
            <a:off x="8305800" y="6172200"/>
            <a:ext cx="228600" cy="228600"/>
          </a:xfrm>
          <a:prstGeom prst="actionButtonForwardNext">
            <a:avLst/>
          </a:prstGeom>
          <a:solidFill>
            <a:schemeClr val="accent1"/>
          </a:solidFill>
          <a:ln w="9525">
            <a:solidFill>
              <a:schemeClr val="tx1"/>
            </a:solidFill>
            <a:miter lim="800000"/>
            <a:headEnd/>
            <a:tailEnd/>
          </a:ln>
        </p:spPr>
        <p:txBody>
          <a:bodyPr wrap="none" anchor="ctr"/>
          <a:lstStyle/>
          <a:p>
            <a:endParaRPr kumimoji="0" lang="en-US"/>
          </a:p>
        </p:txBody>
      </p:sp>
      <p:sp>
        <p:nvSpPr>
          <p:cNvPr id="23558" name="AutoShape 1031">
            <a:hlinkClick r:id="" action="ppaction://hlinkshowjump?jump=previousslide" highlightClick="1"/>
          </p:cNvPr>
          <p:cNvSpPr>
            <a:spLocks noChangeArrowheads="1"/>
          </p:cNvSpPr>
          <p:nvPr/>
        </p:nvSpPr>
        <p:spPr bwMode="auto">
          <a:xfrm>
            <a:off x="8077200" y="6172200"/>
            <a:ext cx="228600" cy="228600"/>
          </a:xfrm>
          <a:prstGeom prst="actionButtonBackPrevious">
            <a:avLst/>
          </a:prstGeom>
          <a:solidFill>
            <a:schemeClr val="accent1"/>
          </a:solidFill>
          <a:ln w="9525">
            <a:solidFill>
              <a:schemeClr val="tx1"/>
            </a:solidFill>
            <a:miter lim="800000"/>
            <a:headEnd/>
            <a:tailEnd/>
          </a:ln>
        </p:spPr>
        <p:txBody>
          <a:bodyPr wrap="none" anchor="ctr"/>
          <a:lstStyle/>
          <a:p>
            <a:endParaRPr kumimoji="0" lang="en-US"/>
          </a:p>
        </p:txBody>
      </p:sp>
      <p:sp>
        <p:nvSpPr>
          <p:cNvPr id="9" name="Rectangle 8"/>
          <p:cNvSpPr>
            <a:spLocks noChangeArrowheads="1"/>
          </p:cNvSpPr>
          <p:nvPr/>
        </p:nvSpPr>
        <p:spPr bwMode="auto">
          <a:xfrm>
            <a:off x="2971800" y="2438400"/>
            <a:ext cx="5486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t>Assuming the springs are uncoiled when the hood is opened, can we determine the stiffness of each spring so that the hood can easily be lifted, i.e., practically no external force applied to it, when a person is opening it? </a:t>
            </a:r>
          </a:p>
        </p:txBody>
      </p:sp>
      <p:pic>
        <p:nvPicPr>
          <p:cNvPr id="2356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613" y="1143000"/>
            <a:ext cx="2008187"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100" y="3352800"/>
            <a:ext cx="2044700"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8611"/>
                                        </p:tgtEl>
                                        <p:attrNameLst>
                                          <p:attrName>style.visibility</p:attrName>
                                        </p:attrNameLst>
                                      </p:cBhvr>
                                      <p:to>
                                        <p:strVal val="visible"/>
                                      </p:to>
                                    </p:set>
                                    <p:anim calcmode="lin" valueType="num">
                                      <p:cBhvr additive="base">
                                        <p:cTn id="7" dur="500" fill="hold"/>
                                        <p:tgtEl>
                                          <p:spTgt spid="68611"/>
                                        </p:tgtEl>
                                        <p:attrNameLst>
                                          <p:attrName>ppt_x</p:attrName>
                                        </p:attrNameLst>
                                      </p:cBhvr>
                                      <p:tavLst>
                                        <p:tav tm="0">
                                          <p:val>
                                            <p:strVal val="0-#ppt_w/2"/>
                                          </p:val>
                                        </p:tav>
                                        <p:tav tm="100000">
                                          <p:val>
                                            <p:strVal val="#ppt_x"/>
                                          </p:val>
                                        </p:tav>
                                      </p:tavLst>
                                    </p:anim>
                                    <p:anim calcmode="lin" valueType="num">
                                      <p:cBhvr additive="base">
                                        <p:cTn id="8" dur="500" fill="hold"/>
                                        <p:tgtEl>
                                          <p:spTgt spid="6861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8612"/>
                                        </p:tgtEl>
                                        <p:attrNameLst>
                                          <p:attrName>style.visibility</p:attrName>
                                        </p:attrNameLst>
                                      </p:cBhvr>
                                      <p:to>
                                        <p:strVal val="visible"/>
                                      </p:to>
                                    </p:set>
                                    <p:anim calcmode="lin" valueType="num">
                                      <p:cBhvr additive="base">
                                        <p:cTn id="19" dur="500" fill="hold"/>
                                        <p:tgtEl>
                                          <p:spTgt spid="68612"/>
                                        </p:tgtEl>
                                        <p:attrNameLst>
                                          <p:attrName>ppt_x</p:attrName>
                                        </p:attrNameLst>
                                      </p:cBhvr>
                                      <p:tavLst>
                                        <p:tav tm="0">
                                          <p:val>
                                            <p:strVal val="0-#ppt_w/2"/>
                                          </p:val>
                                        </p:tav>
                                        <p:tav tm="100000">
                                          <p:val>
                                            <p:strVal val="#ppt_x"/>
                                          </p:val>
                                        </p:tav>
                                      </p:tavLst>
                                    </p:anim>
                                    <p:anim calcmode="lin" valueType="num">
                                      <p:cBhvr additive="base">
                                        <p:cTn id="20" dur="500" fill="hold"/>
                                        <p:tgtEl>
                                          <p:spTgt spid="686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autoUpdateAnimBg="0"/>
      <p:bldP spid="68611" grpId="0" autoUpdateAnimBg="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2057400" y="457200"/>
            <a:ext cx="5410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0" lang="en-US" b="1">
                <a:solidFill>
                  <a:srgbClr val="00FF00"/>
                </a:solidFill>
              </a:rPr>
              <a:t>CONSERVATION OF ENERGY </a:t>
            </a:r>
            <a:r>
              <a:rPr kumimoji="0" lang="en-US">
                <a:solidFill>
                  <a:srgbClr val="00FF00"/>
                </a:solidFill>
              </a:rPr>
              <a:t>(Section 18.5)</a:t>
            </a:r>
            <a:endParaRPr kumimoji="0" lang="en-US" b="1">
              <a:solidFill>
                <a:srgbClr val="00FF00"/>
              </a:solidFill>
            </a:endParaRPr>
          </a:p>
        </p:txBody>
      </p:sp>
      <p:sp>
        <p:nvSpPr>
          <p:cNvPr id="24579" name="Text Box 4"/>
          <p:cNvSpPr txBox="1">
            <a:spLocks noChangeArrowheads="1"/>
          </p:cNvSpPr>
          <p:nvPr/>
        </p:nvSpPr>
        <p:spPr bwMode="auto">
          <a:xfrm>
            <a:off x="533400" y="1371600"/>
            <a:ext cx="8229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a:t>The conservation of energy theorem is a “simpler” energy method (recall that the principle of work and energy is also an energy method) for solving problems.  </a:t>
            </a:r>
          </a:p>
          <a:p>
            <a:pPr eaLnBrk="1" hangingPunct="1"/>
            <a:endParaRPr kumimoji="0" lang="en-US"/>
          </a:p>
          <a:p>
            <a:pPr eaLnBrk="1" hangingPunct="1"/>
            <a:r>
              <a:rPr kumimoji="0" lang="en-US"/>
              <a:t>Once again, the problem parameter of </a:t>
            </a:r>
            <a:r>
              <a:rPr kumimoji="0" lang="en-US">
                <a:solidFill>
                  <a:schemeClr val="hlink"/>
                </a:solidFill>
              </a:rPr>
              <a:t>distance</a:t>
            </a:r>
            <a:r>
              <a:rPr kumimoji="0" lang="en-US"/>
              <a:t> is a key indicator for when conservation of energy is a good method to solve a problem.</a:t>
            </a:r>
          </a:p>
        </p:txBody>
      </p:sp>
      <p:sp>
        <p:nvSpPr>
          <p:cNvPr id="24580" name="AutoShape 5">
            <a:hlinkClick r:id="" action="ppaction://hlinkshowjump?jump=nextslide" highlightClick="1"/>
          </p:cNvPr>
          <p:cNvSpPr>
            <a:spLocks noChangeArrowheads="1"/>
          </p:cNvSpPr>
          <p:nvPr/>
        </p:nvSpPr>
        <p:spPr bwMode="auto">
          <a:xfrm>
            <a:off x="8305800" y="6172200"/>
            <a:ext cx="228600" cy="228600"/>
          </a:xfrm>
          <a:prstGeom prst="actionButtonForwardNext">
            <a:avLst/>
          </a:prstGeom>
          <a:solidFill>
            <a:schemeClr val="accent1"/>
          </a:solidFill>
          <a:ln w="9525">
            <a:solidFill>
              <a:schemeClr val="tx1"/>
            </a:solidFill>
            <a:miter lim="800000"/>
            <a:headEnd/>
            <a:tailEnd/>
          </a:ln>
        </p:spPr>
        <p:txBody>
          <a:bodyPr wrap="none" anchor="ctr"/>
          <a:lstStyle/>
          <a:p>
            <a:endParaRPr kumimoji="0" lang="en-US"/>
          </a:p>
        </p:txBody>
      </p:sp>
      <p:sp>
        <p:nvSpPr>
          <p:cNvPr id="24581" name="AutoShape 6">
            <a:hlinkClick r:id="" action="ppaction://hlinkshowjump?jump=previousslide" highlightClick="1"/>
          </p:cNvPr>
          <p:cNvSpPr>
            <a:spLocks noChangeArrowheads="1"/>
          </p:cNvSpPr>
          <p:nvPr/>
        </p:nvSpPr>
        <p:spPr bwMode="auto">
          <a:xfrm>
            <a:off x="8077200" y="6172200"/>
            <a:ext cx="228600" cy="228600"/>
          </a:xfrm>
          <a:prstGeom prst="actionButtonBackPrevious">
            <a:avLst/>
          </a:prstGeom>
          <a:solidFill>
            <a:schemeClr val="accent1"/>
          </a:solidFill>
          <a:ln w="9525">
            <a:solidFill>
              <a:schemeClr val="tx1"/>
            </a:solidFill>
            <a:miter lim="800000"/>
            <a:headEnd/>
            <a:tailEnd/>
          </a:ln>
        </p:spPr>
        <p:txBody>
          <a:bodyPr wrap="none" anchor="ctr"/>
          <a:lstStyle/>
          <a:p>
            <a:endParaRPr kumimoji="0" lang="en-US"/>
          </a:p>
        </p:txBody>
      </p:sp>
      <p:sp>
        <p:nvSpPr>
          <p:cNvPr id="74760" name="Text Box 8"/>
          <p:cNvSpPr txBox="1">
            <a:spLocks noChangeArrowheads="1"/>
          </p:cNvSpPr>
          <p:nvPr/>
        </p:nvSpPr>
        <p:spPr bwMode="auto">
          <a:xfrm>
            <a:off x="533400" y="4191000"/>
            <a:ext cx="8229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lang="en-US"/>
              <a:t>If it is appropriate for the problem, </a:t>
            </a:r>
            <a:r>
              <a:rPr kumimoji="0" lang="en-US"/>
              <a:t>conservation </a:t>
            </a:r>
            <a:r>
              <a:rPr lang="en-US"/>
              <a:t>of energy is easier to use than the </a:t>
            </a:r>
            <a:r>
              <a:rPr kumimoji="0" lang="en-US"/>
              <a:t>principle of work and energy. </a:t>
            </a:r>
          </a:p>
          <a:p>
            <a:pPr eaLnBrk="1" hangingPunct="1"/>
            <a:endParaRPr kumimoji="0" lang="en-US"/>
          </a:p>
          <a:p>
            <a:pPr eaLnBrk="1" hangingPunct="1"/>
            <a:r>
              <a:rPr kumimoji="0" lang="en-US"/>
              <a:t>This is because</a:t>
            </a:r>
            <a:r>
              <a:rPr lang="en-US"/>
              <a:t> the calculation of the work of a conservative force is simpler.   But, what makes a force conservative?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4760"/>
                                        </p:tgtEl>
                                        <p:attrNameLst>
                                          <p:attrName>style.visibility</p:attrName>
                                        </p:attrNameLst>
                                      </p:cBhvr>
                                      <p:to>
                                        <p:strVal val="visible"/>
                                      </p:to>
                                    </p:set>
                                    <p:anim calcmode="lin" valueType="num">
                                      <p:cBhvr additive="base">
                                        <p:cTn id="7" dur="500" fill="hold"/>
                                        <p:tgtEl>
                                          <p:spTgt spid="74760"/>
                                        </p:tgtEl>
                                        <p:attrNameLst>
                                          <p:attrName>ppt_x</p:attrName>
                                        </p:attrNameLst>
                                      </p:cBhvr>
                                      <p:tavLst>
                                        <p:tav tm="0">
                                          <p:val>
                                            <p:strVal val="0-#ppt_w/2"/>
                                          </p:val>
                                        </p:tav>
                                        <p:tav tm="100000">
                                          <p:val>
                                            <p:strVal val="#ppt_x"/>
                                          </p:val>
                                        </p:tav>
                                      </p:tavLst>
                                    </p:anim>
                                    <p:anim calcmode="lin" valueType="num">
                                      <p:cBhvr additive="base">
                                        <p:cTn id="8" dur="500" fill="hold"/>
                                        <p:tgtEl>
                                          <p:spTgt spid="747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0"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3">
            <a:hlinkClick r:id="" action="ppaction://hlinkshowjump?jump=firstslide" highlightClick="1"/>
          </p:cNvPr>
          <p:cNvSpPr>
            <a:spLocks noChangeArrowheads="1"/>
          </p:cNvSpPr>
          <p:nvPr/>
        </p:nvSpPr>
        <p:spPr bwMode="auto">
          <a:xfrm>
            <a:off x="8153400" y="6096000"/>
            <a:ext cx="381000" cy="304800"/>
          </a:xfrm>
          <a:prstGeom prst="actionButtonHome">
            <a:avLst/>
          </a:prstGeom>
          <a:solidFill>
            <a:schemeClr val="accent1"/>
          </a:solidFill>
          <a:ln w="9525">
            <a:solidFill>
              <a:schemeClr val="tx1"/>
            </a:solidFill>
            <a:miter lim="800000"/>
            <a:headEnd/>
            <a:tailEnd/>
          </a:ln>
        </p:spPr>
        <p:txBody>
          <a:bodyPr wrap="none" anchor="ctr"/>
          <a:lstStyle/>
          <a:p>
            <a:endParaRPr lang="en-US"/>
          </a:p>
        </p:txBody>
      </p:sp>
      <p:sp>
        <p:nvSpPr>
          <p:cNvPr id="25604" name="Rectangle 4"/>
          <p:cNvSpPr>
            <a:spLocks noChangeArrowheads="1"/>
          </p:cNvSpPr>
          <p:nvPr/>
        </p:nvSpPr>
        <p:spPr bwMode="auto">
          <a:xfrm>
            <a:off x="838200" y="3124200"/>
            <a:ext cx="7315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en-US" altLang="en-US" sz="4000" dirty="0">
                <a:solidFill>
                  <a:srgbClr val="FFFF99"/>
                </a:solidFill>
              </a:rPr>
              <a:t>The potential  energy V is defined as:</a:t>
            </a:r>
            <a:endParaRPr kumimoji="0" lang="en-US" sz="4000" dirty="0">
              <a:solidFill>
                <a:srgbClr val="FFFF99"/>
              </a:solidFill>
            </a:endParaRPr>
          </a:p>
        </p:txBody>
      </p:sp>
      <p:sp>
        <p:nvSpPr>
          <p:cNvPr id="25605" name="Rectangle 5"/>
          <p:cNvSpPr>
            <a:spLocks noChangeArrowheads="1"/>
          </p:cNvSpPr>
          <p:nvPr/>
        </p:nvSpPr>
        <p:spPr bwMode="auto">
          <a:xfrm>
            <a:off x="1066800" y="717550"/>
            <a:ext cx="48895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altLang="en-US" sz="4000"/>
              <a:t>The work is defined as</a:t>
            </a:r>
            <a:r>
              <a:rPr kumimoji="0" lang="en-US" altLang="en-US"/>
              <a:t> </a:t>
            </a:r>
          </a:p>
        </p:txBody>
      </p:sp>
      <p:graphicFrame>
        <p:nvGraphicFramePr>
          <p:cNvPr id="25606" name="Object 7"/>
          <p:cNvGraphicFramePr>
            <a:graphicFrameLocks noChangeAspect="1"/>
          </p:cNvGraphicFramePr>
          <p:nvPr/>
        </p:nvGraphicFramePr>
        <p:xfrm>
          <a:off x="1828800" y="4419600"/>
          <a:ext cx="5149850" cy="1244600"/>
        </p:xfrm>
        <a:graphic>
          <a:graphicData uri="http://schemas.openxmlformats.org/presentationml/2006/ole">
            <mc:AlternateContent xmlns:mc="http://schemas.openxmlformats.org/markup-compatibility/2006">
              <mc:Choice xmlns:v="urn:schemas-microsoft-com:vml" Requires="v">
                <p:oleObj spid="_x0000_s25623" name="Equation" r:id="rId4" imgW="1155700" imgH="279400" progId="Equation.3">
                  <p:embed/>
                </p:oleObj>
              </mc:Choice>
              <mc:Fallback>
                <p:oleObj name="Equation" r:id="rId4" imgW="1155700" imgH="2794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4419600"/>
                        <a:ext cx="5149850" cy="12446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 name="TextBox 1"/>
              <p:cNvSpPr txBox="1"/>
              <p:nvPr/>
            </p:nvSpPr>
            <p:spPr>
              <a:xfrm>
                <a:off x="838200" y="1524000"/>
                <a:ext cx="7924800" cy="1706878"/>
              </a:xfrm>
              <a:prstGeom prst="rect">
                <a:avLst/>
              </a:prstGeom>
              <a:solidFill>
                <a:schemeClr val="accent5">
                  <a:lumMod val="25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smtClean="0">
                          <a:latin typeface="Cambria Math"/>
                        </a:rPr>
                        <m:t>𝑾</m:t>
                      </m:r>
                      <m:r>
                        <a:rPr lang="en-US" sz="4000" b="1" i="1" smtClean="0">
                          <a:latin typeface="Cambria Math"/>
                        </a:rPr>
                        <m:t>= </m:t>
                      </m:r>
                      <m:nary>
                        <m:naryPr>
                          <m:limLoc m:val="undOvr"/>
                          <m:subHide m:val="on"/>
                          <m:supHide m:val="on"/>
                          <m:ctrlPr>
                            <a:rPr lang="en-US" sz="4000" b="1" i="1" smtClean="0">
                              <a:latin typeface="Cambria Math"/>
                            </a:rPr>
                          </m:ctrlPr>
                        </m:naryPr>
                        <m:sub/>
                        <m:sup/>
                        <m:e>
                          <m:r>
                            <a:rPr lang="en-US" sz="4000" b="1" i="1" smtClean="0">
                              <a:latin typeface="Cambria Math"/>
                            </a:rPr>
                            <m:t>𝑭</m:t>
                          </m:r>
                          <m:r>
                            <a:rPr lang="en-US" sz="4000" b="1" i="1" smtClean="0">
                              <a:latin typeface="Cambria Math"/>
                            </a:rPr>
                            <m:t>∗</m:t>
                          </m:r>
                          <m:r>
                            <a:rPr lang="en-US" sz="4000" b="1" i="1" smtClean="0">
                              <a:latin typeface="Cambria Math"/>
                            </a:rPr>
                            <m:t>𝒅𝒓</m:t>
                          </m:r>
                          <m:r>
                            <a:rPr lang="en-US" sz="4000" b="1" i="1" smtClean="0">
                              <a:latin typeface="Cambria Math"/>
                            </a:rPr>
                            <m:t>   </m:t>
                          </m:r>
                          <m:r>
                            <a:rPr lang="en-US" sz="4000" b="1" i="1" smtClean="0">
                              <a:latin typeface="Cambria Math"/>
                            </a:rPr>
                            <m:t>𝒐𝒓</m:t>
                          </m:r>
                          <m:r>
                            <a:rPr lang="en-US" sz="4000" b="1" i="1" smtClean="0">
                              <a:latin typeface="Cambria Math"/>
                            </a:rPr>
                            <m:t> </m:t>
                          </m:r>
                          <m:r>
                            <a:rPr lang="en-US" sz="4000" b="1" i="1" smtClean="0">
                              <a:latin typeface="Cambria Math"/>
                            </a:rPr>
                            <m:t>𝑾</m:t>
                          </m:r>
                          <m:r>
                            <a:rPr lang="en-US" sz="4000" b="1" i="1" smtClean="0">
                              <a:latin typeface="Cambria Math"/>
                            </a:rPr>
                            <m:t>= </m:t>
                          </m:r>
                          <m:nary>
                            <m:naryPr>
                              <m:limLoc m:val="undOvr"/>
                              <m:subHide m:val="on"/>
                              <m:supHide m:val="on"/>
                              <m:ctrlPr>
                                <a:rPr lang="en-US" sz="4000" b="1" i="1" smtClean="0">
                                  <a:latin typeface="Cambria Math"/>
                                </a:rPr>
                              </m:ctrlPr>
                            </m:naryPr>
                            <m:sub/>
                            <m:sup/>
                            <m:e>
                              <m:r>
                                <a:rPr lang="en-US" sz="4000" b="1" i="1" smtClean="0">
                                  <a:latin typeface="Cambria Math"/>
                                </a:rPr>
                                <m:t>𝑻</m:t>
                              </m:r>
                              <m:r>
                                <a:rPr lang="en-US" sz="4000" b="1" i="1" smtClean="0">
                                  <a:latin typeface="Cambria Math"/>
                                </a:rPr>
                                <m:t>∗</m:t>
                              </m:r>
                              <m:r>
                                <a:rPr lang="en-US" sz="4000" b="1" i="1" smtClean="0">
                                  <a:latin typeface="Cambria Math"/>
                                </a:rPr>
                                <m:t>𝒅</m:t>
                              </m:r>
                            </m:e>
                          </m:nary>
                          <m:r>
                            <a:rPr lang="en-US" sz="4000" b="1" i="1" smtClean="0">
                              <a:latin typeface="Cambria Math"/>
                              <a:ea typeface="Cambria Math"/>
                            </a:rPr>
                            <m:t>𝝑</m:t>
                          </m:r>
                        </m:e>
                      </m:nary>
                    </m:oMath>
                  </m:oMathPara>
                </a14:m>
                <a:endParaRPr lang="en-US" sz="4000" b="1" dirty="0"/>
              </a:p>
            </p:txBody>
          </p:sp>
        </mc:Choice>
        <mc:Fallback xmlns="">
          <p:sp>
            <p:nvSpPr>
              <p:cNvPr id="2" name="TextBox 1"/>
              <p:cNvSpPr txBox="1">
                <a:spLocks noRot="1" noChangeAspect="1" noMove="1" noResize="1" noEditPoints="1" noAdjustHandles="1" noChangeArrowheads="1" noChangeShapeType="1" noTextEdit="1"/>
              </p:cNvSpPr>
              <p:nvPr/>
            </p:nvSpPr>
            <p:spPr>
              <a:xfrm>
                <a:off x="838200" y="1524000"/>
                <a:ext cx="7924800" cy="1706878"/>
              </a:xfrm>
              <a:prstGeom prst="rect">
                <a:avLst/>
              </a:prstGeom>
              <a:blipFill rotWithShape="1">
                <a:blip r:embed="rId6"/>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kumimoji="0" lang="en-US" sz="1800">
              <a:latin typeface="Arial" charset="0"/>
              <a:ea typeface="ＭＳ Ｐゴシック" pitchFamily="45" charset="-128"/>
            </a:endParaRPr>
          </a:p>
        </p:txBody>
      </p:sp>
      <p:sp>
        <p:nvSpPr>
          <p:cNvPr id="2662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kumimoji="0" lang="en-US" sz="1800">
              <a:latin typeface="Arial" charset="0"/>
              <a:ea typeface="ＭＳ Ｐゴシック" pitchFamily="45" charset="-128"/>
            </a:endParaRPr>
          </a:p>
        </p:txBody>
      </p:sp>
      <p:sp>
        <p:nvSpPr>
          <p:cNvPr id="26628" name="Rectangle 4"/>
          <p:cNvSpPr>
            <a:spLocks noGrp="1" noChangeArrowheads="1"/>
          </p:cNvSpPr>
          <p:nvPr>
            <p:ph type="title" idx="4294967295"/>
          </p:nvPr>
        </p:nvSpPr>
        <p:spPr>
          <a:xfrm>
            <a:off x="862013" y="541338"/>
            <a:ext cx="7367587" cy="1143000"/>
          </a:xfrm>
          <a:noFill/>
        </p:spPr>
        <p:txBody>
          <a:bodyPr lIns="90488" tIns="44450" rIns="90488" bIns="44450" anchor="ctr"/>
          <a:lstStyle/>
          <a:p>
            <a:pPr eaLnBrk="1" hangingPunct="1"/>
            <a:r>
              <a:rPr lang="en-US" smtClean="0"/>
              <a:t>Conservative Forces &amp; Potential Energies </a:t>
            </a:r>
            <a:br>
              <a:rPr lang="en-US" smtClean="0"/>
            </a:br>
            <a:endParaRPr lang="en-US" smtClean="0"/>
          </a:p>
        </p:txBody>
      </p:sp>
      <p:sp>
        <p:nvSpPr>
          <p:cNvPr id="26629" name="Rectangle 5"/>
          <p:cNvSpPr>
            <a:spLocks noChangeArrowheads="1"/>
          </p:cNvSpPr>
          <p:nvPr/>
        </p:nvSpPr>
        <p:spPr bwMode="auto">
          <a:xfrm>
            <a:off x="692150" y="1682750"/>
            <a:ext cx="7759700" cy="3873500"/>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kumimoji="0" lang="en-US" sz="1800">
              <a:latin typeface="Arial" charset="0"/>
              <a:ea typeface="ＭＳ Ｐゴシック" pitchFamily="45" charset="-128"/>
            </a:endParaRPr>
          </a:p>
        </p:txBody>
      </p:sp>
      <p:sp>
        <p:nvSpPr>
          <p:cNvPr id="26630" name="Line 6"/>
          <p:cNvSpPr>
            <a:spLocks noChangeShapeType="1"/>
          </p:cNvSpPr>
          <p:nvPr/>
        </p:nvSpPr>
        <p:spPr bwMode="auto">
          <a:xfrm>
            <a:off x="700088" y="2590800"/>
            <a:ext cx="7745412"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1" name="Line 7"/>
          <p:cNvSpPr>
            <a:spLocks noChangeShapeType="1"/>
          </p:cNvSpPr>
          <p:nvPr/>
        </p:nvSpPr>
        <p:spPr bwMode="auto">
          <a:xfrm>
            <a:off x="700088" y="4495800"/>
            <a:ext cx="7745412" cy="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2" name="Line 8"/>
          <p:cNvSpPr>
            <a:spLocks noChangeShapeType="1"/>
          </p:cNvSpPr>
          <p:nvPr/>
        </p:nvSpPr>
        <p:spPr bwMode="auto">
          <a:xfrm>
            <a:off x="700088" y="3505200"/>
            <a:ext cx="7745412" cy="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3" name="Line 9"/>
          <p:cNvSpPr>
            <a:spLocks noChangeShapeType="1"/>
          </p:cNvSpPr>
          <p:nvPr/>
        </p:nvSpPr>
        <p:spPr bwMode="auto">
          <a:xfrm>
            <a:off x="4572000" y="1690688"/>
            <a:ext cx="0" cy="38592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4" name="Line 10"/>
          <p:cNvSpPr>
            <a:spLocks noChangeShapeType="1"/>
          </p:cNvSpPr>
          <p:nvPr/>
        </p:nvSpPr>
        <p:spPr bwMode="auto">
          <a:xfrm>
            <a:off x="6781800" y="1690688"/>
            <a:ext cx="0" cy="3859212"/>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5" name="Line 11"/>
          <p:cNvSpPr>
            <a:spLocks noChangeShapeType="1"/>
          </p:cNvSpPr>
          <p:nvPr/>
        </p:nvSpPr>
        <p:spPr bwMode="auto">
          <a:xfrm>
            <a:off x="2209800" y="1690688"/>
            <a:ext cx="0" cy="3859212"/>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96" name="Rectangle 12"/>
          <p:cNvSpPr>
            <a:spLocks noChangeArrowheads="1"/>
          </p:cNvSpPr>
          <p:nvPr/>
        </p:nvSpPr>
        <p:spPr bwMode="auto">
          <a:xfrm>
            <a:off x="944563" y="1765300"/>
            <a:ext cx="900112" cy="730250"/>
          </a:xfrm>
          <a:prstGeom prst="rect">
            <a:avLst/>
          </a:prstGeom>
          <a:noFill/>
          <a:ln w="12700">
            <a:noFill/>
            <a:miter lim="800000"/>
            <a:headEnd/>
            <a:tailEnd/>
          </a:ln>
          <a:effectLst/>
        </p:spPr>
        <p:txBody>
          <a:bodyPr wrap="none" lIns="90488" tIns="44450" rIns="90488" bIns="44450">
            <a:spAutoFit/>
          </a:bodyPr>
          <a:lstStyle/>
          <a:p>
            <a:pPr marL="285750" indent="-285750" algn="ctr" eaLnBrk="0" hangingPunct="0">
              <a:lnSpc>
                <a:spcPct val="90000"/>
              </a:lnSpc>
              <a:spcBef>
                <a:spcPct val="30000"/>
              </a:spcBef>
              <a:defRPr/>
            </a:pPr>
            <a:r>
              <a:rPr kumimoji="0" lang="en-US" sz="2000" i="1">
                <a:solidFill>
                  <a:schemeClr val="accent1"/>
                </a:solidFill>
                <a:effectLst>
                  <a:outerShdw blurRad="38100" dist="38100" dir="2700000" algn="tl">
                    <a:srgbClr val="FFFFFF"/>
                  </a:outerShdw>
                </a:effectLst>
                <a:latin typeface="Arial" charset="0"/>
                <a:ea typeface="ＭＳ Ｐゴシック" pitchFamily="45" charset="-128"/>
              </a:rPr>
              <a:t>Force</a:t>
            </a:r>
            <a:r>
              <a:rPr kumimoji="0" lang="en-US" sz="2000" b="1">
                <a:solidFill>
                  <a:schemeClr val="accent1"/>
                </a:solidFill>
                <a:effectLst>
                  <a:outerShdw blurRad="38100" dist="38100" dir="2700000" algn="tl">
                    <a:srgbClr val="FFFFFF"/>
                  </a:outerShdw>
                </a:effectLst>
                <a:latin typeface="Arial" charset="0"/>
                <a:ea typeface="ＭＳ Ｐゴシック" pitchFamily="45" charset="-128"/>
              </a:rPr>
              <a:t> </a:t>
            </a:r>
          </a:p>
          <a:p>
            <a:pPr marL="285750" indent="-285750" algn="ctr" eaLnBrk="0" hangingPunct="0">
              <a:lnSpc>
                <a:spcPct val="90000"/>
              </a:lnSpc>
              <a:spcBef>
                <a:spcPct val="30000"/>
              </a:spcBef>
              <a:defRPr/>
            </a:pPr>
            <a:r>
              <a:rPr kumimoji="0" lang="en-US" sz="2000" b="1" i="1">
                <a:solidFill>
                  <a:schemeClr val="accent1"/>
                </a:solidFill>
                <a:effectLst>
                  <a:outerShdw blurRad="38100" dist="38100" dir="2700000" algn="tl">
                    <a:srgbClr val="FFFFFF"/>
                  </a:outerShdw>
                </a:effectLst>
                <a:latin typeface="Arial" charset="0"/>
                <a:ea typeface="ＭＳ Ｐゴシック" pitchFamily="45" charset="-128"/>
              </a:rPr>
              <a:t>F</a:t>
            </a:r>
          </a:p>
        </p:txBody>
      </p:sp>
      <p:sp>
        <p:nvSpPr>
          <p:cNvPr id="41997" name="Rectangle 13"/>
          <p:cNvSpPr>
            <a:spLocks noChangeArrowheads="1"/>
          </p:cNvSpPr>
          <p:nvPr/>
        </p:nvSpPr>
        <p:spPr bwMode="auto">
          <a:xfrm>
            <a:off x="2828925" y="1731963"/>
            <a:ext cx="1222375" cy="730250"/>
          </a:xfrm>
          <a:prstGeom prst="rect">
            <a:avLst/>
          </a:prstGeom>
          <a:noFill/>
          <a:ln w="12700">
            <a:noFill/>
            <a:miter lim="800000"/>
            <a:headEnd/>
            <a:tailEnd/>
          </a:ln>
          <a:effectLst/>
        </p:spPr>
        <p:txBody>
          <a:bodyPr wrap="none" lIns="90488" tIns="44450" rIns="90488" bIns="44450">
            <a:spAutoFit/>
          </a:bodyPr>
          <a:lstStyle/>
          <a:p>
            <a:pPr marL="285750" indent="-285750" algn="ctr" eaLnBrk="0" hangingPunct="0">
              <a:lnSpc>
                <a:spcPct val="90000"/>
              </a:lnSpc>
              <a:spcBef>
                <a:spcPct val="30000"/>
              </a:spcBef>
              <a:defRPr/>
            </a:pPr>
            <a:r>
              <a:rPr kumimoji="0" lang="en-US" sz="2000" i="1">
                <a:solidFill>
                  <a:schemeClr val="accent1"/>
                </a:solidFill>
                <a:effectLst>
                  <a:outerShdw blurRad="38100" dist="38100" dir="2700000" algn="tl">
                    <a:srgbClr val="FFFFFF"/>
                  </a:outerShdw>
                </a:effectLst>
                <a:latin typeface="Arial" charset="0"/>
                <a:ea typeface="ＭＳ Ｐゴシック" pitchFamily="45" charset="-128"/>
              </a:rPr>
              <a:t>Work</a:t>
            </a:r>
            <a:endParaRPr kumimoji="0" lang="en-US" sz="2000" b="1">
              <a:solidFill>
                <a:schemeClr val="accent1"/>
              </a:solidFill>
              <a:effectLst>
                <a:outerShdw blurRad="38100" dist="38100" dir="2700000" algn="tl">
                  <a:srgbClr val="FFFFFF"/>
                </a:outerShdw>
              </a:effectLst>
              <a:latin typeface="Arial" charset="0"/>
              <a:ea typeface="ＭＳ Ｐゴシック" pitchFamily="45" charset="-128"/>
            </a:endParaRPr>
          </a:p>
          <a:p>
            <a:pPr marL="285750" indent="-285750" algn="ctr" eaLnBrk="0" hangingPunct="0">
              <a:lnSpc>
                <a:spcPct val="90000"/>
              </a:lnSpc>
              <a:spcBef>
                <a:spcPct val="30000"/>
              </a:spcBef>
              <a:defRPr/>
            </a:pPr>
            <a:r>
              <a:rPr kumimoji="0" lang="en-US" sz="2000">
                <a:solidFill>
                  <a:schemeClr val="accent1"/>
                </a:solidFill>
                <a:latin typeface="Arial" charset="0"/>
                <a:ea typeface="ＭＳ Ｐゴシック" pitchFamily="45" charset="-128"/>
              </a:rPr>
              <a:t>W(1 </a:t>
            </a:r>
            <a:r>
              <a:rPr kumimoji="0" lang="en-US" sz="2000" i="1">
                <a:solidFill>
                  <a:schemeClr val="accent1"/>
                </a:solidFill>
                <a:latin typeface="Arial" charset="0"/>
                <a:ea typeface="ＭＳ Ｐゴシック" pitchFamily="45" charset="-128"/>
              </a:rPr>
              <a:t>to</a:t>
            </a:r>
            <a:r>
              <a:rPr kumimoji="0" lang="en-US" sz="2000">
                <a:solidFill>
                  <a:schemeClr val="accent1"/>
                </a:solidFill>
                <a:latin typeface="Arial" charset="0"/>
                <a:ea typeface="ＭＳ Ｐゴシック" pitchFamily="45" charset="-128"/>
              </a:rPr>
              <a:t> 2)</a:t>
            </a:r>
          </a:p>
        </p:txBody>
      </p:sp>
      <p:sp>
        <p:nvSpPr>
          <p:cNvPr id="41998" name="Rectangle 14"/>
          <p:cNvSpPr>
            <a:spLocks noChangeArrowheads="1"/>
          </p:cNvSpPr>
          <p:nvPr/>
        </p:nvSpPr>
        <p:spPr bwMode="auto">
          <a:xfrm>
            <a:off x="4649788" y="1730375"/>
            <a:ext cx="1978025" cy="762000"/>
          </a:xfrm>
          <a:prstGeom prst="rect">
            <a:avLst/>
          </a:prstGeom>
          <a:noFill/>
          <a:ln w="12700">
            <a:noFill/>
            <a:miter lim="800000"/>
            <a:headEnd/>
            <a:tailEnd/>
          </a:ln>
          <a:effectLst/>
        </p:spPr>
        <p:txBody>
          <a:bodyPr lIns="90488" tIns="44450" rIns="90488" bIns="44450">
            <a:spAutoFit/>
          </a:bodyPr>
          <a:lstStyle/>
          <a:p>
            <a:pPr marL="285750" indent="-285750" algn="ctr" eaLnBrk="0" hangingPunct="0">
              <a:lnSpc>
                <a:spcPct val="90000"/>
              </a:lnSpc>
              <a:spcBef>
                <a:spcPct val="30000"/>
              </a:spcBef>
              <a:defRPr/>
            </a:pPr>
            <a:r>
              <a:rPr kumimoji="0" lang="en-US" sz="2000" i="1">
                <a:solidFill>
                  <a:schemeClr val="accent1"/>
                </a:solidFill>
                <a:effectLst>
                  <a:outerShdw blurRad="38100" dist="38100" dir="2700000" algn="tl">
                    <a:srgbClr val="FFFFFF"/>
                  </a:outerShdw>
                </a:effectLst>
                <a:latin typeface="Arial" charset="0"/>
                <a:ea typeface="ＭＳ Ｐゴシック" pitchFamily="45" charset="-128"/>
              </a:rPr>
              <a:t>Change in P.E</a:t>
            </a:r>
            <a:endParaRPr kumimoji="0" lang="en-US" sz="2000">
              <a:solidFill>
                <a:schemeClr val="accent1"/>
              </a:solidFill>
              <a:latin typeface="Arial" charset="0"/>
              <a:ea typeface="ＭＳ Ｐゴシック" pitchFamily="45" charset="-128"/>
            </a:endParaRPr>
          </a:p>
          <a:p>
            <a:pPr marL="285750" indent="-285750" algn="ctr" eaLnBrk="0" hangingPunct="0">
              <a:lnSpc>
                <a:spcPct val="90000"/>
              </a:lnSpc>
              <a:spcBef>
                <a:spcPct val="30000"/>
              </a:spcBef>
              <a:defRPr/>
            </a:pPr>
            <a:r>
              <a:rPr kumimoji="0" lang="en-US" sz="2000">
                <a:solidFill>
                  <a:schemeClr val="accent1"/>
                </a:solidFill>
                <a:latin typeface="Symbol" pitchFamily="18" charset="2"/>
                <a:ea typeface="ＭＳ Ｐゴシック" pitchFamily="45" charset="-128"/>
              </a:rPr>
              <a:t></a:t>
            </a:r>
            <a:r>
              <a:rPr kumimoji="0" lang="en-US" sz="2000" i="1">
                <a:solidFill>
                  <a:schemeClr val="accent1"/>
                </a:solidFill>
                <a:latin typeface="Arial" charset="0"/>
                <a:ea typeface="ＭＳ Ｐゴシック" pitchFamily="45" charset="-128"/>
              </a:rPr>
              <a:t>U </a:t>
            </a:r>
            <a:r>
              <a:rPr kumimoji="0" lang="en-US" sz="2000">
                <a:solidFill>
                  <a:schemeClr val="accent1"/>
                </a:solidFill>
                <a:latin typeface="Arial" charset="0"/>
                <a:ea typeface="ＭＳ Ｐゴシック" pitchFamily="45" charset="-128"/>
              </a:rPr>
              <a:t>= </a:t>
            </a:r>
            <a:r>
              <a:rPr kumimoji="0" lang="en-US" sz="2000" i="1">
                <a:solidFill>
                  <a:schemeClr val="accent1"/>
                </a:solidFill>
                <a:latin typeface="Arial" charset="0"/>
                <a:ea typeface="ＭＳ Ｐゴシック" pitchFamily="45" charset="-128"/>
              </a:rPr>
              <a:t>U</a:t>
            </a:r>
            <a:r>
              <a:rPr kumimoji="0" lang="en-US" sz="2000" i="1" baseline="-25000">
                <a:solidFill>
                  <a:schemeClr val="accent1"/>
                </a:solidFill>
                <a:latin typeface="Arial" charset="0"/>
                <a:ea typeface="ＭＳ Ｐゴシック" pitchFamily="45" charset="-128"/>
              </a:rPr>
              <a:t>2</a:t>
            </a:r>
            <a:r>
              <a:rPr kumimoji="0" lang="en-US" sz="2000" i="1">
                <a:solidFill>
                  <a:schemeClr val="accent1"/>
                </a:solidFill>
                <a:latin typeface="Arial" charset="0"/>
                <a:ea typeface="ＭＳ Ｐゴシック" pitchFamily="45" charset="-128"/>
              </a:rPr>
              <a:t> - U</a:t>
            </a:r>
            <a:r>
              <a:rPr kumimoji="0" lang="en-US" sz="2000" i="1" baseline="-25000">
                <a:solidFill>
                  <a:schemeClr val="accent1"/>
                </a:solidFill>
                <a:latin typeface="Arial" charset="0"/>
                <a:ea typeface="ＭＳ Ｐゴシック" pitchFamily="45" charset="-128"/>
              </a:rPr>
              <a:t>1</a:t>
            </a:r>
          </a:p>
        </p:txBody>
      </p:sp>
      <p:sp>
        <p:nvSpPr>
          <p:cNvPr id="41999" name="Rectangle 15"/>
          <p:cNvSpPr>
            <a:spLocks noChangeArrowheads="1"/>
          </p:cNvSpPr>
          <p:nvPr/>
        </p:nvSpPr>
        <p:spPr bwMode="auto">
          <a:xfrm>
            <a:off x="6792913" y="1731963"/>
            <a:ext cx="1619250" cy="730250"/>
          </a:xfrm>
          <a:prstGeom prst="rect">
            <a:avLst/>
          </a:prstGeom>
          <a:noFill/>
          <a:ln w="12700">
            <a:noFill/>
            <a:miter lim="800000"/>
            <a:headEnd/>
            <a:tailEnd/>
          </a:ln>
          <a:effectLst/>
        </p:spPr>
        <p:txBody>
          <a:bodyPr wrap="none" lIns="90488" tIns="44450" rIns="90488" bIns="44450">
            <a:spAutoFit/>
          </a:bodyPr>
          <a:lstStyle/>
          <a:p>
            <a:pPr marL="285750" indent="-285750" algn="ctr" eaLnBrk="0" hangingPunct="0">
              <a:lnSpc>
                <a:spcPct val="90000"/>
              </a:lnSpc>
              <a:spcBef>
                <a:spcPct val="30000"/>
              </a:spcBef>
              <a:defRPr/>
            </a:pPr>
            <a:r>
              <a:rPr kumimoji="0" lang="en-US" sz="2000" i="1">
                <a:solidFill>
                  <a:schemeClr val="accent1"/>
                </a:solidFill>
                <a:effectLst>
                  <a:outerShdw blurRad="38100" dist="38100" dir="2700000" algn="tl">
                    <a:srgbClr val="FFFFFF"/>
                  </a:outerShdw>
                </a:effectLst>
                <a:latin typeface="Arial" charset="0"/>
                <a:ea typeface="ＭＳ Ｐゴシック" pitchFamily="45" charset="-128"/>
              </a:rPr>
              <a:t>P.E. function</a:t>
            </a:r>
            <a:endParaRPr kumimoji="0" lang="en-US" sz="2000">
              <a:solidFill>
                <a:schemeClr val="accent1"/>
              </a:solidFill>
              <a:latin typeface="Arial" charset="0"/>
              <a:ea typeface="ＭＳ Ｐゴシック" pitchFamily="45" charset="-128"/>
            </a:endParaRPr>
          </a:p>
          <a:p>
            <a:pPr marL="285750" indent="-285750" algn="ctr" eaLnBrk="0" hangingPunct="0">
              <a:lnSpc>
                <a:spcPct val="90000"/>
              </a:lnSpc>
              <a:spcBef>
                <a:spcPct val="30000"/>
              </a:spcBef>
              <a:defRPr/>
            </a:pPr>
            <a:r>
              <a:rPr kumimoji="0" lang="en-US" sz="2000" i="1">
                <a:solidFill>
                  <a:schemeClr val="accent1"/>
                </a:solidFill>
                <a:latin typeface="Arial" charset="0"/>
                <a:ea typeface="ＭＳ Ｐゴシック" pitchFamily="45" charset="-128"/>
              </a:rPr>
              <a:t>V</a:t>
            </a:r>
          </a:p>
        </p:txBody>
      </p:sp>
      <p:graphicFrame>
        <p:nvGraphicFramePr>
          <p:cNvPr id="26640" name="Object 16"/>
          <p:cNvGraphicFramePr>
            <a:graphicFrameLocks/>
          </p:cNvGraphicFramePr>
          <p:nvPr/>
        </p:nvGraphicFramePr>
        <p:xfrm>
          <a:off x="2484438" y="3587750"/>
          <a:ext cx="1871662" cy="860425"/>
        </p:xfrm>
        <a:graphic>
          <a:graphicData uri="http://schemas.openxmlformats.org/presentationml/2006/ole">
            <mc:AlternateContent xmlns:mc="http://schemas.openxmlformats.org/markup-compatibility/2006">
              <mc:Choice xmlns:v="urn:schemas-microsoft-com:vml" Requires="v">
                <p:oleObj spid="_x0000_s26797" name="Equation" r:id="rId4" imgW="1047846" imgH="476385" progId="Equation.DSMT4">
                  <p:embed/>
                </p:oleObj>
              </mc:Choice>
              <mc:Fallback>
                <p:oleObj name="Equation" r:id="rId4" imgW="1047846" imgH="476385" progId="Equation.DSMT4">
                  <p:embed/>
                  <p:pic>
                    <p:nvPicPr>
                      <p:cNvPr id="0" name="Object 1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438" y="3587750"/>
                        <a:ext cx="1871662"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41" name="Object 17"/>
          <p:cNvGraphicFramePr>
            <a:graphicFrameLocks/>
          </p:cNvGraphicFramePr>
          <p:nvPr/>
        </p:nvGraphicFramePr>
        <p:xfrm>
          <a:off x="2489200" y="4656138"/>
          <a:ext cx="1724025" cy="755650"/>
        </p:xfrm>
        <a:graphic>
          <a:graphicData uri="http://schemas.openxmlformats.org/presentationml/2006/ole">
            <mc:AlternateContent xmlns:mc="http://schemas.openxmlformats.org/markup-compatibility/2006">
              <mc:Choice xmlns:v="urn:schemas-microsoft-com:vml" Requires="v">
                <p:oleObj spid="_x0000_s26798" name="Equation" r:id="rId6" imgW="895221" imgH="381000" progId="Equation.DSMT4">
                  <p:embed/>
                </p:oleObj>
              </mc:Choice>
              <mc:Fallback>
                <p:oleObj name="Equation" r:id="rId6" imgW="895221" imgH="381000" progId="Equation.DSMT4">
                  <p:embed/>
                  <p:pic>
                    <p:nvPicPr>
                      <p:cNvPr id="0" name="Object 1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9200" y="4656138"/>
                        <a:ext cx="172402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42" name="Rectangle 19"/>
          <p:cNvSpPr>
            <a:spLocks noChangeArrowheads="1"/>
          </p:cNvSpPr>
          <p:nvPr/>
        </p:nvSpPr>
        <p:spPr bwMode="auto">
          <a:xfrm>
            <a:off x="5105400" y="2846388"/>
            <a:ext cx="1293813" cy="363537"/>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marL="285750" indent="-285750" eaLnBrk="0" hangingPunct="0">
              <a:lnSpc>
                <a:spcPct val="90000"/>
              </a:lnSpc>
              <a:spcBef>
                <a:spcPct val="30000"/>
              </a:spcBef>
            </a:pPr>
            <a:r>
              <a:rPr kumimoji="0" lang="en-US" sz="2000">
                <a:solidFill>
                  <a:schemeClr val="tx2"/>
                </a:solidFill>
                <a:latin typeface="Arial" charset="0"/>
                <a:ea typeface="ＭＳ Ｐゴシック" pitchFamily="45" charset="-128"/>
              </a:rPr>
              <a:t> </a:t>
            </a:r>
            <a:r>
              <a:rPr kumimoji="0" lang="en-US" sz="2000" i="1">
                <a:solidFill>
                  <a:schemeClr val="bg1"/>
                </a:solidFill>
                <a:latin typeface="Arial" charset="0"/>
                <a:ea typeface="ＭＳ Ｐゴシック" pitchFamily="45" charset="-128"/>
              </a:rPr>
              <a:t>mg</a:t>
            </a:r>
            <a:r>
              <a:rPr kumimoji="0" lang="en-US" sz="2000">
                <a:solidFill>
                  <a:schemeClr val="bg1"/>
                </a:solidFill>
                <a:latin typeface="Arial" charset="0"/>
                <a:ea typeface="ＭＳ Ｐゴシック" pitchFamily="45" charset="-128"/>
              </a:rPr>
              <a:t>(</a:t>
            </a:r>
            <a:r>
              <a:rPr kumimoji="0" lang="en-US" sz="2000" i="1">
                <a:solidFill>
                  <a:schemeClr val="bg1"/>
                </a:solidFill>
                <a:latin typeface="Arial" charset="0"/>
                <a:ea typeface="ＭＳ Ｐゴシック" pitchFamily="45" charset="-128"/>
              </a:rPr>
              <a:t>y</a:t>
            </a:r>
            <a:r>
              <a:rPr kumimoji="0" lang="en-US" sz="2000" i="1" baseline="-25000">
                <a:solidFill>
                  <a:schemeClr val="bg1"/>
                </a:solidFill>
                <a:latin typeface="Arial" charset="0"/>
                <a:ea typeface="ＭＳ Ｐゴシック" pitchFamily="45" charset="-128"/>
              </a:rPr>
              <a:t>2</a:t>
            </a:r>
            <a:r>
              <a:rPr kumimoji="0" lang="en-US" sz="2000" i="1">
                <a:solidFill>
                  <a:schemeClr val="bg1"/>
                </a:solidFill>
                <a:latin typeface="Arial" charset="0"/>
                <a:ea typeface="ＭＳ Ｐゴシック" pitchFamily="45" charset="-128"/>
              </a:rPr>
              <a:t>-y</a:t>
            </a:r>
            <a:r>
              <a:rPr kumimoji="0" lang="en-US" sz="2000" i="1" baseline="-25000">
                <a:solidFill>
                  <a:schemeClr val="bg1"/>
                </a:solidFill>
                <a:latin typeface="Arial" charset="0"/>
                <a:ea typeface="ＭＳ Ｐゴシック" pitchFamily="45" charset="-128"/>
              </a:rPr>
              <a:t>1</a:t>
            </a:r>
            <a:r>
              <a:rPr kumimoji="0" lang="en-US" sz="2000">
                <a:solidFill>
                  <a:schemeClr val="tx2"/>
                </a:solidFill>
                <a:latin typeface="Arial" charset="0"/>
                <a:ea typeface="ＭＳ Ｐゴシック" pitchFamily="45" charset="-128"/>
              </a:rPr>
              <a:t>)</a:t>
            </a:r>
          </a:p>
        </p:txBody>
      </p:sp>
      <p:graphicFrame>
        <p:nvGraphicFramePr>
          <p:cNvPr id="26643" name="Object 20"/>
          <p:cNvGraphicFramePr>
            <a:graphicFrameLocks/>
          </p:cNvGraphicFramePr>
          <p:nvPr/>
        </p:nvGraphicFramePr>
        <p:xfrm>
          <a:off x="4748213" y="3629025"/>
          <a:ext cx="1898650" cy="800100"/>
        </p:xfrm>
        <a:graphic>
          <a:graphicData uri="http://schemas.openxmlformats.org/presentationml/2006/ole">
            <mc:AlternateContent xmlns:mc="http://schemas.openxmlformats.org/markup-compatibility/2006">
              <mc:Choice xmlns:v="urn:schemas-microsoft-com:vml" Requires="v">
                <p:oleObj spid="_x0000_s26799" name="Equation" r:id="rId8" imgW="1133478" imgH="476385" progId="Equation.DSMT4">
                  <p:embed/>
                </p:oleObj>
              </mc:Choice>
              <mc:Fallback>
                <p:oleObj name="Equation" r:id="rId8" imgW="1133478" imgH="476385" progId="Equation.DSMT4">
                  <p:embed/>
                  <p:pic>
                    <p:nvPicPr>
                      <p:cNvPr id="0" name="Object 2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48213" y="3629025"/>
                        <a:ext cx="189865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44" name="Object 21"/>
          <p:cNvGraphicFramePr>
            <a:graphicFrameLocks/>
          </p:cNvGraphicFramePr>
          <p:nvPr/>
        </p:nvGraphicFramePr>
        <p:xfrm>
          <a:off x="4914900" y="4659313"/>
          <a:ext cx="1544638" cy="760412"/>
        </p:xfrm>
        <a:graphic>
          <a:graphicData uri="http://schemas.openxmlformats.org/presentationml/2006/ole">
            <mc:AlternateContent xmlns:mc="http://schemas.openxmlformats.org/markup-compatibility/2006">
              <mc:Choice xmlns:v="urn:schemas-microsoft-com:vml" Requires="v">
                <p:oleObj spid="_x0000_s26800" name="Equation" r:id="rId10" imgW="790679" imgH="381000" progId="Equation.DSMT4">
                  <p:embed/>
                </p:oleObj>
              </mc:Choice>
              <mc:Fallback>
                <p:oleObj name="Equation" r:id="rId10" imgW="790679" imgH="381000" progId="Equation.DSMT4">
                  <p:embed/>
                  <p:pic>
                    <p:nvPicPr>
                      <p:cNvPr id="0" name="Object 21"/>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14900" y="4659313"/>
                        <a:ext cx="1544638" cy="76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45" name="Object 22"/>
          <p:cNvGraphicFramePr>
            <a:graphicFrameLocks/>
          </p:cNvGraphicFramePr>
          <p:nvPr/>
        </p:nvGraphicFramePr>
        <p:xfrm>
          <a:off x="671513" y="3597275"/>
          <a:ext cx="1508125" cy="742950"/>
        </p:xfrm>
        <a:graphic>
          <a:graphicData uri="http://schemas.openxmlformats.org/presentationml/2006/ole">
            <mc:AlternateContent xmlns:mc="http://schemas.openxmlformats.org/markup-compatibility/2006">
              <mc:Choice xmlns:v="urn:schemas-microsoft-com:vml" Requires="v">
                <p:oleObj spid="_x0000_s26801" name="Equation" r:id="rId12" imgW="895221" imgH="381000" progId="Equation.DSMT4">
                  <p:embed/>
                </p:oleObj>
              </mc:Choice>
              <mc:Fallback>
                <p:oleObj name="Equation" r:id="rId12" imgW="895221" imgH="381000" progId="Equation.DSMT4">
                  <p:embed/>
                  <p:pic>
                    <p:nvPicPr>
                      <p:cNvPr id="0" name="Object 22"/>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1513" y="3597275"/>
                        <a:ext cx="1508125"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46" name="Rectangle 23"/>
          <p:cNvSpPr>
            <a:spLocks noChangeArrowheads="1"/>
          </p:cNvSpPr>
          <p:nvPr/>
        </p:nvSpPr>
        <p:spPr bwMode="auto">
          <a:xfrm>
            <a:off x="7015163" y="2855913"/>
            <a:ext cx="1201737" cy="363537"/>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marL="285750" indent="-285750" eaLnBrk="0" hangingPunct="0">
              <a:lnSpc>
                <a:spcPct val="90000"/>
              </a:lnSpc>
              <a:spcBef>
                <a:spcPct val="30000"/>
              </a:spcBef>
            </a:pPr>
            <a:r>
              <a:rPr kumimoji="0" lang="en-US" sz="2000">
                <a:solidFill>
                  <a:schemeClr val="tx2"/>
                </a:solidFill>
                <a:latin typeface="Arial" charset="0"/>
                <a:ea typeface="ＭＳ Ｐゴシック" pitchFamily="45" charset="-128"/>
              </a:rPr>
              <a:t> </a:t>
            </a:r>
            <a:r>
              <a:rPr kumimoji="0" lang="en-US" sz="2000" i="1">
                <a:solidFill>
                  <a:schemeClr val="bg1"/>
                </a:solidFill>
                <a:latin typeface="Arial" charset="0"/>
                <a:ea typeface="ＭＳ Ｐゴシック" pitchFamily="45" charset="-128"/>
              </a:rPr>
              <a:t>mgy</a:t>
            </a:r>
            <a:r>
              <a:rPr kumimoji="0" lang="en-US" sz="2000" i="1">
                <a:solidFill>
                  <a:schemeClr val="tx2"/>
                </a:solidFill>
                <a:latin typeface="Arial" charset="0"/>
                <a:ea typeface="ＭＳ Ｐゴシック" pitchFamily="45" charset="-128"/>
              </a:rPr>
              <a:t> + C</a:t>
            </a:r>
          </a:p>
        </p:txBody>
      </p:sp>
      <p:graphicFrame>
        <p:nvGraphicFramePr>
          <p:cNvPr id="26647" name="Object 24"/>
          <p:cNvGraphicFramePr>
            <a:graphicFrameLocks/>
          </p:cNvGraphicFramePr>
          <p:nvPr/>
        </p:nvGraphicFramePr>
        <p:xfrm>
          <a:off x="6910388" y="3700463"/>
          <a:ext cx="1993900" cy="849312"/>
        </p:xfrm>
        <a:graphic>
          <a:graphicData uri="http://schemas.openxmlformats.org/presentationml/2006/ole">
            <mc:AlternateContent xmlns:mc="http://schemas.openxmlformats.org/markup-compatibility/2006">
              <mc:Choice xmlns:v="urn:schemas-microsoft-com:vml" Requires="v">
                <p:oleObj spid="_x0000_s26802" name="Equation" r:id="rId14" imgW="1990444" imgH="847841" progId="Equation.3">
                  <p:embed/>
                </p:oleObj>
              </mc:Choice>
              <mc:Fallback>
                <p:oleObj name="Equation" r:id="rId14" imgW="1990444" imgH="847841" progId="Equation.3">
                  <p:embed/>
                  <p:pic>
                    <p:nvPicPr>
                      <p:cNvPr id="0" name="Object 24"/>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10388" y="3700463"/>
                        <a:ext cx="1993900" cy="84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48" name="Object 25"/>
          <p:cNvGraphicFramePr>
            <a:graphicFrameLocks/>
          </p:cNvGraphicFramePr>
          <p:nvPr/>
        </p:nvGraphicFramePr>
        <p:xfrm>
          <a:off x="7043738" y="4743450"/>
          <a:ext cx="1984375" cy="938213"/>
        </p:xfrm>
        <a:graphic>
          <a:graphicData uri="http://schemas.openxmlformats.org/presentationml/2006/ole">
            <mc:AlternateContent xmlns:mc="http://schemas.openxmlformats.org/markup-compatibility/2006">
              <mc:Choice xmlns:v="urn:schemas-microsoft-com:vml" Requires="v">
                <p:oleObj spid="_x0000_s26803" name="Equation" r:id="rId16" imgW="1980936" imgH="936586" progId="Equation.3">
                  <p:embed/>
                </p:oleObj>
              </mc:Choice>
              <mc:Fallback>
                <p:oleObj name="Equation" r:id="rId16" imgW="1980936" imgH="936586" progId="Equation.3">
                  <p:embed/>
                  <p:pic>
                    <p:nvPicPr>
                      <p:cNvPr id="0" name="Object 25"/>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043738" y="4743450"/>
                        <a:ext cx="1984375"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010" name="Text Box 26"/>
          <p:cNvSpPr txBox="1">
            <a:spLocks noChangeArrowheads="1"/>
          </p:cNvSpPr>
          <p:nvPr/>
        </p:nvSpPr>
        <p:spPr bwMode="auto">
          <a:xfrm>
            <a:off x="1023938" y="5816600"/>
            <a:ext cx="7366000" cy="396875"/>
          </a:xfrm>
          <a:prstGeom prst="rect">
            <a:avLst/>
          </a:prstGeom>
          <a:noFill/>
          <a:ln w="12700">
            <a:noFill/>
            <a:miter lim="800000"/>
            <a:headEnd/>
            <a:tailEnd/>
          </a:ln>
          <a:effectLst/>
        </p:spPr>
        <p:txBody>
          <a:bodyPr>
            <a:spAutoFit/>
          </a:bodyPr>
          <a:lstStyle>
            <a:lvl1pPr eaLnBrk="0" hangingPunct="0">
              <a:defRPr kumimoji="1" sz="2400">
                <a:solidFill>
                  <a:schemeClr val="tx1"/>
                </a:solidFill>
                <a:latin typeface="Times New Roman" pitchFamily="18" charset="0"/>
              </a:defRPr>
            </a:lvl1pPr>
            <a:lvl2pPr marL="37931725" indent="-37474525" eaLnBrk="0" hangingPunct="0">
              <a:defRPr kumimoji="1" sz="2400">
                <a:solidFill>
                  <a:schemeClr val="tx1"/>
                </a:solidFill>
                <a:latin typeface="Times New Roman" pitchFamily="18" charset="0"/>
              </a:defRPr>
            </a:lvl2pPr>
            <a:lvl3pPr eaLnBrk="0" hangingPunct="0">
              <a:defRPr kumimoji="1" sz="2400">
                <a:solidFill>
                  <a:schemeClr val="tx1"/>
                </a:solidFill>
                <a:latin typeface="Times New Roman" pitchFamily="18" charset="0"/>
              </a:defRPr>
            </a:lvl3pPr>
            <a:lvl4pPr eaLnBrk="0" hangingPunct="0">
              <a:defRPr kumimoji="1" sz="2400">
                <a:solidFill>
                  <a:schemeClr val="tx1"/>
                </a:solidFill>
                <a:latin typeface="Times New Roman" pitchFamily="18" charset="0"/>
              </a:defRPr>
            </a:lvl4pPr>
            <a:lvl5pPr eaLnBrk="0" hangingPunct="0">
              <a:defRPr kumimoji="1" sz="2400">
                <a:solidFill>
                  <a:schemeClr val="tx1"/>
                </a:solidFill>
                <a:latin typeface="Times New Roman" pitchFamily="18" charset="0"/>
              </a:defRPr>
            </a:lvl5pPr>
            <a:lvl6pPr marL="457200" eaLnBrk="0" fontAlgn="base" hangingPunct="0">
              <a:spcBef>
                <a:spcPct val="0"/>
              </a:spcBef>
              <a:spcAft>
                <a:spcPct val="0"/>
              </a:spcAft>
              <a:defRPr kumimoji="1" sz="2400">
                <a:solidFill>
                  <a:schemeClr val="tx1"/>
                </a:solidFill>
                <a:latin typeface="Times New Roman" pitchFamily="18" charset="0"/>
              </a:defRPr>
            </a:lvl6pPr>
            <a:lvl7pPr marL="914400" eaLnBrk="0" fontAlgn="base" hangingPunct="0">
              <a:spcBef>
                <a:spcPct val="0"/>
              </a:spcBef>
              <a:spcAft>
                <a:spcPct val="0"/>
              </a:spcAft>
              <a:defRPr kumimoji="1" sz="2400">
                <a:solidFill>
                  <a:schemeClr val="tx1"/>
                </a:solidFill>
                <a:latin typeface="Times New Roman" pitchFamily="18" charset="0"/>
              </a:defRPr>
            </a:lvl7pPr>
            <a:lvl8pPr marL="1371600" eaLnBrk="0" fontAlgn="base" hangingPunct="0">
              <a:spcBef>
                <a:spcPct val="0"/>
              </a:spcBef>
              <a:spcAft>
                <a:spcPct val="0"/>
              </a:spcAft>
              <a:defRPr kumimoji="1" sz="2400">
                <a:solidFill>
                  <a:schemeClr val="tx1"/>
                </a:solidFill>
                <a:latin typeface="Times New Roman" pitchFamily="18" charset="0"/>
              </a:defRPr>
            </a:lvl8pPr>
            <a:lvl9pPr marL="1828800" eaLnBrk="0" fontAlgn="base" hangingPunct="0">
              <a:spcBef>
                <a:spcPct val="0"/>
              </a:spcBef>
              <a:spcAft>
                <a:spcPct val="0"/>
              </a:spcAft>
              <a:defRPr kumimoji="1" sz="2400">
                <a:solidFill>
                  <a:schemeClr val="tx1"/>
                </a:solidFill>
                <a:latin typeface="Times New Roman" pitchFamily="18" charset="0"/>
              </a:defRPr>
            </a:lvl9pPr>
          </a:lstStyle>
          <a:p>
            <a:pPr>
              <a:spcBef>
                <a:spcPct val="50000"/>
              </a:spcBef>
              <a:defRPr/>
            </a:pPr>
            <a:r>
              <a:rPr kumimoji="0" lang="en-US" sz="2000" smtClean="0">
                <a:solidFill>
                  <a:schemeClr val="tx2"/>
                </a:solidFill>
                <a:effectLst>
                  <a:outerShdw blurRad="38100" dist="38100" dir="2700000" algn="tl">
                    <a:srgbClr val="808080"/>
                  </a:outerShdw>
                </a:effectLst>
                <a:latin typeface="Arial" charset="0"/>
                <a:ea typeface="ＭＳ Ｐゴシック" pitchFamily="45" charset="-128"/>
              </a:rPr>
              <a:t>(R is the center-to-center distance, x is the spring stretch)</a:t>
            </a:r>
            <a:endParaRPr kumimoji="0" lang="en-US" sz="2000" baseline="-25000" smtClean="0">
              <a:solidFill>
                <a:schemeClr val="tx2"/>
              </a:solidFill>
              <a:latin typeface="Arial" charset="0"/>
              <a:ea typeface="ＭＳ Ｐゴシック" pitchFamily="45" charset="-128"/>
            </a:endParaRPr>
          </a:p>
        </p:txBody>
      </p:sp>
      <p:graphicFrame>
        <p:nvGraphicFramePr>
          <p:cNvPr id="26650" name="Object 27"/>
          <p:cNvGraphicFramePr>
            <a:graphicFrameLocks noChangeAspect="1"/>
          </p:cNvGraphicFramePr>
          <p:nvPr/>
        </p:nvGraphicFramePr>
        <p:xfrm>
          <a:off x="808038" y="2816225"/>
          <a:ext cx="1295400" cy="477838"/>
        </p:xfrm>
        <a:graphic>
          <a:graphicData uri="http://schemas.openxmlformats.org/presentationml/2006/ole">
            <mc:AlternateContent xmlns:mc="http://schemas.openxmlformats.org/markup-compatibility/2006">
              <mc:Choice xmlns:v="urn:schemas-microsoft-com:vml" Requires="v">
                <p:oleObj spid="_x0000_s26804" name="Equation" r:id="rId18" imgW="723900" imgH="266700" progId="Equation.DSMT4">
                  <p:embed/>
                </p:oleObj>
              </mc:Choice>
              <mc:Fallback>
                <p:oleObj name="Equation" r:id="rId18" imgW="723900" imgH="266700" progId="Equation.DSMT4">
                  <p:embed/>
                  <p:pic>
                    <p:nvPicPr>
                      <p:cNvPr id="0" name="Object 2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08038" y="2816225"/>
                        <a:ext cx="1295400"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51" name="Object 28"/>
          <p:cNvGraphicFramePr>
            <a:graphicFrameLocks noChangeAspect="1"/>
          </p:cNvGraphicFramePr>
          <p:nvPr/>
        </p:nvGraphicFramePr>
        <p:xfrm>
          <a:off x="804863" y="4762500"/>
          <a:ext cx="1281112" cy="427038"/>
        </p:xfrm>
        <a:graphic>
          <a:graphicData uri="http://schemas.openxmlformats.org/presentationml/2006/ole">
            <mc:AlternateContent xmlns:mc="http://schemas.openxmlformats.org/markup-compatibility/2006">
              <mc:Choice xmlns:v="urn:schemas-microsoft-com:vml" Requires="v">
                <p:oleObj spid="_x0000_s26805" name="Equation" r:id="rId20" imgW="685800" imgH="228600" progId="Equation.DSMT4">
                  <p:embed/>
                </p:oleObj>
              </mc:Choice>
              <mc:Fallback>
                <p:oleObj name="Equation" r:id="rId20" imgW="685800" imgH="228600" progId="Equation.DSMT4">
                  <p:embed/>
                  <p:pic>
                    <p:nvPicPr>
                      <p:cNvPr id="0" name="Object 2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04863" y="4762500"/>
                        <a:ext cx="128111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52" name="Rectangle 18"/>
          <p:cNvSpPr>
            <a:spLocks noChangeArrowheads="1"/>
          </p:cNvSpPr>
          <p:nvPr/>
        </p:nvSpPr>
        <p:spPr bwMode="auto">
          <a:xfrm>
            <a:off x="2682875" y="2851150"/>
            <a:ext cx="1308100" cy="363538"/>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marL="285750" indent="-285750" eaLnBrk="0" hangingPunct="0">
              <a:lnSpc>
                <a:spcPct val="90000"/>
              </a:lnSpc>
              <a:spcBef>
                <a:spcPct val="30000"/>
              </a:spcBef>
            </a:pPr>
            <a:r>
              <a:rPr kumimoji="0" lang="en-US" sz="2000">
                <a:solidFill>
                  <a:schemeClr val="tx2"/>
                </a:solidFill>
                <a:latin typeface="Arial" charset="0"/>
                <a:ea typeface="ＭＳ Ｐゴシック" pitchFamily="45" charset="-128"/>
              </a:rPr>
              <a:t>-</a:t>
            </a:r>
            <a:r>
              <a:rPr kumimoji="0" lang="en-US" sz="2000" i="1">
                <a:solidFill>
                  <a:schemeClr val="bg1"/>
                </a:solidFill>
                <a:latin typeface="Arial" charset="0"/>
                <a:ea typeface="ＭＳ Ｐゴシック" pitchFamily="45" charset="-128"/>
              </a:rPr>
              <a:t>mg</a:t>
            </a:r>
            <a:r>
              <a:rPr kumimoji="0" lang="en-US" sz="2000">
                <a:solidFill>
                  <a:schemeClr val="bg1"/>
                </a:solidFill>
                <a:latin typeface="Arial" charset="0"/>
                <a:ea typeface="ＭＳ Ｐゴシック" pitchFamily="45" charset="-128"/>
              </a:rPr>
              <a:t>(</a:t>
            </a:r>
            <a:r>
              <a:rPr kumimoji="0" lang="en-US" sz="2000" i="1">
                <a:solidFill>
                  <a:schemeClr val="bg1"/>
                </a:solidFill>
                <a:latin typeface="Arial" charset="0"/>
                <a:ea typeface="ＭＳ Ｐゴシック" pitchFamily="45" charset="-128"/>
              </a:rPr>
              <a:t>y</a:t>
            </a:r>
            <a:r>
              <a:rPr kumimoji="0" lang="en-US" sz="2000" i="1" baseline="-25000">
                <a:solidFill>
                  <a:schemeClr val="bg1"/>
                </a:solidFill>
                <a:latin typeface="Arial" charset="0"/>
                <a:ea typeface="ＭＳ Ｐゴシック" pitchFamily="45" charset="-128"/>
              </a:rPr>
              <a:t>2</a:t>
            </a:r>
            <a:r>
              <a:rPr kumimoji="0" lang="en-US" sz="2000" i="1">
                <a:solidFill>
                  <a:schemeClr val="bg1"/>
                </a:solidFill>
                <a:latin typeface="Arial" charset="0"/>
                <a:ea typeface="ＭＳ Ｐゴシック" pitchFamily="45" charset="-128"/>
              </a:rPr>
              <a:t>-y</a:t>
            </a:r>
            <a:r>
              <a:rPr kumimoji="0" lang="en-US" sz="2000" i="1" baseline="-25000">
                <a:solidFill>
                  <a:schemeClr val="bg1"/>
                </a:solidFill>
                <a:latin typeface="Arial" charset="0"/>
                <a:ea typeface="ＭＳ Ｐゴシック" pitchFamily="45" charset="-128"/>
              </a:rPr>
              <a:t>1</a:t>
            </a:r>
            <a:r>
              <a:rPr kumimoji="0" lang="en-US" sz="2000">
                <a:solidFill>
                  <a:schemeClr val="tx2"/>
                </a:solidFill>
                <a:latin typeface="Arial" charset="0"/>
                <a:ea typeface="ＭＳ Ｐゴシック" pitchFamily="45" charset="-128"/>
              </a:rPr>
              <a:t>)</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1625" y="-76200"/>
            <a:ext cx="8540750" cy="1143000"/>
          </a:xfrm>
        </p:spPr>
        <p:txBody>
          <a:bodyPr/>
          <a:lstStyle/>
          <a:p>
            <a:r>
              <a:rPr lang="en-US" sz="2000" smtClean="0"/>
              <a:t>Principle of Work and Energy for a Rigid Body</a:t>
            </a:r>
          </a:p>
        </p:txBody>
      </p:sp>
      <p:sp>
        <p:nvSpPr>
          <p:cNvPr id="4099" name="Text Box 3"/>
          <p:cNvSpPr txBox="1">
            <a:spLocks noChangeArrowheads="1"/>
          </p:cNvSpPr>
          <p:nvPr/>
        </p:nvSpPr>
        <p:spPr bwMode="auto">
          <a:xfrm>
            <a:off x="3505200" y="914400"/>
            <a:ext cx="5561013"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66688" indent="-166688"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spcBef>
                <a:spcPct val="50000"/>
              </a:spcBef>
              <a:buFontTx/>
              <a:buChar char="•"/>
            </a:pPr>
            <a:r>
              <a:rPr kumimoji="0" lang="en-US" sz="2000">
                <a:solidFill>
                  <a:srgbClr val="000099"/>
                </a:solidFill>
              </a:rPr>
              <a:t>Method of work and energy is well adapted to problems involving velocities and displacements.  Main advantage is that the work and kinetic energy are scalar quantities.</a:t>
            </a:r>
          </a:p>
        </p:txBody>
      </p:sp>
      <p:grpSp>
        <p:nvGrpSpPr>
          <p:cNvPr id="82948" name="Group 4"/>
          <p:cNvGrpSpPr>
            <a:grpSpLocks/>
          </p:cNvGrpSpPr>
          <p:nvPr/>
        </p:nvGrpSpPr>
        <p:grpSpPr bwMode="auto">
          <a:xfrm>
            <a:off x="3505200" y="2195513"/>
            <a:ext cx="5637213" cy="2330450"/>
            <a:chOff x="2209" y="1347"/>
            <a:chExt cx="3551" cy="1468"/>
          </a:xfrm>
        </p:grpSpPr>
        <p:sp>
          <p:nvSpPr>
            <p:cNvPr id="4106" name="Text Box 5"/>
            <p:cNvSpPr txBox="1">
              <a:spLocks noChangeArrowheads="1"/>
            </p:cNvSpPr>
            <p:nvPr/>
          </p:nvSpPr>
          <p:spPr bwMode="auto">
            <a:xfrm>
              <a:off x="2209" y="1347"/>
              <a:ext cx="3551"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66688" indent="-166688"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spcBef>
                  <a:spcPct val="50000"/>
                </a:spcBef>
                <a:buFontTx/>
                <a:buChar char="•"/>
              </a:pPr>
              <a:r>
                <a:rPr kumimoji="0" lang="en-US" sz="2000">
                  <a:solidFill>
                    <a:srgbClr val="000099"/>
                  </a:solidFill>
                </a:rPr>
                <a:t>Assume that the rigid body is made of a large number of particles.</a:t>
              </a:r>
            </a:p>
          </p:txBody>
        </p:sp>
        <p:graphicFrame>
          <p:nvGraphicFramePr>
            <p:cNvPr id="4107" name="Object 6"/>
            <p:cNvGraphicFramePr>
              <a:graphicFrameLocks noChangeAspect="1"/>
            </p:cNvGraphicFramePr>
            <p:nvPr/>
          </p:nvGraphicFramePr>
          <p:xfrm>
            <a:off x="3361" y="1790"/>
            <a:ext cx="984" cy="208"/>
          </p:xfrm>
          <a:graphic>
            <a:graphicData uri="http://schemas.openxmlformats.org/presentationml/2006/ole">
              <mc:AlternateContent xmlns:mc="http://schemas.openxmlformats.org/markup-compatibility/2006">
                <mc:Choice xmlns:v="urn:schemas-microsoft-com:vml" Requires="v">
                  <p:oleObj spid="_x0000_s4160" name="Equation" r:id="rId3" imgW="1562100" imgH="330200" progId="Equation.3">
                    <p:embed/>
                  </p:oleObj>
                </mc:Choice>
                <mc:Fallback>
                  <p:oleObj name="Equation" r:id="rId3" imgW="1562100" imgH="3302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1" y="1790"/>
                          <a:ext cx="984" cy="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108" name="Group 7"/>
            <p:cNvGrpSpPr>
              <a:grpSpLocks/>
            </p:cNvGrpSpPr>
            <p:nvPr/>
          </p:nvGrpSpPr>
          <p:grpSpPr bwMode="auto">
            <a:xfrm>
              <a:off x="2399" y="1989"/>
              <a:ext cx="3311" cy="826"/>
              <a:chOff x="2448" y="2304"/>
              <a:chExt cx="3311" cy="826"/>
            </a:xfrm>
          </p:grpSpPr>
          <p:graphicFrame>
            <p:nvGraphicFramePr>
              <p:cNvPr id="4109" name="Object 8"/>
              <p:cNvGraphicFramePr>
                <a:graphicFrameLocks noChangeAspect="1"/>
              </p:cNvGraphicFramePr>
              <p:nvPr/>
            </p:nvGraphicFramePr>
            <p:xfrm>
              <a:off x="2448" y="2352"/>
              <a:ext cx="520" cy="200"/>
            </p:xfrm>
            <a:graphic>
              <a:graphicData uri="http://schemas.openxmlformats.org/presentationml/2006/ole">
                <mc:AlternateContent xmlns:mc="http://schemas.openxmlformats.org/markup-compatibility/2006">
                  <mc:Choice xmlns:v="urn:schemas-microsoft-com:vml" Requires="v">
                    <p:oleObj spid="_x0000_s4161" name="Equation" r:id="rId5" imgW="825142" imgH="317362" progId="Equation.3">
                      <p:embed/>
                    </p:oleObj>
                  </mc:Choice>
                  <mc:Fallback>
                    <p:oleObj name="Equation" r:id="rId5" imgW="825142" imgH="317362"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8" y="2352"/>
                            <a:ext cx="520" cy="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0" name="Object 9"/>
              <p:cNvGraphicFramePr>
                <a:graphicFrameLocks noChangeAspect="1"/>
              </p:cNvGraphicFramePr>
              <p:nvPr/>
            </p:nvGraphicFramePr>
            <p:xfrm>
              <a:off x="2448" y="2736"/>
              <a:ext cx="528" cy="208"/>
            </p:xfrm>
            <a:graphic>
              <a:graphicData uri="http://schemas.openxmlformats.org/presentationml/2006/ole">
                <mc:AlternateContent xmlns:mc="http://schemas.openxmlformats.org/markup-compatibility/2006">
                  <mc:Choice xmlns:v="urn:schemas-microsoft-com:vml" Requires="v">
                    <p:oleObj spid="_x0000_s4162" name="Equation" r:id="rId7" imgW="838200" imgH="330200" progId="Equation.3">
                      <p:embed/>
                    </p:oleObj>
                  </mc:Choice>
                  <mc:Fallback>
                    <p:oleObj name="Equation" r:id="rId7" imgW="838200" imgH="33020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48" y="2736"/>
                            <a:ext cx="528" cy="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11" name="Text Box 10"/>
              <p:cNvSpPr txBox="1">
                <a:spLocks noChangeArrowheads="1"/>
              </p:cNvSpPr>
              <p:nvPr/>
            </p:nvSpPr>
            <p:spPr bwMode="auto">
              <a:xfrm>
                <a:off x="2976" y="2304"/>
                <a:ext cx="2783"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66688" indent="-166688"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spcBef>
                    <a:spcPct val="50000"/>
                  </a:spcBef>
                </a:pPr>
                <a:r>
                  <a:rPr kumimoji="0" lang="en-US" sz="2000">
                    <a:solidFill>
                      <a:srgbClr val="000099"/>
                    </a:solidFill>
                  </a:rPr>
                  <a:t>initial and final total kinetic energy of particles forming body</a:t>
                </a:r>
              </a:p>
              <a:p>
                <a:pPr eaLnBrk="1" hangingPunct="1"/>
                <a:r>
                  <a:rPr kumimoji="0" lang="en-US" sz="2000">
                    <a:solidFill>
                      <a:srgbClr val="000099"/>
                    </a:solidFill>
                  </a:rPr>
                  <a:t>total work of  internal and external forces acting on particles of body.</a:t>
                </a:r>
              </a:p>
            </p:txBody>
          </p:sp>
        </p:grpSp>
      </p:grpSp>
      <p:grpSp>
        <p:nvGrpSpPr>
          <p:cNvPr id="82955" name="Group 11"/>
          <p:cNvGrpSpPr>
            <a:grpSpLocks/>
          </p:cNvGrpSpPr>
          <p:nvPr/>
        </p:nvGrpSpPr>
        <p:grpSpPr bwMode="auto">
          <a:xfrm>
            <a:off x="357188" y="3463925"/>
            <a:ext cx="8728075" cy="2109788"/>
            <a:chOff x="225" y="2182"/>
            <a:chExt cx="5498" cy="1329"/>
          </a:xfrm>
        </p:grpSpPr>
        <p:pic>
          <p:nvPicPr>
            <p:cNvPr id="4104" name="Picture 12" descr="msotw9_temp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5" y="2182"/>
              <a:ext cx="1920" cy="1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5" name="Text Box 13"/>
            <p:cNvSpPr txBox="1">
              <a:spLocks noChangeArrowheads="1"/>
            </p:cNvSpPr>
            <p:nvPr/>
          </p:nvSpPr>
          <p:spPr bwMode="auto">
            <a:xfrm>
              <a:off x="2208" y="2832"/>
              <a:ext cx="3515"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66688" indent="-166688"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spcBef>
                  <a:spcPct val="20000"/>
                </a:spcBef>
                <a:buFontTx/>
                <a:buChar char="•"/>
              </a:pPr>
              <a:r>
                <a:rPr kumimoji="0" lang="en-US" sz="2000">
                  <a:solidFill>
                    <a:srgbClr val="000099"/>
                  </a:solidFill>
                </a:rPr>
                <a:t>Internal forces between particles </a:t>
              </a:r>
              <a:r>
                <a:rPr kumimoji="0" lang="en-US" sz="2000" i="1">
                  <a:solidFill>
                    <a:srgbClr val="000099"/>
                  </a:solidFill>
                </a:rPr>
                <a:t>A</a:t>
              </a:r>
              <a:r>
                <a:rPr kumimoji="0" lang="en-US" sz="2000">
                  <a:solidFill>
                    <a:srgbClr val="000099"/>
                  </a:solidFill>
                </a:rPr>
                <a:t> and </a:t>
              </a:r>
              <a:r>
                <a:rPr kumimoji="0" lang="en-US" sz="2000" i="1">
                  <a:solidFill>
                    <a:srgbClr val="000099"/>
                  </a:solidFill>
                </a:rPr>
                <a:t>B</a:t>
              </a:r>
              <a:r>
                <a:rPr kumimoji="0" lang="en-US" sz="2000">
                  <a:solidFill>
                    <a:srgbClr val="000099"/>
                  </a:solidFill>
                </a:rPr>
                <a:t> are equal and opposite.  </a:t>
              </a:r>
            </a:p>
          </p:txBody>
        </p:sp>
      </p:grpSp>
      <p:sp>
        <p:nvSpPr>
          <p:cNvPr id="82958" name="Text Box 14"/>
          <p:cNvSpPr txBox="1">
            <a:spLocks noChangeArrowheads="1"/>
          </p:cNvSpPr>
          <p:nvPr/>
        </p:nvSpPr>
        <p:spPr bwMode="auto">
          <a:xfrm>
            <a:off x="3505200" y="6142038"/>
            <a:ext cx="5568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66688" indent="-166688"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spcBef>
                <a:spcPct val="20000"/>
              </a:spcBef>
              <a:buFontTx/>
              <a:buChar char="•"/>
            </a:pPr>
            <a:r>
              <a:rPr kumimoji="0" lang="en-US" sz="2000">
                <a:solidFill>
                  <a:srgbClr val="000099"/>
                </a:solidFill>
              </a:rPr>
              <a:t>Therefore,</a:t>
            </a:r>
            <a:r>
              <a:rPr kumimoji="0" lang="en-US" sz="2000" i="1">
                <a:solidFill>
                  <a:srgbClr val="000099"/>
                </a:solidFill>
              </a:rPr>
              <a:t> the net work of internal forces is zero.</a:t>
            </a:r>
            <a:endParaRPr kumimoji="0" lang="en-US" sz="2000">
              <a:solidFill>
                <a:srgbClr val="000099"/>
              </a:solidFill>
            </a:endParaRPr>
          </a:p>
        </p:txBody>
      </p:sp>
      <p:sp>
        <p:nvSpPr>
          <p:cNvPr id="82959" name="Text Box 15"/>
          <p:cNvSpPr txBox="1">
            <a:spLocks noChangeArrowheads="1"/>
          </p:cNvSpPr>
          <p:nvPr/>
        </p:nvSpPr>
        <p:spPr bwMode="auto">
          <a:xfrm>
            <a:off x="3505200" y="5167313"/>
            <a:ext cx="5461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66688" indent="-166688"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spcBef>
                <a:spcPct val="20000"/>
              </a:spcBef>
              <a:buFontTx/>
              <a:buChar char="•"/>
            </a:pPr>
            <a:r>
              <a:rPr kumimoji="0" lang="en-US" sz="2000">
                <a:solidFill>
                  <a:srgbClr val="000099"/>
                </a:solidFill>
              </a:rPr>
              <a:t>In general, small displacements of the particles </a:t>
            </a:r>
            <a:r>
              <a:rPr kumimoji="0" lang="en-US" sz="2000" i="1">
                <a:solidFill>
                  <a:srgbClr val="000099"/>
                </a:solidFill>
              </a:rPr>
              <a:t>A</a:t>
            </a:r>
            <a:r>
              <a:rPr kumimoji="0" lang="en-US" sz="2000">
                <a:solidFill>
                  <a:srgbClr val="000099"/>
                </a:solidFill>
              </a:rPr>
              <a:t> and </a:t>
            </a:r>
            <a:r>
              <a:rPr kumimoji="0" lang="en-US" sz="2000" i="1">
                <a:solidFill>
                  <a:srgbClr val="000099"/>
                </a:solidFill>
              </a:rPr>
              <a:t>B</a:t>
            </a:r>
            <a:r>
              <a:rPr kumimoji="0" lang="en-US" sz="2000">
                <a:solidFill>
                  <a:srgbClr val="000099"/>
                </a:solidFill>
              </a:rPr>
              <a:t> are not equal but the components of the displacements along </a:t>
            </a:r>
            <a:r>
              <a:rPr kumimoji="0" lang="en-US" sz="2000" i="1">
                <a:solidFill>
                  <a:srgbClr val="000099"/>
                </a:solidFill>
              </a:rPr>
              <a:t>AB</a:t>
            </a:r>
            <a:r>
              <a:rPr kumimoji="0" lang="en-US" sz="2000">
                <a:solidFill>
                  <a:srgbClr val="000099"/>
                </a:solidFill>
              </a:rPr>
              <a:t> are equal.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29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8295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295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29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8" grpId="0" autoUpdateAnimBg="0"/>
      <p:bldP spid="82959"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438400" y="762000"/>
            <a:ext cx="3956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r>
              <a:rPr kumimoji="0" lang="en-US" altLang="en-US" b="1">
                <a:solidFill>
                  <a:srgbClr val="00FF00"/>
                </a:solidFill>
              </a:rPr>
              <a:t>CONSERVATIVE FORCES</a:t>
            </a:r>
          </a:p>
        </p:txBody>
      </p:sp>
      <p:sp>
        <p:nvSpPr>
          <p:cNvPr id="27651" name="Text Box 4"/>
          <p:cNvSpPr txBox="1">
            <a:spLocks noChangeArrowheads="1"/>
          </p:cNvSpPr>
          <p:nvPr/>
        </p:nvSpPr>
        <p:spPr bwMode="auto">
          <a:xfrm>
            <a:off x="685800" y="1371600"/>
            <a:ext cx="7848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altLang="en-US"/>
              <a:t>A force </a:t>
            </a:r>
            <a:r>
              <a:rPr kumimoji="0" lang="en-US" altLang="en-US" i="1">
                <a:solidFill>
                  <a:srgbClr val="FFFF00"/>
                </a:solidFill>
              </a:rPr>
              <a:t>F</a:t>
            </a:r>
            <a:r>
              <a:rPr kumimoji="0" lang="en-US" altLang="en-US"/>
              <a:t> is </a:t>
            </a:r>
            <a:r>
              <a:rPr kumimoji="0" lang="en-US" altLang="en-US">
                <a:solidFill>
                  <a:schemeClr val="hlink"/>
                </a:solidFill>
              </a:rPr>
              <a:t>conservative </a:t>
            </a:r>
            <a:r>
              <a:rPr kumimoji="0" lang="en-US" altLang="en-US"/>
              <a:t>if the work done by the force is </a:t>
            </a:r>
            <a:r>
              <a:rPr kumimoji="0" lang="en-US" altLang="en-US">
                <a:solidFill>
                  <a:schemeClr val="hlink"/>
                </a:solidFill>
              </a:rPr>
              <a:t>independent of the path</a:t>
            </a:r>
            <a:r>
              <a:rPr kumimoji="0" lang="en-US" altLang="en-US"/>
              <a:t>.  </a:t>
            </a:r>
          </a:p>
          <a:p>
            <a:pPr eaLnBrk="1" hangingPunct="1"/>
            <a:endParaRPr kumimoji="0" lang="en-US" altLang="en-US"/>
          </a:p>
          <a:p>
            <a:pPr eaLnBrk="1" hangingPunct="1"/>
            <a:r>
              <a:rPr kumimoji="0" lang="en-US" altLang="en-US"/>
              <a:t>In this case, the work depends only on the </a:t>
            </a:r>
            <a:r>
              <a:rPr kumimoji="0" lang="en-US" altLang="en-US">
                <a:solidFill>
                  <a:schemeClr val="hlink"/>
                </a:solidFill>
              </a:rPr>
              <a:t>initial and final</a:t>
            </a:r>
            <a:r>
              <a:rPr kumimoji="0" lang="en-US" altLang="en-US"/>
              <a:t> positions of the object with the path between the positions of no consequence.</a:t>
            </a:r>
          </a:p>
        </p:txBody>
      </p:sp>
      <p:sp>
        <p:nvSpPr>
          <p:cNvPr id="82976" name="Text Box 32"/>
          <p:cNvSpPr txBox="1">
            <a:spLocks noChangeArrowheads="1"/>
          </p:cNvSpPr>
          <p:nvPr/>
        </p:nvSpPr>
        <p:spPr bwMode="auto">
          <a:xfrm>
            <a:off x="685800" y="3810000"/>
            <a:ext cx="7848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lang="en-US"/>
              <a:t>Typical conservative forces encountered in dynamics are gravitational forces (i.e., weight) and elastic forces (i.e., springs).  </a:t>
            </a:r>
          </a:p>
        </p:txBody>
      </p:sp>
      <p:sp>
        <p:nvSpPr>
          <p:cNvPr id="82977" name="Text Box 33"/>
          <p:cNvSpPr txBox="1">
            <a:spLocks noChangeArrowheads="1"/>
          </p:cNvSpPr>
          <p:nvPr/>
        </p:nvSpPr>
        <p:spPr bwMode="auto">
          <a:xfrm>
            <a:off x="685800" y="5181600"/>
            <a:ext cx="6202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lang="en-US"/>
              <a:t>What is a common force that is </a:t>
            </a:r>
            <a:r>
              <a:rPr lang="en-US">
                <a:solidFill>
                  <a:schemeClr val="hlink"/>
                </a:solidFill>
              </a:rPr>
              <a:t>not conservative</a:t>
            </a:r>
            <a:r>
              <a:rPr lang="en-US"/>
              <a:t>?</a:t>
            </a:r>
          </a:p>
        </p:txBody>
      </p:sp>
      <p:sp>
        <p:nvSpPr>
          <p:cNvPr id="27654" name="AutoShape 34">
            <a:hlinkClick r:id="" action="ppaction://hlinkshowjump?jump=nextslide" highlightClick="1"/>
          </p:cNvPr>
          <p:cNvSpPr>
            <a:spLocks noChangeArrowheads="1"/>
          </p:cNvSpPr>
          <p:nvPr/>
        </p:nvSpPr>
        <p:spPr bwMode="auto">
          <a:xfrm>
            <a:off x="8305800" y="6172200"/>
            <a:ext cx="228600" cy="228600"/>
          </a:xfrm>
          <a:prstGeom prst="actionButtonForwardNext">
            <a:avLst/>
          </a:prstGeom>
          <a:solidFill>
            <a:schemeClr val="accent1"/>
          </a:solidFill>
          <a:ln w="9525">
            <a:solidFill>
              <a:schemeClr val="tx1"/>
            </a:solidFill>
            <a:miter lim="800000"/>
            <a:headEnd/>
            <a:tailEnd/>
          </a:ln>
        </p:spPr>
        <p:txBody>
          <a:bodyPr wrap="none" anchor="ctr"/>
          <a:lstStyle/>
          <a:p>
            <a:endParaRPr kumimoji="0" lang="en-US"/>
          </a:p>
        </p:txBody>
      </p:sp>
      <p:sp>
        <p:nvSpPr>
          <p:cNvPr id="27655" name="AutoShape 35">
            <a:hlinkClick r:id="" action="ppaction://hlinkshowjump?jump=previousslide" highlightClick="1"/>
          </p:cNvPr>
          <p:cNvSpPr>
            <a:spLocks noChangeArrowheads="1"/>
          </p:cNvSpPr>
          <p:nvPr/>
        </p:nvSpPr>
        <p:spPr bwMode="auto">
          <a:xfrm>
            <a:off x="8077200" y="6172200"/>
            <a:ext cx="228600" cy="228600"/>
          </a:xfrm>
          <a:prstGeom prst="actionButtonBackPrevious">
            <a:avLst/>
          </a:prstGeom>
          <a:solidFill>
            <a:schemeClr val="accent1"/>
          </a:solidFill>
          <a:ln w="9525">
            <a:solidFill>
              <a:schemeClr val="tx1"/>
            </a:solidFill>
            <a:miter lim="800000"/>
            <a:headEnd/>
            <a:tailEnd/>
          </a:ln>
        </p:spPr>
        <p:txBody>
          <a:bodyPr wrap="none" anchor="ctr"/>
          <a:lstStyle/>
          <a:p>
            <a:endParaRPr kumimoji="0" lang="en-US"/>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976"/>
                                        </p:tgtEl>
                                        <p:attrNameLst>
                                          <p:attrName>style.visibility</p:attrName>
                                        </p:attrNameLst>
                                      </p:cBhvr>
                                      <p:to>
                                        <p:strVal val="visible"/>
                                      </p:to>
                                    </p:set>
                                    <p:anim calcmode="lin" valueType="num">
                                      <p:cBhvr additive="base">
                                        <p:cTn id="7" dur="500" fill="hold"/>
                                        <p:tgtEl>
                                          <p:spTgt spid="82976"/>
                                        </p:tgtEl>
                                        <p:attrNameLst>
                                          <p:attrName>ppt_x</p:attrName>
                                        </p:attrNameLst>
                                      </p:cBhvr>
                                      <p:tavLst>
                                        <p:tav tm="0">
                                          <p:val>
                                            <p:strVal val="0-#ppt_w/2"/>
                                          </p:val>
                                        </p:tav>
                                        <p:tav tm="100000">
                                          <p:val>
                                            <p:strVal val="#ppt_x"/>
                                          </p:val>
                                        </p:tav>
                                      </p:tavLst>
                                    </p:anim>
                                    <p:anim calcmode="lin" valueType="num">
                                      <p:cBhvr additive="base">
                                        <p:cTn id="8" dur="500" fill="hold"/>
                                        <p:tgtEl>
                                          <p:spTgt spid="8297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977"/>
                                        </p:tgtEl>
                                        <p:attrNameLst>
                                          <p:attrName>style.visibility</p:attrName>
                                        </p:attrNameLst>
                                      </p:cBhvr>
                                      <p:to>
                                        <p:strVal val="visible"/>
                                      </p:to>
                                    </p:set>
                                    <p:anim calcmode="lin" valueType="num">
                                      <p:cBhvr additive="base">
                                        <p:cTn id="13" dur="500" fill="hold"/>
                                        <p:tgtEl>
                                          <p:spTgt spid="82977"/>
                                        </p:tgtEl>
                                        <p:attrNameLst>
                                          <p:attrName>ppt_x</p:attrName>
                                        </p:attrNameLst>
                                      </p:cBhvr>
                                      <p:tavLst>
                                        <p:tav tm="0">
                                          <p:val>
                                            <p:strVal val="0-#ppt_w/2"/>
                                          </p:val>
                                        </p:tav>
                                        <p:tav tm="100000">
                                          <p:val>
                                            <p:strVal val="#ppt_x"/>
                                          </p:val>
                                        </p:tav>
                                      </p:tavLst>
                                    </p:anim>
                                    <p:anim calcmode="lin" valueType="num">
                                      <p:cBhvr additive="base">
                                        <p:cTn id="14" dur="500" fill="hold"/>
                                        <p:tgtEl>
                                          <p:spTgt spid="829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76" grpId="0" autoUpdateAnimBg="0"/>
      <p:bldP spid="82977"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286000" y="533400"/>
            <a:ext cx="4556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r>
              <a:rPr kumimoji="0" lang="en-US" b="1">
                <a:solidFill>
                  <a:srgbClr val="00FF00"/>
                </a:solidFill>
              </a:rPr>
              <a:t>CONSERVATION OF ENERGY</a:t>
            </a:r>
          </a:p>
        </p:txBody>
      </p:sp>
      <p:sp>
        <p:nvSpPr>
          <p:cNvPr id="28675" name="Text Box 4"/>
          <p:cNvSpPr txBox="1">
            <a:spLocks noChangeArrowheads="1"/>
          </p:cNvSpPr>
          <p:nvPr/>
        </p:nvSpPr>
        <p:spPr bwMode="auto">
          <a:xfrm>
            <a:off x="457200" y="1295400"/>
            <a:ext cx="83820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a:t>When a rigid body is acted upon by a system of conservative forces, the work done by these forces is conserved.  Thus, the sum of kinetic energy and potential energy remains constant.                                                                                    This principle is called </a:t>
            </a:r>
            <a:r>
              <a:rPr kumimoji="0" lang="en-US">
                <a:solidFill>
                  <a:srgbClr val="00FFFF"/>
                </a:solidFill>
              </a:rPr>
              <a:t>conservation of energy </a:t>
            </a:r>
            <a:r>
              <a:rPr kumimoji="0" lang="en-US"/>
              <a:t>and is expressed as:</a:t>
            </a:r>
          </a:p>
          <a:p>
            <a:pPr eaLnBrk="1" hangingPunct="1"/>
            <a:endParaRPr kumimoji="0" lang="en-US"/>
          </a:p>
          <a:p>
            <a:pPr algn="ctr" eaLnBrk="1" hangingPunct="1"/>
            <a:r>
              <a:rPr lang="en-US">
                <a:solidFill>
                  <a:schemeClr val="hlink"/>
                </a:solidFill>
              </a:rPr>
              <a:t>T</a:t>
            </a:r>
            <a:r>
              <a:rPr lang="en-US" baseline="-25000">
                <a:solidFill>
                  <a:schemeClr val="hlink"/>
                </a:solidFill>
              </a:rPr>
              <a:t>1</a:t>
            </a:r>
            <a:r>
              <a:rPr lang="en-US">
                <a:solidFill>
                  <a:schemeClr val="hlink"/>
                </a:solidFill>
              </a:rPr>
              <a:t> + V</a:t>
            </a:r>
            <a:r>
              <a:rPr lang="en-US" baseline="-25000">
                <a:solidFill>
                  <a:schemeClr val="hlink"/>
                </a:solidFill>
              </a:rPr>
              <a:t>1</a:t>
            </a:r>
            <a:r>
              <a:rPr lang="en-US">
                <a:solidFill>
                  <a:schemeClr val="hlink"/>
                </a:solidFill>
              </a:rPr>
              <a:t>  =  T</a:t>
            </a:r>
            <a:r>
              <a:rPr lang="en-US" baseline="-25000">
                <a:solidFill>
                  <a:schemeClr val="hlink"/>
                </a:solidFill>
              </a:rPr>
              <a:t>2</a:t>
            </a:r>
            <a:r>
              <a:rPr lang="en-US">
                <a:solidFill>
                  <a:schemeClr val="hlink"/>
                </a:solidFill>
              </a:rPr>
              <a:t> + V</a:t>
            </a:r>
            <a:r>
              <a:rPr lang="en-US" baseline="-25000">
                <a:solidFill>
                  <a:schemeClr val="hlink"/>
                </a:solidFill>
              </a:rPr>
              <a:t>2</a:t>
            </a:r>
            <a:r>
              <a:rPr lang="en-US">
                <a:solidFill>
                  <a:schemeClr val="hlink"/>
                </a:solidFill>
              </a:rPr>
              <a:t>  =  Constant</a:t>
            </a:r>
            <a:endParaRPr kumimoji="0" lang="en-US"/>
          </a:p>
        </p:txBody>
      </p:sp>
      <p:sp>
        <p:nvSpPr>
          <p:cNvPr id="86041" name="Text Box 25"/>
          <p:cNvSpPr txBox="1">
            <a:spLocks noChangeArrowheads="1"/>
          </p:cNvSpPr>
          <p:nvPr/>
        </p:nvSpPr>
        <p:spPr bwMode="auto">
          <a:xfrm>
            <a:off x="457200" y="3886200"/>
            <a:ext cx="8382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a:t>In other words, as a rigid body moves from one position to another when acted upon by only conservative forces, kinetic energy is converted to potential energy and vice versa. </a:t>
            </a:r>
          </a:p>
        </p:txBody>
      </p:sp>
      <p:sp>
        <p:nvSpPr>
          <p:cNvPr id="28677" name="AutoShape 26">
            <a:hlinkClick r:id="" action="ppaction://hlinkshowjump?jump=nextslide" highlightClick="1"/>
          </p:cNvPr>
          <p:cNvSpPr>
            <a:spLocks noChangeArrowheads="1"/>
          </p:cNvSpPr>
          <p:nvPr/>
        </p:nvSpPr>
        <p:spPr bwMode="auto">
          <a:xfrm>
            <a:off x="8305800" y="6172200"/>
            <a:ext cx="228600" cy="228600"/>
          </a:xfrm>
          <a:prstGeom prst="actionButtonForwardNext">
            <a:avLst/>
          </a:prstGeom>
          <a:solidFill>
            <a:schemeClr val="accent1"/>
          </a:solidFill>
          <a:ln w="9525">
            <a:solidFill>
              <a:schemeClr val="tx1"/>
            </a:solidFill>
            <a:miter lim="800000"/>
            <a:headEnd/>
            <a:tailEnd/>
          </a:ln>
        </p:spPr>
        <p:txBody>
          <a:bodyPr wrap="none" anchor="ctr"/>
          <a:lstStyle/>
          <a:p>
            <a:endParaRPr kumimoji="0" lang="en-US"/>
          </a:p>
        </p:txBody>
      </p:sp>
      <p:sp>
        <p:nvSpPr>
          <p:cNvPr id="28678" name="AutoShape 27">
            <a:hlinkClick r:id="" action="ppaction://hlinkshowjump?jump=previousslide" highlightClick="1"/>
          </p:cNvPr>
          <p:cNvSpPr>
            <a:spLocks noChangeArrowheads="1"/>
          </p:cNvSpPr>
          <p:nvPr/>
        </p:nvSpPr>
        <p:spPr bwMode="auto">
          <a:xfrm>
            <a:off x="8077200" y="6172200"/>
            <a:ext cx="228600" cy="228600"/>
          </a:xfrm>
          <a:prstGeom prst="actionButtonBackPrevious">
            <a:avLst/>
          </a:prstGeom>
          <a:solidFill>
            <a:schemeClr val="accent1"/>
          </a:solidFill>
          <a:ln w="9525">
            <a:solidFill>
              <a:schemeClr val="tx1"/>
            </a:solidFill>
            <a:miter lim="800000"/>
            <a:headEnd/>
            <a:tailEnd/>
          </a:ln>
        </p:spPr>
        <p:txBody>
          <a:bodyPr wrap="none" anchor="ctr"/>
          <a:lstStyle/>
          <a:p>
            <a:endParaRPr kumimoji="0" lang="en-US"/>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6041"/>
                                        </p:tgtEl>
                                        <p:attrNameLst>
                                          <p:attrName>style.visibility</p:attrName>
                                        </p:attrNameLst>
                                      </p:cBhvr>
                                      <p:to>
                                        <p:strVal val="visible"/>
                                      </p:to>
                                    </p:set>
                                    <p:anim calcmode="lin" valueType="num">
                                      <p:cBhvr additive="base">
                                        <p:cTn id="7" dur="500" fill="hold"/>
                                        <p:tgtEl>
                                          <p:spTgt spid="86041"/>
                                        </p:tgtEl>
                                        <p:attrNameLst>
                                          <p:attrName>ppt_x</p:attrName>
                                        </p:attrNameLst>
                                      </p:cBhvr>
                                      <p:tavLst>
                                        <p:tav tm="0">
                                          <p:val>
                                            <p:strVal val="0-#ppt_w/2"/>
                                          </p:val>
                                        </p:tav>
                                        <p:tav tm="100000">
                                          <p:val>
                                            <p:strVal val="#ppt_x"/>
                                          </p:val>
                                        </p:tav>
                                      </p:tavLst>
                                    </p:anim>
                                    <p:anim calcmode="lin" valueType="num">
                                      <p:cBhvr additive="base">
                                        <p:cTn id="8" dur="500" fill="hold"/>
                                        <p:tgtEl>
                                          <p:spTgt spid="860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41"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524000" y="533400"/>
            <a:ext cx="6081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r>
              <a:rPr kumimoji="0" lang="en-US" altLang="en-US" b="1">
                <a:solidFill>
                  <a:srgbClr val="00FF00"/>
                </a:solidFill>
              </a:rPr>
              <a:t>GRAVITATIONAL POTENTIAL ENERGY</a:t>
            </a:r>
          </a:p>
        </p:txBody>
      </p:sp>
      <p:sp>
        <p:nvSpPr>
          <p:cNvPr id="29699" name="Text Box 5"/>
          <p:cNvSpPr txBox="1">
            <a:spLocks noChangeArrowheads="1"/>
          </p:cNvSpPr>
          <p:nvPr/>
        </p:nvSpPr>
        <p:spPr bwMode="auto">
          <a:xfrm>
            <a:off x="914400" y="1143000"/>
            <a:ext cx="7696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spcBef>
                <a:spcPct val="50000"/>
              </a:spcBef>
            </a:pPr>
            <a:r>
              <a:rPr kumimoji="0" lang="en-US" altLang="en-US"/>
              <a:t>The gravitational potential energy of an object is a function of the height of the body’s center of gravity  above or below a datum.</a:t>
            </a:r>
          </a:p>
        </p:txBody>
      </p:sp>
      <p:sp>
        <p:nvSpPr>
          <p:cNvPr id="83983" name="Text Box 15"/>
          <p:cNvSpPr txBox="1">
            <a:spLocks noChangeArrowheads="1"/>
          </p:cNvSpPr>
          <p:nvPr/>
        </p:nvSpPr>
        <p:spPr bwMode="auto">
          <a:xfrm>
            <a:off x="838200" y="5181600"/>
            <a:ext cx="815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altLang="en-US"/>
              <a:t>Gravitational potential energy is positive when y</a:t>
            </a:r>
            <a:r>
              <a:rPr kumimoji="0" lang="en-US" altLang="en-US" baseline="-25000"/>
              <a:t>G</a:t>
            </a:r>
            <a:r>
              <a:rPr kumimoji="0" lang="en-US" altLang="en-US"/>
              <a:t> is positive, since the weight has the ability to do positive work (why is it positive?) when the body is moved back to the datum.</a:t>
            </a:r>
          </a:p>
        </p:txBody>
      </p:sp>
      <p:sp>
        <p:nvSpPr>
          <p:cNvPr id="83986" name="Text Box 18"/>
          <p:cNvSpPr txBox="1">
            <a:spLocks noChangeArrowheads="1"/>
          </p:cNvSpPr>
          <p:nvPr/>
        </p:nvSpPr>
        <p:spPr bwMode="auto">
          <a:xfrm>
            <a:off x="4724400" y="2286000"/>
            <a:ext cx="35210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lang="en-US"/>
              <a:t>The gravitational potential energy of a body is found by the equation</a:t>
            </a:r>
          </a:p>
          <a:p>
            <a:pPr eaLnBrk="1" hangingPunct="1"/>
            <a:endParaRPr lang="en-US"/>
          </a:p>
          <a:p>
            <a:pPr algn="ctr" eaLnBrk="1" hangingPunct="1"/>
            <a:r>
              <a:rPr lang="en-US">
                <a:solidFill>
                  <a:schemeClr val="hlink"/>
                </a:solidFill>
              </a:rPr>
              <a:t>V</a:t>
            </a:r>
            <a:r>
              <a:rPr lang="en-US" baseline="-25000">
                <a:solidFill>
                  <a:schemeClr val="hlink"/>
                </a:solidFill>
              </a:rPr>
              <a:t>g</a:t>
            </a:r>
            <a:r>
              <a:rPr lang="en-US">
                <a:solidFill>
                  <a:schemeClr val="hlink"/>
                </a:solidFill>
              </a:rPr>
              <a:t>  =  W </a:t>
            </a:r>
            <a:r>
              <a:rPr kumimoji="0" lang="en-US" altLang="en-US">
                <a:solidFill>
                  <a:schemeClr val="hlink"/>
                </a:solidFill>
              </a:rPr>
              <a:t>y</a:t>
            </a:r>
            <a:r>
              <a:rPr kumimoji="0" lang="en-US" altLang="en-US" baseline="-25000">
                <a:solidFill>
                  <a:schemeClr val="hlink"/>
                </a:solidFill>
              </a:rPr>
              <a:t>G</a:t>
            </a:r>
            <a:endParaRPr kumimoji="0" lang="en-US" baseline="-25000">
              <a:solidFill>
                <a:schemeClr val="hlink"/>
              </a:solidFill>
            </a:endParaRPr>
          </a:p>
        </p:txBody>
      </p:sp>
      <p:sp>
        <p:nvSpPr>
          <p:cNvPr id="29702" name="AutoShape 20">
            <a:hlinkClick r:id="" action="ppaction://hlinkshowjump?jump=nextslide" highlightClick="1"/>
          </p:cNvPr>
          <p:cNvSpPr>
            <a:spLocks noChangeArrowheads="1"/>
          </p:cNvSpPr>
          <p:nvPr/>
        </p:nvSpPr>
        <p:spPr bwMode="auto">
          <a:xfrm>
            <a:off x="8305800" y="6172200"/>
            <a:ext cx="228600" cy="228600"/>
          </a:xfrm>
          <a:prstGeom prst="actionButtonForwardNext">
            <a:avLst/>
          </a:prstGeom>
          <a:solidFill>
            <a:schemeClr val="accent1"/>
          </a:solidFill>
          <a:ln w="9525">
            <a:solidFill>
              <a:schemeClr val="tx1"/>
            </a:solidFill>
            <a:miter lim="800000"/>
            <a:headEnd/>
            <a:tailEnd/>
          </a:ln>
        </p:spPr>
        <p:txBody>
          <a:bodyPr wrap="none" anchor="ctr"/>
          <a:lstStyle/>
          <a:p>
            <a:endParaRPr kumimoji="0" lang="en-US"/>
          </a:p>
        </p:txBody>
      </p:sp>
      <p:sp>
        <p:nvSpPr>
          <p:cNvPr id="29703" name="AutoShape 21">
            <a:hlinkClick r:id="" action="ppaction://hlinkshowjump?jump=previousslide" highlightClick="1"/>
          </p:cNvPr>
          <p:cNvSpPr>
            <a:spLocks noChangeArrowheads="1"/>
          </p:cNvSpPr>
          <p:nvPr/>
        </p:nvSpPr>
        <p:spPr bwMode="auto">
          <a:xfrm>
            <a:off x="8077200" y="6172200"/>
            <a:ext cx="228600" cy="228600"/>
          </a:xfrm>
          <a:prstGeom prst="actionButtonBackPrevious">
            <a:avLst/>
          </a:prstGeom>
          <a:solidFill>
            <a:schemeClr val="accent1"/>
          </a:solidFill>
          <a:ln w="9525">
            <a:solidFill>
              <a:schemeClr val="tx1"/>
            </a:solidFill>
            <a:miter lim="800000"/>
            <a:headEnd/>
            <a:tailEnd/>
          </a:ln>
        </p:spPr>
        <p:txBody>
          <a:bodyPr wrap="none" anchor="ctr"/>
          <a:lstStyle/>
          <a:p>
            <a:endParaRPr kumimoji="0" lang="en-US"/>
          </a:p>
        </p:txBody>
      </p:sp>
      <p:pic>
        <p:nvPicPr>
          <p:cNvPr id="2970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2390775"/>
            <a:ext cx="31623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3986"/>
                                        </p:tgtEl>
                                        <p:attrNameLst>
                                          <p:attrName>style.visibility</p:attrName>
                                        </p:attrNameLst>
                                      </p:cBhvr>
                                      <p:to>
                                        <p:strVal val="visible"/>
                                      </p:to>
                                    </p:set>
                                    <p:anim calcmode="lin" valueType="num">
                                      <p:cBhvr additive="base">
                                        <p:cTn id="7" dur="500" fill="hold"/>
                                        <p:tgtEl>
                                          <p:spTgt spid="83986"/>
                                        </p:tgtEl>
                                        <p:attrNameLst>
                                          <p:attrName>ppt_x</p:attrName>
                                        </p:attrNameLst>
                                      </p:cBhvr>
                                      <p:tavLst>
                                        <p:tav tm="0">
                                          <p:val>
                                            <p:strVal val="0-#ppt_w/2"/>
                                          </p:val>
                                        </p:tav>
                                        <p:tav tm="100000">
                                          <p:val>
                                            <p:strVal val="#ppt_x"/>
                                          </p:val>
                                        </p:tav>
                                      </p:tavLst>
                                    </p:anim>
                                    <p:anim calcmode="lin" valueType="num">
                                      <p:cBhvr additive="base">
                                        <p:cTn id="8" dur="500" fill="hold"/>
                                        <p:tgtEl>
                                          <p:spTgt spid="8398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3983"/>
                                        </p:tgtEl>
                                        <p:attrNameLst>
                                          <p:attrName>style.visibility</p:attrName>
                                        </p:attrNameLst>
                                      </p:cBhvr>
                                      <p:to>
                                        <p:strVal val="visible"/>
                                      </p:to>
                                    </p:set>
                                    <p:anim calcmode="lin" valueType="num">
                                      <p:cBhvr additive="base">
                                        <p:cTn id="13" dur="500" fill="hold"/>
                                        <p:tgtEl>
                                          <p:spTgt spid="83983"/>
                                        </p:tgtEl>
                                        <p:attrNameLst>
                                          <p:attrName>ppt_x</p:attrName>
                                        </p:attrNameLst>
                                      </p:cBhvr>
                                      <p:tavLst>
                                        <p:tav tm="0">
                                          <p:val>
                                            <p:strVal val="0-#ppt_w/2"/>
                                          </p:val>
                                        </p:tav>
                                        <p:tav tm="100000">
                                          <p:val>
                                            <p:strVal val="#ppt_x"/>
                                          </p:val>
                                        </p:tav>
                                      </p:tavLst>
                                    </p:anim>
                                    <p:anim calcmode="lin" valueType="num">
                                      <p:cBhvr additive="base">
                                        <p:cTn id="14" dur="500" fill="hold"/>
                                        <p:tgtEl>
                                          <p:spTgt spid="839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83" grpId="0" autoUpdateAnimBg="0"/>
      <p:bldP spid="83986"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2105025" y="381000"/>
            <a:ext cx="4957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r>
              <a:rPr kumimoji="0" lang="en-US" b="1">
                <a:solidFill>
                  <a:srgbClr val="00FF00"/>
                </a:solidFill>
              </a:rPr>
              <a:t>ELASTIC  POTENTIAL  ENERGY</a:t>
            </a:r>
          </a:p>
        </p:txBody>
      </p:sp>
      <p:sp>
        <p:nvSpPr>
          <p:cNvPr id="30723" name="Text Box 5"/>
          <p:cNvSpPr txBox="1">
            <a:spLocks noChangeArrowheads="1"/>
          </p:cNvSpPr>
          <p:nvPr/>
        </p:nvSpPr>
        <p:spPr bwMode="auto">
          <a:xfrm>
            <a:off x="609600" y="10668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a:t>Spring forces are also conservative forces.  </a:t>
            </a:r>
          </a:p>
        </p:txBody>
      </p:sp>
      <p:sp>
        <p:nvSpPr>
          <p:cNvPr id="85007" name="Text Box 15"/>
          <p:cNvSpPr txBox="1">
            <a:spLocks noChangeArrowheads="1"/>
          </p:cNvSpPr>
          <p:nvPr/>
        </p:nvSpPr>
        <p:spPr bwMode="auto">
          <a:xfrm>
            <a:off x="914400" y="4800600"/>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a:t>Notice that the elastic potential energy is </a:t>
            </a:r>
            <a:r>
              <a:rPr kumimoji="0" lang="en-US">
                <a:solidFill>
                  <a:schemeClr val="hlink"/>
                </a:solidFill>
              </a:rPr>
              <a:t>always</a:t>
            </a:r>
            <a:r>
              <a:rPr kumimoji="0" lang="en-US"/>
              <a:t> positive.</a:t>
            </a:r>
          </a:p>
        </p:txBody>
      </p:sp>
      <p:sp>
        <p:nvSpPr>
          <p:cNvPr id="85013" name="Text Box 21"/>
          <p:cNvSpPr txBox="1">
            <a:spLocks noChangeArrowheads="1"/>
          </p:cNvSpPr>
          <p:nvPr/>
        </p:nvSpPr>
        <p:spPr bwMode="auto">
          <a:xfrm>
            <a:off x="4953000" y="1676400"/>
            <a:ext cx="31400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a:t>The potential energy of a spring force (F = ks) is found by the equation</a:t>
            </a:r>
          </a:p>
          <a:p>
            <a:pPr eaLnBrk="1" hangingPunct="1"/>
            <a:endParaRPr kumimoji="0" lang="en-US"/>
          </a:p>
          <a:p>
            <a:pPr algn="ctr" eaLnBrk="1" hangingPunct="1"/>
            <a:r>
              <a:rPr kumimoji="0" lang="en-US">
                <a:solidFill>
                  <a:schemeClr val="hlink"/>
                </a:solidFill>
              </a:rPr>
              <a:t>V</a:t>
            </a:r>
            <a:r>
              <a:rPr kumimoji="0" lang="en-US" baseline="-25000">
                <a:solidFill>
                  <a:schemeClr val="hlink"/>
                </a:solidFill>
              </a:rPr>
              <a:t>e</a:t>
            </a:r>
            <a:r>
              <a:rPr kumimoji="0" lang="en-US">
                <a:solidFill>
                  <a:schemeClr val="hlink"/>
                </a:solidFill>
              </a:rPr>
              <a:t>  =  ½ k s</a:t>
            </a:r>
            <a:r>
              <a:rPr kumimoji="0" lang="en-US" baseline="30000">
                <a:solidFill>
                  <a:schemeClr val="hlink"/>
                </a:solidFill>
              </a:rPr>
              <a:t>2</a:t>
            </a:r>
            <a:r>
              <a:rPr kumimoji="0" lang="en-US">
                <a:solidFill>
                  <a:schemeClr val="hlink"/>
                </a:solidFill>
              </a:rPr>
              <a:t> </a:t>
            </a:r>
          </a:p>
        </p:txBody>
      </p:sp>
      <p:sp>
        <p:nvSpPr>
          <p:cNvPr id="30726" name="AutoShape 23">
            <a:hlinkClick r:id="" action="ppaction://hlinkshowjump?jump=nextslide" highlightClick="1"/>
          </p:cNvPr>
          <p:cNvSpPr>
            <a:spLocks noChangeArrowheads="1"/>
          </p:cNvSpPr>
          <p:nvPr/>
        </p:nvSpPr>
        <p:spPr bwMode="auto">
          <a:xfrm>
            <a:off x="8305800" y="6172200"/>
            <a:ext cx="228600" cy="228600"/>
          </a:xfrm>
          <a:prstGeom prst="actionButtonForwardNext">
            <a:avLst/>
          </a:prstGeom>
          <a:solidFill>
            <a:schemeClr val="accent1"/>
          </a:solidFill>
          <a:ln w="9525">
            <a:solidFill>
              <a:schemeClr val="tx1"/>
            </a:solidFill>
            <a:miter lim="800000"/>
            <a:headEnd/>
            <a:tailEnd/>
          </a:ln>
        </p:spPr>
        <p:txBody>
          <a:bodyPr wrap="none" anchor="ctr"/>
          <a:lstStyle/>
          <a:p>
            <a:endParaRPr kumimoji="0" lang="en-US"/>
          </a:p>
        </p:txBody>
      </p:sp>
      <p:sp>
        <p:nvSpPr>
          <p:cNvPr id="30727" name="AutoShape 24">
            <a:hlinkClick r:id="" action="ppaction://hlinkshowjump?jump=previousslide" highlightClick="1"/>
          </p:cNvPr>
          <p:cNvSpPr>
            <a:spLocks noChangeArrowheads="1"/>
          </p:cNvSpPr>
          <p:nvPr/>
        </p:nvSpPr>
        <p:spPr bwMode="auto">
          <a:xfrm>
            <a:off x="8077200" y="6172200"/>
            <a:ext cx="228600" cy="228600"/>
          </a:xfrm>
          <a:prstGeom prst="actionButtonBackPrevious">
            <a:avLst/>
          </a:prstGeom>
          <a:solidFill>
            <a:schemeClr val="accent1"/>
          </a:solidFill>
          <a:ln w="9525">
            <a:solidFill>
              <a:schemeClr val="tx1"/>
            </a:solidFill>
            <a:miter lim="800000"/>
            <a:headEnd/>
            <a:tailEnd/>
          </a:ln>
        </p:spPr>
        <p:txBody>
          <a:bodyPr wrap="none" anchor="ctr"/>
          <a:lstStyle/>
          <a:p>
            <a:endParaRPr kumimoji="0" lang="en-US"/>
          </a:p>
        </p:txBody>
      </p:sp>
      <p:pic>
        <p:nvPicPr>
          <p:cNvPr id="3072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52600"/>
            <a:ext cx="3749675"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5013"/>
                                        </p:tgtEl>
                                        <p:attrNameLst>
                                          <p:attrName>style.visibility</p:attrName>
                                        </p:attrNameLst>
                                      </p:cBhvr>
                                      <p:to>
                                        <p:strVal val="visible"/>
                                      </p:to>
                                    </p:set>
                                    <p:anim calcmode="lin" valueType="num">
                                      <p:cBhvr additive="base">
                                        <p:cTn id="7" dur="500" fill="hold"/>
                                        <p:tgtEl>
                                          <p:spTgt spid="85013"/>
                                        </p:tgtEl>
                                        <p:attrNameLst>
                                          <p:attrName>ppt_x</p:attrName>
                                        </p:attrNameLst>
                                      </p:cBhvr>
                                      <p:tavLst>
                                        <p:tav tm="0">
                                          <p:val>
                                            <p:strVal val="0-#ppt_w/2"/>
                                          </p:val>
                                        </p:tav>
                                        <p:tav tm="100000">
                                          <p:val>
                                            <p:strVal val="#ppt_x"/>
                                          </p:val>
                                        </p:tav>
                                      </p:tavLst>
                                    </p:anim>
                                    <p:anim calcmode="lin" valueType="num">
                                      <p:cBhvr additive="base">
                                        <p:cTn id="8" dur="500" fill="hold"/>
                                        <p:tgtEl>
                                          <p:spTgt spid="8501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5007"/>
                                        </p:tgtEl>
                                        <p:attrNameLst>
                                          <p:attrName>style.visibility</p:attrName>
                                        </p:attrNameLst>
                                      </p:cBhvr>
                                      <p:to>
                                        <p:strVal val="visible"/>
                                      </p:to>
                                    </p:set>
                                    <p:anim calcmode="lin" valueType="num">
                                      <p:cBhvr additive="base">
                                        <p:cTn id="13" dur="500" fill="hold"/>
                                        <p:tgtEl>
                                          <p:spTgt spid="85007"/>
                                        </p:tgtEl>
                                        <p:attrNameLst>
                                          <p:attrName>ppt_x</p:attrName>
                                        </p:attrNameLst>
                                      </p:cBhvr>
                                      <p:tavLst>
                                        <p:tav tm="0">
                                          <p:val>
                                            <p:strVal val="0-#ppt_w/2"/>
                                          </p:val>
                                        </p:tav>
                                        <p:tav tm="100000">
                                          <p:val>
                                            <p:strVal val="#ppt_x"/>
                                          </p:val>
                                        </p:tav>
                                      </p:tavLst>
                                    </p:anim>
                                    <p:anim calcmode="lin" valueType="num">
                                      <p:cBhvr additive="base">
                                        <p:cTn id="14" dur="500" fill="hold"/>
                                        <p:tgtEl>
                                          <p:spTgt spid="850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7" grpId="0" autoUpdateAnimBg="0"/>
      <p:bldP spid="85013"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057400" y="457200"/>
            <a:ext cx="4606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b="1">
                <a:solidFill>
                  <a:srgbClr val="00FF00"/>
                </a:solidFill>
              </a:rPr>
              <a:t>PROCEDURE  FOR  ANALYSIS</a:t>
            </a:r>
          </a:p>
        </p:txBody>
      </p:sp>
      <p:sp>
        <p:nvSpPr>
          <p:cNvPr id="31747" name="Text Box 3"/>
          <p:cNvSpPr txBox="1">
            <a:spLocks noChangeArrowheads="1"/>
          </p:cNvSpPr>
          <p:nvPr/>
        </p:nvSpPr>
        <p:spPr bwMode="auto">
          <a:xfrm>
            <a:off x="533400" y="990600"/>
            <a:ext cx="822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a:t>Problems involving </a:t>
            </a:r>
            <a:r>
              <a:rPr kumimoji="0" lang="en-US">
                <a:solidFill>
                  <a:srgbClr val="00FFFF"/>
                </a:solidFill>
              </a:rPr>
              <a:t>velocity</a:t>
            </a:r>
            <a:r>
              <a:rPr kumimoji="0" lang="en-US"/>
              <a:t>, </a:t>
            </a:r>
            <a:r>
              <a:rPr kumimoji="0" lang="en-US">
                <a:solidFill>
                  <a:schemeClr val="hlink"/>
                </a:solidFill>
              </a:rPr>
              <a:t>displacement</a:t>
            </a:r>
            <a:r>
              <a:rPr kumimoji="0" lang="en-US"/>
              <a:t> and </a:t>
            </a:r>
            <a:r>
              <a:rPr kumimoji="0" lang="en-US">
                <a:solidFill>
                  <a:srgbClr val="00FFFF"/>
                </a:solidFill>
              </a:rPr>
              <a:t>conservative force systems</a:t>
            </a:r>
            <a:r>
              <a:rPr kumimoji="0" lang="en-US"/>
              <a:t> can be solved using the conservation of energy equation.</a:t>
            </a:r>
          </a:p>
        </p:txBody>
      </p:sp>
      <p:sp>
        <p:nvSpPr>
          <p:cNvPr id="90117" name="Rectangle 5"/>
          <p:cNvSpPr>
            <a:spLocks noChangeArrowheads="1"/>
          </p:cNvSpPr>
          <p:nvPr/>
        </p:nvSpPr>
        <p:spPr bwMode="auto">
          <a:xfrm>
            <a:off x="533400" y="2024063"/>
            <a:ext cx="82296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9388" indent="-179388" eaLnBrk="0" hangingPunct="0">
              <a:spcBef>
                <a:spcPts val="1200"/>
              </a:spcBef>
            </a:pPr>
            <a:r>
              <a:rPr kumimoji="0" lang="en-US">
                <a:solidFill>
                  <a:schemeClr val="hlink"/>
                </a:solidFill>
                <a:cs typeface="Times New Roman" pitchFamily="18" charset="0"/>
              </a:rPr>
              <a:t>•	Potential energy:</a:t>
            </a:r>
            <a:r>
              <a:rPr kumimoji="0" lang="en-US">
                <a:solidFill>
                  <a:srgbClr val="00FF00"/>
                </a:solidFill>
                <a:cs typeface="Times New Roman" pitchFamily="18" charset="0"/>
              </a:rPr>
              <a:t>  </a:t>
            </a:r>
            <a:r>
              <a:rPr kumimoji="0" lang="en-US">
                <a:cs typeface="Times New Roman" pitchFamily="18" charset="0"/>
              </a:rPr>
              <a:t>Draw two diagrams: one with the body located at its initial position and one at the final position.  Compute the potential energy at each position using </a:t>
            </a:r>
          </a:p>
          <a:p>
            <a:pPr marL="179388" indent="-179388" algn="ctr" eaLnBrk="0" hangingPunct="0">
              <a:spcBef>
                <a:spcPts val="1200"/>
              </a:spcBef>
            </a:pPr>
            <a:r>
              <a:rPr kumimoji="0" lang="en-US">
                <a:cs typeface="Times New Roman" pitchFamily="18" charset="0"/>
              </a:rPr>
              <a:t>V = V</a:t>
            </a:r>
            <a:r>
              <a:rPr kumimoji="0" lang="en-US" baseline="-25000">
                <a:cs typeface="Times New Roman" pitchFamily="18" charset="0"/>
              </a:rPr>
              <a:t>g </a:t>
            </a:r>
            <a:r>
              <a:rPr kumimoji="0" lang="en-US">
                <a:cs typeface="Times New Roman" pitchFamily="18" charset="0"/>
              </a:rPr>
              <a:t>+ V</a:t>
            </a:r>
            <a:r>
              <a:rPr kumimoji="0" lang="en-US" baseline="-25000">
                <a:cs typeface="Times New Roman" pitchFamily="18" charset="0"/>
              </a:rPr>
              <a:t>e</a:t>
            </a:r>
            <a:r>
              <a:rPr kumimoji="0" lang="en-US">
                <a:cs typeface="Times New Roman" pitchFamily="18" charset="0"/>
              </a:rPr>
              <a:t>, where V</a:t>
            </a:r>
            <a:r>
              <a:rPr kumimoji="0" lang="en-US" baseline="-25000">
                <a:cs typeface="Times New Roman" pitchFamily="18" charset="0"/>
              </a:rPr>
              <a:t>g</a:t>
            </a:r>
            <a:r>
              <a:rPr kumimoji="0" lang="en-US">
                <a:cs typeface="Times New Roman" pitchFamily="18" charset="0"/>
              </a:rPr>
              <a:t>= W y</a:t>
            </a:r>
            <a:r>
              <a:rPr kumimoji="0" lang="en-US" baseline="-25000">
                <a:cs typeface="Times New Roman" pitchFamily="18" charset="0"/>
              </a:rPr>
              <a:t>G</a:t>
            </a:r>
            <a:r>
              <a:rPr kumimoji="0" lang="en-US">
                <a:cs typeface="Times New Roman" pitchFamily="18" charset="0"/>
              </a:rPr>
              <a:t> and V</a:t>
            </a:r>
            <a:r>
              <a:rPr kumimoji="0" lang="en-US" baseline="-25000">
                <a:cs typeface="Times New Roman" pitchFamily="18" charset="0"/>
              </a:rPr>
              <a:t>e </a:t>
            </a:r>
            <a:r>
              <a:rPr kumimoji="0" lang="en-US">
                <a:cs typeface="Times New Roman" pitchFamily="18" charset="0"/>
              </a:rPr>
              <a:t>= 1/2 k s</a:t>
            </a:r>
            <a:r>
              <a:rPr kumimoji="0" lang="en-US" baseline="30000">
                <a:cs typeface="Times New Roman" pitchFamily="18" charset="0"/>
              </a:rPr>
              <a:t>2</a:t>
            </a:r>
            <a:r>
              <a:rPr kumimoji="0" lang="en-US">
                <a:cs typeface="Times New Roman" pitchFamily="18" charset="0"/>
              </a:rPr>
              <a:t>.</a:t>
            </a:r>
          </a:p>
        </p:txBody>
      </p:sp>
      <p:sp>
        <p:nvSpPr>
          <p:cNvPr id="90122" name="Rectangle 10"/>
          <p:cNvSpPr>
            <a:spLocks noChangeArrowheads="1"/>
          </p:cNvSpPr>
          <p:nvPr/>
        </p:nvSpPr>
        <p:spPr bwMode="auto">
          <a:xfrm>
            <a:off x="533400" y="5562600"/>
            <a:ext cx="60960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9388" indent="-179388" eaLnBrk="0" hangingPunct="0">
              <a:lnSpc>
                <a:spcPct val="130000"/>
              </a:lnSpc>
              <a:spcBef>
                <a:spcPct val="15000"/>
              </a:spcBef>
              <a:spcAft>
                <a:spcPct val="30000"/>
              </a:spcAft>
            </a:pPr>
            <a:r>
              <a:rPr kumimoji="0" lang="en-US">
                <a:solidFill>
                  <a:schemeClr val="hlink"/>
                </a:solidFill>
                <a:cs typeface="Times New Roman" pitchFamily="18" charset="0"/>
              </a:rPr>
              <a:t>•	Apply </a:t>
            </a:r>
            <a:r>
              <a:rPr kumimoji="0" lang="en-US">
                <a:cs typeface="Times New Roman" pitchFamily="18" charset="0"/>
              </a:rPr>
              <a:t>the conservation of energy equation.</a:t>
            </a:r>
            <a:r>
              <a:rPr kumimoji="0" lang="en-US">
                <a:solidFill>
                  <a:srgbClr val="FFFF99"/>
                </a:solidFill>
                <a:latin typeface="Symbol" pitchFamily="18" charset="2"/>
                <a:sym typeface="Symbol" pitchFamily="18" charset="2"/>
              </a:rPr>
              <a:t> </a:t>
            </a:r>
          </a:p>
        </p:txBody>
      </p:sp>
      <p:sp>
        <p:nvSpPr>
          <p:cNvPr id="90123" name="Rectangle 11"/>
          <p:cNvSpPr>
            <a:spLocks noChangeArrowheads="1"/>
          </p:cNvSpPr>
          <p:nvPr/>
        </p:nvSpPr>
        <p:spPr bwMode="auto">
          <a:xfrm>
            <a:off x="533400" y="4057650"/>
            <a:ext cx="8229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9388" indent="-179388" eaLnBrk="0" hangingPunct="0"/>
            <a:r>
              <a:rPr kumimoji="0" lang="en-US">
                <a:solidFill>
                  <a:schemeClr val="hlink"/>
                </a:solidFill>
                <a:cs typeface="Times New Roman" pitchFamily="18" charset="0"/>
              </a:rPr>
              <a:t>•	Kinetic energy:</a:t>
            </a:r>
            <a:r>
              <a:rPr kumimoji="0" lang="en-US">
                <a:solidFill>
                  <a:srgbClr val="00FF00"/>
                </a:solidFill>
                <a:cs typeface="Times New Roman" pitchFamily="18" charset="0"/>
              </a:rPr>
              <a:t>  </a:t>
            </a:r>
            <a:r>
              <a:rPr kumimoji="0" lang="en-US">
                <a:cs typeface="Times New Roman" pitchFamily="18" charset="0"/>
              </a:rPr>
              <a:t>Compute the kinetic energy of the rigid body at each location.  Kinetic energy has two components: translational kinetic energy, </a:t>
            </a:r>
            <a:r>
              <a:rPr kumimoji="0" lang="en-US">
                <a:solidFill>
                  <a:srgbClr val="00FFFF"/>
                </a:solidFill>
                <a:cs typeface="Times New Roman" pitchFamily="18" charset="0"/>
              </a:rPr>
              <a:t>1/2m(v</a:t>
            </a:r>
            <a:r>
              <a:rPr kumimoji="0" lang="en-US" baseline="-25000">
                <a:solidFill>
                  <a:srgbClr val="00FFFF"/>
                </a:solidFill>
                <a:cs typeface="Times New Roman" pitchFamily="18" charset="0"/>
              </a:rPr>
              <a:t>G</a:t>
            </a:r>
            <a:r>
              <a:rPr kumimoji="0" lang="en-US">
                <a:solidFill>
                  <a:srgbClr val="00FFFF"/>
                </a:solidFill>
                <a:cs typeface="Times New Roman" pitchFamily="18" charset="0"/>
              </a:rPr>
              <a:t>)</a:t>
            </a:r>
            <a:r>
              <a:rPr kumimoji="0" lang="en-US" baseline="30000">
                <a:solidFill>
                  <a:srgbClr val="00FFFF"/>
                </a:solidFill>
                <a:cs typeface="Times New Roman" pitchFamily="18" charset="0"/>
              </a:rPr>
              <a:t>2</a:t>
            </a:r>
            <a:r>
              <a:rPr kumimoji="0" lang="en-US">
                <a:solidFill>
                  <a:schemeClr val="tx2"/>
                </a:solidFill>
                <a:cs typeface="Times New Roman" pitchFamily="18" charset="0"/>
              </a:rPr>
              <a:t>,</a:t>
            </a:r>
            <a:r>
              <a:rPr kumimoji="0" lang="en-US">
                <a:solidFill>
                  <a:srgbClr val="00FFFF"/>
                </a:solidFill>
                <a:cs typeface="Times New Roman" pitchFamily="18" charset="0"/>
              </a:rPr>
              <a:t> </a:t>
            </a:r>
            <a:r>
              <a:rPr kumimoji="0" lang="en-US">
                <a:cs typeface="Times New Roman" pitchFamily="18" charset="0"/>
              </a:rPr>
              <a:t>and rotational kinetic energy,</a:t>
            </a:r>
            <a:r>
              <a:rPr kumimoji="0" lang="en-US">
                <a:solidFill>
                  <a:srgbClr val="00FFFF"/>
                </a:solidFill>
                <a:cs typeface="Times New Roman" pitchFamily="18" charset="0"/>
              </a:rPr>
              <a:t>1/2 I</a:t>
            </a:r>
            <a:r>
              <a:rPr kumimoji="0" lang="en-US" baseline="-25000">
                <a:solidFill>
                  <a:srgbClr val="00FFFF"/>
                </a:solidFill>
                <a:cs typeface="Times New Roman" pitchFamily="18" charset="0"/>
              </a:rPr>
              <a:t>G</a:t>
            </a:r>
            <a:r>
              <a:rPr kumimoji="0" lang="en-US">
                <a:solidFill>
                  <a:srgbClr val="00FFFF"/>
                </a:solidFill>
                <a:cs typeface="Times New Roman" pitchFamily="18" charset="0"/>
                <a:sym typeface="Symbol" pitchFamily="18" charset="2"/>
              </a:rPr>
              <a:t></a:t>
            </a:r>
            <a:r>
              <a:rPr kumimoji="0" lang="en-US" baseline="30000">
                <a:solidFill>
                  <a:srgbClr val="00FFFF"/>
                </a:solidFill>
                <a:cs typeface="Times New Roman" pitchFamily="18" charset="0"/>
              </a:rPr>
              <a:t>2</a:t>
            </a:r>
            <a:r>
              <a:rPr kumimoji="0" lang="en-US">
                <a:cs typeface="Times New Roman" pitchFamily="18" charset="0"/>
              </a:rPr>
              <a:t>.</a:t>
            </a:r>
          </a:p>
        </p:txBody>
      </p:sp>
      <p:sp>
        <p:nvSpPr>
          <p:cNvPr id="31751" name="AutoShape 29">
            <a:hlinkClick r:id="" action="ppaction://hlinkshowjump?jump=nextslide" highlightClick="1"/>
          </p:cNvPr>
          <p:cNvSpPr>
            <a:spLocks noChangeArrowheads="1"/>
          </p:cNvSpPr>
          <p:nvPr/>
        </p:nvSpPr>
        <p:spPr bwMode="auto">
          <a:xfrm>
            <a:off x="8305800" y="6172200"/>
            <a:ext cx="228600" cy="228600"/>
          </a:xfrm>
          <a:prstGeom prst="actionButtonForwardNext">
            <a:avLst/>
          </a:prstGeom>
          <a:solidFill>
            <a:schemeClr val="accent1"/>
          </a:solidFill>
          <a:ln w="9525">
            <a:solidFill>
              <a:schemeClr val="tx1"/>
            </a:solidFill>
            <a:miter lim="800000"/>
            <a:headEnd/>
            <a:tailEnd/>
          </a:ln>
        </p:spPr>
        <p:txBody>
          <a:bodyPr wrap="none" anchor="ctr"/>
          <a:lstStyle/>
          <a:p>
            <a:endParaRPr kumimoji="0" lang="en-US"/>
          </a:p>
        </p:txBody>
      </p:sp>
      <p:sp>
        <p:nvSpPr>
          <p:cNvPr id="31752" name="AutoShape 30">
            <a:hlinkClick r:id="" action="ppaction://hlinkshowjump?jump=previousslide" highlightClick="1"/>
          </p:cNvPr>
          <p:cNvSpPr>
            <a:spLocks noChangeArrowheads="1"/>
          </p:cNvSpPr>
          <p:nvPr/>
        </p:nvSpPr>
        <p:spPr bwMode="auto">
          <a:xfrm>
            <a:off x="8077200" y="6172200"/>
            <a:ext cx="228600" cy="228600"/>
          </a:xfrm>
          <a:prstGeom prst="actionButtonBackPrevious">
            <a:avLst/>
          </a:prstGeom>
          <a:solidFill>
            <a:schemeClr val="accent1"/>
          </a:solidFill>
          <a:ln w="9525">
            <a:solidFill>
              <a:schemeClr val="tx1"/>
            </a:solidFill>
            <a:miter lim="800000"/>
            <a:headEnd/>
            <a:tailEnd/>
          </a:ln>
        </p:spPr>
        <p:txBody>
          <a:bodyPr wrap="none" anchor="ctr"/>
          <a:lstStyle/>
          <a:p>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0117"/>
                                        </p:tgtEl>
                                        <p:attrNameLst>
                                          <p:attrName>style.visibility</p:attrName>
                                        </p:attrNameLst>
                                      </p:cBhvr>
                                      <p:to>
                                        <p:strVal val="visible"/>
                                      </p:to>
                                    </p:set>
                                    <p:anim calcmode="lin" valueType="num">
                                      <p:cBhvr additive="base">
                                        <p:cTn id="7" dur="500" fill="hold"/>
                                        <p:tgtEl>
                                          <p:spTgt spid="90117"/>
                                        </p:tgtEl>
                                        <p:attrNameLst>
                                          <p:attrName>ppt_x</p:attrName>
                                        </p:attrNameLst>
                                      </p:cBhvr>
                                      <p:tavLst>
                                        <p:tav tm="0">
                                          <p:val>
                                            <p:strVal val="0-#ppt_w/2"/>
                                          </p:val>
                                        </p:tav>
                                        <p:tav tm="100000">
                                          <p:val>
                                            <p:strVal val="#ppt_x"/>
                                          </p:val>
                                        </p:tav>
                                      </p:tavLst>
                                    </p:anim>
                                    <p:anim calcmode="lin" valueType="num">
                                      <p:cBhvr additive="base">
                                        <p:cTn id="8" dur="500" fill="hold"/>
                                        <p:tgtEl>
                                          <p:spTgt spid="9011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0123"/>
                                        </p:tgtEl>
                                        <p:attrNameLst>
                                          <p:attrName>style.visibility</p:attrName>
                                        </p:attrNameLst>
                                      </p:cBhvr>
                                      <p:to>
                                        <p:strVal val="visible"/>
                                      </p:to>
                                    </p:set>
                                    <p:anim calcmode="lin" valueType="num">
                                      <p:cBhvr additive="base">
                                        <p:cTn id="13" dur="500" fill="hold"/>
                                        <p:tgtEl>
                                          <p:spTgt spid="90123"/>
                                        </p:tgtEl>
                                        <p:attrNameLst>
                                          <p:attrName>ppt_x</p:attrName>
                                        </p:attrNameLst>
                                      </p:cBhvr>
                                      <p:tavLst>
                                        <p:tav tm="0">
                                          <p:val>
                                            <p:strVal val="0-#ppt_w/2"/>
                                          </p:val>
                                        </p:tav>
                                        <p:tav tm="100000">
                                          <p:val>
                                            <p:strVal val="#ppt_x"/>
                                          </p:val>
                                        </p:tav>
                                      </p:tavLst>
                                    </p:anim>
                                    <p:anim calcmode="lin" valueType="num">
                                      <p:cBhvr additive="base">
                                        <p:cTn id="14" dur="500" fill="hold"/>
                                        <p:tgtEl>
                                          <p:spTgt spid="9012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0122"/>
                                        </p:tgtEl>
                                        <p:attrNameLst>
                                          <p:attrName>style.visibility</p:attrName>
                                        </p:attrNameLst>
                                      </p:cBhvr>
                                      <p:to>
                                        <p:strVal val="visible"/>
                                      </p:to>
                                    </p:set>
                                    <p:anim calcmode="lin" valueType="num">
                                      <p:cBhvr additive="base">
                                        <p:cTn id="19" dur="500" fill="hold"/>
                                        <p:tgtEl>
                                          <p:spTgt spid="90122"/>
                                        </p:tgtEl>
                                        <p:attrNameLst>
                                          <p:attrName>ppt_x</p:attrName>
                                        </p:attrNameLst>
                                      </p:cBhvr>
                                      <p:tavLst>
                                        <p:tav tm="0">
                                          <p:val>
                                            <p:strVal val="0-#ppt_w/2"/>
                                          </p:val>
                                        </p:tav>
                                        <p:tav tm="100000">
                                          <p:val>
                                            <p:strVal val="#ppt_x"/>
                                          </p:val>
                                        </p:tav>
                                      </p:tavLst>
                                    </p:anim>
                                    <p:anim calcmode="lin" valueType="num">
                                      <p:cBhvr additive="base">
                                        <p:cTn id="20" dur="500" fill="hold"/>
                                        <p:tgtEl>
                                          <p:spTgt spid="901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7" grpId="0" autoUpdateAnimBg="0"/>
      <p:bldP spid="90122" grpId="0" autoUpdateAnimBg="0"/>
      <p:bldP spid="90123"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Text Box 3"/>
          <p:cNvSpPr txBox="1">
            <a:spLocks noChangeArrowheads="1"/>
          </p:cNvSpPr>
          <p:nvPr/>
        </p:nvSpPr>
        <p:spPr bwMode="auto">
          <a:xfrm>
            <a:off x="609600" y="3962400"/>
            <a:ext cx="80010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08050" indent="-908050"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b="1">
                <a:solidFill>
                  <a:srgbClr val="FF3300"/>
                </a:solidFill>
              </a:rPr>
              <a:t>Find:</a:t>
            </a:r>
            <a:r>
              <a:rPr kumimoji="0" lang="en-US"/>
              <a:t>	The angular velocity of rod AB at </a:t>
            </a:r>
            <a:r>
              <a:rPr kumimoji="0" lang="el-GR" i="1"/>
              <a:t>θ</a:t>
            </a:r>
            <a:r>
              <a:rPr kumimoji="0" lang="en-US"/>
              <a:t> = 0</a:t>
            </a:r>
            <a:r>
              <a:rPr kumimoji="0" lang="en-US">
                <a:cs typeface="Times New Roman" pitchFamily="18" charset="0"/>
              </a:rPr>
              <a:t>°</a:t>
            </a:r>
            <a:r>
              <a:rPr kumimoji="0" lang="en-US"/>
              <a:t> if the rod is released from rest when </a:t>
            </a:r>
            <a:r>
              <a:rPr kumimoji="0" lang="el-GR" i="1"/>
              <a:t>θ</a:t>
            </a:r>
            <a:r>
              <a:rPr kumimoji="0" lang="en-US">
                <a:sym typeface="Symbol" pitchFamily="18" charset="2"/>
              </a:rPr>
              <a:t> </a:t>
            </a:r>
            <a:r>
              <a:rPr kumimoji="0" lang="en-US"/>
              <a:t>= 30</a:t>
            </a:r>
            <a:r>
              <a:rPr kumimoji="0" lang="en-US">
                <a:cs typeface="Times New Roman" pitchFamily="18" charset="0"/>
              </a:rPr>
              <a:t>°</a:t>
            </a:r>
            <a:r>
              <a:rPr kumimoji="0" lang="en-US"/>
              <a:t>. </a:t>
            </a:r>
          </a:p>
          <a:p>
            <a:pPr eaLnBrk="1" hangingPunct="1">
              <a:spcBef>
                <a:spcPts val="300"/>
              </a:spcBef>
            </a:pPr>
            <a:r>
              <a:rPr kumimoji="0" lang="en-US" b="1">
                <a:solidFill>
                  <a:srgbClr val="FF3300"/>
                </a:solidFill>
              </a:rPr>
              <a:t>Plan:</a:t>
            </a:r>
            <a:endParaRPr kumimoji="0" lang="en-US"/>
          </a:p>
        </p:txBody>
      </p:sp>
      <p:sp>
        <p:nvSpPr>
          <p:cNvPr id="91140" name="Text Box 4"/>
          <p:cNvSpPr txBox="1">
            <a:spLocks noChangeArrowheads="1"/>
          </p:cNvSpPr>
          <p:nvPr/>
        </p:nvSpPr>
        <p:spPr bwMode="auto">
          <a:xfrm>
            <a:off x="609600" y="4724400"/>
            <a:ext cx="8153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08050" indent="-908050" defTabSz="1146175" eaLnBrk="0" hangingPunct="0">
              <a:defRPr kumimoji="1" sz="2400">
                <a:solidFill>
                  <a:schemeClr val="tx1"/>
                </a:solidFill>
                <a:latin typeface="Times New Roman" pitchFamily="18" charset="0"/>
              </a:defRPr>
            </a:lvl1pPr>
            <a:lvl2pPr marL="742950" indent="-285750" defTabSz="1146175" eaLnBrk="0" hangingPunct="0">
              <a:defRPr kumimoji="1" sz="2400">
                <a:solidFill>
                  <a:schemeClr val="tx1"/>
                </a:solidFill>
                <a:latin typeface="Times New Roman" pitchFamily="18" charset="0"/>
              </a:defRPr>
            </a:lvl2pPr>
            <a:lvl3pPr marL="1143000" indent="-228600" defTabSz="1146175" eaLnBrk="0" hangingPunct="0">
              <a:defRPr kumimoji="1" sz="2400">
                <a:solidFill>
                  <a:schemeClr val="tx1"/>
                </a:solidFill>
                <a:latin typeface="Times New Roman" pitchFamily="18" charset="0"/>
              </a:defRPr>
            </a:lvl3pPr>
            <a:lvl4pPr marL="1600200" indent="-228600" defTabSz="1146175" eaLnBrk="0" hangingPunct="0">
              <a:defRPr kumimoji="1" sz="2400">
                <a:solidFill>
                  <a:schemeClr val="tx1"/>
                </a:solidFill>
                <a:latin typeface="Times New Roman" pitchFamily="18" charset="0"/>
              </a:defRPr>
            </a:lvl4pPr>
            <a:lvl5pPr marL="2057400" indent="-228600" defTabSz="1146175" eaLnBrk="0" hangingPunct="0">
              <a:defRPr kumimoji="1" sz="2400">
                <a:solidFill>
                  <a:schemeClr val="tx1"/>
                </a:solidFill>
                <a:latin typeface="Times New Roman" pitchFamily="18" charset="0"/>
              </a:defRPr>
            </a:lvl5pPr>
            <a:lvl6pPr marL="2514600" indent="-228600" defTabSz="1146175" eaLnBrk="0" fontAlgn="base" hangingPunct="0">
              <a:spcBef>
                <a:spcPct val="0"/>
              </a:spcBef>
              <a:spcAft>
                <a:spcPct val="0"/>
              </a:spcAft>
              <a:defRPr kumimoji="1" sz="2400">
                <a:solidFill>
                  <a:schemeClr val="tx1"/>
                </a:solidFill>
                <a:latin typeface="Times New Roman" pitchFamily="18" charset="0"/>
              </a:defRPr>
            </a:lvl6pPr>
            <a:lvl7pPr marL="2971800" indent="-228600" defTabSz="1146175" eaLnBrk="0" fontAlgn="base" hangingPunct="0">
              <a:spcBef>
                <a:spcPct val="0"/>
              </a:spcBef>
              <a:spcAft>
                <a:spcPct val="0"/>
              </a:spcAft>
              <a:defRPr kumimoji="1" sz="2400">
                <a:solidFill>
                  <a:schemeClr val="tx1"/>
                </a:solidFill>
                <a:latin typeface="Times New Roman" pitchFamily="18" charset="0"/>
              </a:defRPr>
            </a:lvl7pPr>
            <a:lvl8pPr marL="3429000" indent="-228600" defTabSz="1146175" eaLnBrk="0" fontAlgn="base" hangingPunct="0">
              <a:spcBef>
                <a:spcPct val="0"/>
              </a:spcBef>
              <a:spcAft>
                <a:spcPct val="0"/>
              </a:spcAft>
              <a:defRPr kumimoji="1" sz="2400">
                <a:solidFill>
                  <a:schemeClr val="tx1"/>
                </a:solidFill>
                <a:latin typeface="Times New Roman" pitchFamily="18" charset="0"/>
              </a:defRPr>
            </a:lvl8pPr>
            <a:lvl9pPr marL="3886200" indent="-228600" defTabSz="1146175"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a:t>	Use the energy conservation equation since all forces are conservative and distance is a parameter (represented here by </a:t>
            </a:r>
            <a:r>
              <a:rPr kumimoji="0" lang="el-GR" i="1"/>
              <a:t>θ</a:t>
            </a:r>
            <a:r>
              <a:rPr kumimoji="0" lang="en-US">
                <a:sym typeface="Symbol" pitchFamily="18" charset="2"/>
              </a:rPr>
              <a:t>).  T</a:t>
            </a:r>
            <a:r>
              <a:rPr kumimoji="0" lang="en-US"/>
              <a:t>he potential energy and kinetic energy of the rod at states 1 and 2 will have to be determined.  </a:t>
            </a:r>
          </a:p>
        </p:txBody>
      </p:sp>
      <p:sp>
        <p:nvSpPr>
          <p:cNvPr id="32772" name="Text Box 5"/>
          <p:cNvSpPr txBox="1">
            <a:spLocks noChangeArrowheads="1"/>
          </p:cNvSpPr>
          <p:nvPr/>
        </p:nvSpPr>
        <p:spPr bwMode="auto">
          <a:xfrm>
            <a:off x="3581400" y="381000"/>
            <a:ext cx="2074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b="1">
                <a:solidFill>
                  <a:srgbClr val="00FF00"/>
                </a:solidFill>
              </a:rPr>
              <a:t>EXAMPLE  I</a:t>
            </a:r>
          </a:p>
        </p:txBody>
      </p:sp>
      <p:sp>
        <p:nvSpPr>
          <p:cNvPr id="32773" name="AutoShape 6">
            <a:hlinkClick r:id="" action="ppaction://hlinkshowjump?jump=nextslide" highlightClick="1"/>
          </p:cNvPr>
          <p:cNvSpPr>
            <a:spLocks noChangeArrowheads="1"/>
          </p:cNvSpPr>
          <p:nvPr/>
        </p:nvSpPr>
        <p:spPr bwMode="auto">
          <a:xfrm>
            <a:off x="8305800" y="6172200"/>
            <a:ext cx="228600" cy="228600"/>
          </a:xfrm>
          <a:prstGeom prst="actionButtonForwardNext">
            <a:avLst/>
          </a:prstGeom>
          <a:solidFill>
            <a:schemeClr val="accent1"/>
          </a:solidFill>
          <a:ln w="9525">
            <a:solidFill>
              <a:schemeClr val="tx1"/>
            </a:solidFill>
            <a:miter lim="800000"/>
            <a:headEnd/>
            <a:tailEnd/>
          </a:ln>
        </p:spPr>
        <p:txBody>
          <a:bodyPr wrap="none" anchor="ctr"/>
          <a:lstStyle/>
          <a:p>
            <a:endParaRPr kumimoji="0" lang="en-US"/>
          </a:p>
        </p:txBody>
      </p:sp>
      <p:sp>
        <p:nvSpPr>
          <p:cNvPr id="32774" name="AutoShape 7">
            <a:hlinkClick r:id="" action="ppaction://hlinkshowjump?jump=previousslide" highlightClick="1"/>
          </p:cNvPr>
          <p:cNvSpPr>
            <a:spLocks noChangeArrowheads="1"/>
          </p:cNvSpPr>
          <p:nvPr/>
        </p:nvSpPr>
        <p:spPr bwMode="auto">
          <a:xfrm>
            <a:off x="8077200" y="6172200"/>
            <a:ext cx="228600" cy="228600"/>
          </a:xfrm>
          <a:prstGeom prst="actionButtonBackPrevious">
            <a:avLst/>
          </a:prstGeom>
          <a:solidFill>
            <a:schemeClr val="accent1"/>
          </a:solidFill>
          <a:ln w="9525">
            <a:solidFill>
              <a:schemeClr val="tx1"/>
            </a:solidFill>
            <a:miter lim="800000"/>
            <a:headEnd/>
            <a:tailEnd/>
          </a:ln>
        </p:spPr>
        <p:txBody>
          <a:bodyPr wrap="none" anchor="ctr"/>
          <a:lstStyle/>
          <a:p>
            <a:endParaRPr kumimoji="0" lang="en-US"/>
          </a:p>
        </p:txBody>
      </p:sp>
      <p:sp>
        <p:nvSpPr>
          <p:cNvPr id="91138" name="Text Box 2"/>
          <p:cNvSpPr txBox="1">
            <a:spLocks noChangeArrowheads="1"/>
          </p:cNvSpPr>
          <p:nvPr/>
        </p:nvSpPr>
        <p:spPr bwMode="auto">
          <a:xfrm>
            <a:off x="4343400" y="990600"/>
            <a:ext cx="440055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08050" indent="-908050" eaLnBrk="0" hangingPunct="0">
              <a:tabLst>
                <a:tab pos="1370013" algn="l"/>
              </a:tabLst>
              <a:defRPr kumimoji="1" sz="2400">
                <a:solidFill>
                  <a:schemeClr val="tx1"/>
                </a:solidFill>
                <a:latin typeface="Times New Roman" pitchFamily="18" charset="0"/>
              </a:defRPr>
            </a:lvl1pPr>
            <a:lvl2pPr marL="742950" indent="-285750" eaLnBrk="0" hangingPunct="0">
              <a:tabLst>
                <a:tab pos="1370013" algn="l"/>
              </a:tabLst>
              <a:defRPr kumimoji="1" sz="2400">
                <a:solidFill>
                  <a:schemeClr val="tx1"/>
                </a:solidFill>
                <a:latin typeface="Times New Roman" pitchFamily="18" charset="0"/>
              </a:defRPr>
            </a:lvl2pPr>
            <a:lvl3pPr marL="1143000" indent="-228600" eaLnBrk="0" hangingPunct="0">
              <a:tabLst>
                <a:tab pos="1370013" algn="l"/>
              </a:tabLst>
              <a:defRPr kumimoji="1" sz="2400">
                <a:solidFill>
                  <a:schemeClr val="tx1"/>
                </a:solidFill>
                <a:latin typeface="Times New Roman" pitchFamily="18" charset="0"/>
              </a:defRPr>
            </a:lvl3pPr>
            <a:lvl4pPr marL="1600200" indent="-228600" eaLnBrk="0" hangingPunct="0">
              <a:tabLst>
                <a:tab pos="1370013" algn="l"/>
              </a:tabLst>
              <a:defRPr kumimoji="1" sz="2400">
                <a:solidFill>
                  <a:schemeClr val="tx1"/>
                </a:solidFill>
                <a:latin typeface="Times New Roman" pitchFamily="18" charset="0"/>
              </a:defRPr>
            </a:lvl4pPr>
            <a:lvl5pPr marL="2057400" indent="-228600" eaLnBrk="0" hangingPunct="0">
              <a:tabLst>
                <a:tab pos="1370013" algn="l"/>
              </a:tabLst>
              <a:defRPr kumimoji="1" sz="2400">
                <a:solidFill>
                  <a:schemeClr val="tx1"/>
                </a:solidFill>
                <a:latin typeface="Times New Roman" pitchFamily="18" charset="0"/>
              </a:defRPr>
            </a:lvl5pPr>
            <a:lvl6pPr marL="2514600" indent="-228600" eaLnBrk="0" fontAlgn="base" hangingPunct="0">
              <a:spcBef>
                <a:spcPct val="0"/>
              </a:spcBef>
              <a:spcAft>
                <a:spcPct val="0"/>
              </a:spcAft>
              <a:tabLst>
                <a:tab pos="1370013" algn="l"/>
              </a:tabLst>
              <a:defRPr kumimoji="1" sz="2400">
                <a:solidFill>
                  <a:schemeClr val="tx1"/>
                </a:solidFill>
                <a:latin typeface="Times New Roman" pitchFamily="18" charset="0"/>
              </a:defRPr>
            </a:lvl6pPr>
            <a:lvl7pPr marL="2971800" indent="-228600" eaLnBrk="0" fontAlgn="base" hangingPunct="0">
              <a:spcBef>
                <a:spcPct val="0"/>
              </a:spcBef>
              <a:spcAft>
                <a:spcPct val="0"/>
              </a:spcAft>
              <a:tabLst>
                <a:tab pos="1370013" algn="l"/>
              </a:tabLst>
              <a:defRPr kumimoji="1" sz="2400">
                <a:solidFill>
                  <a:schemeClr val="tx1"/>
                </a:solidFill>
                <a:latin typeface="Times New Roman" pitchFamily="18" charset="0"/>
              </a:defRPr>
            </a:lvl7pPr>
            <a:lvl8pPr marL="3429000" indent="-228600" eaLnBrk="0" fontAlgn="base" hangingPunct="0">
              <a:spcBef>
                <a:spcPct val="0"/>
              </a:spcBef>
              <a:spcAft>
                <a:spcPct val="0"/>
              </a:spcAft>
              <a:tabLst>
                <a:tab pos="1370013" algn="l"/>
              </a:tabLst>
              <a:defRPr kumimoji="1" sz="2400">
                <a:solidFill>
                  <a:schemeClr val="tx1"/>
                </a:solidFill>
                <a:latin typeface="Times New Roman" pitchFamily="18" charset="0"/>
              </a:defRPr>
            </a:lvl8pPr>
            <a:lvl9pPr marL="3886200" indent="-228600" eaLnBrk="0" fontAlgn="base" hangingPunct="0">
              <a:spcBef>
                <a:spcPct val="0"/>
              </a:spcBef>
              <a:spcAft>
                <a:spcPct val="0"/>
              </a:spcAft>
              <a:tabLst>
                <a:tab pos="1370013" algn="l"/>
              </a:tabLst>
              <a:defRPr kumimoji="1" sz="2400">
                <a:solidFill>
                  <a:schemeClr val="tx1"/>
                </a:solidFill>
                <a:latin typeface="Times New Roman" pitchFamily="18" charset="0"/>
              </a:defRPr>
            </a:lvl9pPr>
          </a:lstStyle>
          <a:p>
            <a:pPr eaLnBrk="1" hangingPunct="1"/>
            <a:r>
              <a:rPr kumimoji="0" lang="en-US" b="1">
                <a:solidFill>
                  <a:srgbClr val="FF3300"/>
                </a:solidFill>
              </a:rPr>
              <a:t>Given:</a:t>
            </a:r>
            <a:r>
              <a:rPr kumimoji="0" lang="en-US"/>
              <a:t>	The rod AB has a mass of 10 kg.  Piston B is attached to a spring of constant k = 800 N/m.  The spring is un-stretched when </a:t>
            </a:r>
            <a:r>
              <a:rPr kumimoji="0" lang="el-GR" i="1">
                <a:cs typeface="Times New Roman" pitchFamily="18" charset="0"/>
              </a:rPr>
              <a:t>θ</a:t>
            </a:r>
            <a:r>
              <a:rPr kumimoji="0" lang="en-US">
                <a:cs typeface="Times New Roman" pitchFamily="18" charset="0"/>
              </a:rPr>
              <a:t> </a:t>
            </a:r>
            <a:r>
              <a:rPr kumimoji="0" lang="en-US"/>
              <a:t>= 0</a:t>
            </a:r>
            <a:r>
              <a:rPr kumimoji="0" lang="en-US">
                <a:cs typeface="Times New Roman" pitchFamily="18" charset="0"/>
              </a:rPr>
              <a:t>°</a:t>
            </a:r>
            <a:r>
              <a:rPr kumimoji="0" lang="en-US"/>
              <a:t>.  Neglect the mass of the pistons.</a:t>
            </a:r>
          </a:p>
        </p:txBody>
      </p:sp>
      <p:pic>
        <p:nvPicPr>
          <p:cNvPr id="3277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925" y="1104900"/>
            <a:ext cx="3597275"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1138"/>
                                        </p:tgtEl>
                                        <p:attrNameLst>
                                          <p:attrName>style.visibility</p:attrName>
                                        </p:attrNameLst>
                                      </p:cBhvr>
                                      <p:to>
                                        <p:strVal val="visible"/>
                                      </p:to>
                                    </p:set>
                                    <p:anim calcmode="lin" valueType="num">
                                      <p:cBhvr additive="base">
                                        <p:cTn id="7" dur="500" fill="hold"/>
                                        <p:tgtEl>
                                          <p:spTgt spid="91138"/>
                                        </p:tgtEl>
                                        <p:attrNameLst>
                                          <p:attrName>ppt_x</p:attrName>
                                        </p:attrNameLst>
                                      </p:cBhvr>
                                      <p:tavLst>
                                        <p:tav tm="0">
                                          <p:val>
                                            <p:strVal val="0-#ppt_w/2"/>
                                          </p:val>
                                        </p:tav>
                                        <p:tav tm="100000">
                                          <p:val>
                                            <p:strVal val="#ppt_x"/>
                                          </p:val>
                                        </p:tav>
                                      </p:tavLst>
                                    </p:anim>
                                    <p:anim calcmode="lin" valueType="num">
                                      <p:cBhvr additive="base">
                                        <p:cTn id="8" dur="500" fill="hold"/>
                                        <p:tgtEl>
                                          <p:spTgt spid="9113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1139"/>
                                        </p:tgtEl>
                                        <p:attrNameLst>
                                          <p:attrName>style.visibility</p:attrName>
                                        </p:attrNameLst>
                                      </p:cBhvr>
                                      <p:to>
                                        <p:strVal val="visible"/>
                                      </p:to>
                                    </p:set>
                                    <p:anim calcmode="lin" valueType="num">
                                      <p:cBhvr additive="base">
                                        <p:cTn id="13" dur="500" fill="hold"/>
                                        <p:tgtEl>
                                          <p:spTgt spid="91139"/>
                                        </p:tgtEl>
                                        <p:attrNameLst>
                                          <p:attrName>ppt_x</p:attrName>
                                        </p:attrNameLst>
                                      </p:cBhvr>
                                      <p:tavLst>
                                        <p:tav tm="0">
                                          <p:val>
                                            <p:strVal val="0-#ppt_w/2"/>
                                          </p:val>
                                        </p:tav>
                                        <p:tav tm="100000">
                                          <p:val>
                                            <p:strVal val="#ppt_x"/>
                                          </p:val>
                                        </p:tav>
                                      </p:tavLst>
                                    </p:anim>
                                    <p:anim calcmode="lin" valueType="num">
                                      <p:cBhvr additive="base">
                                        <p:cTn id="14" dur="500" fill="hold"/>
                                        <p:tgtEl>
                                          <p:spTgt spid="9113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1140"/>
                                        </p:tgtEl>
                                        <p:attrNameLst>
                                          <p:attrName>style.visibility</p:attrName>
                                        </p:attrNameLst>
                                      </p:cBhvr>
                                      <p:to>
                                        <p:strVal val="visible"/>
                                      </p:to>
                                    </p:set>
                                    <p:anim calcmode="lin" valueType="num">
                                      <p:cBhvr additive="base">
                                        <p:cTn id="19" dur="500" fill="hold"/>
                                        <p:tgtEl>
                                          <p:spTgt spid="91140"/>
                                        </p:tgtEl>
                                        <p:attrNameLst>
                                          <p:attrName>ppt_x</p:attrName>
                                        </p:attrNameLst>
                                      </p:cBhvr>
                                      <p:tavLst>
                                        <p:tav tm="0">
                                          <p:val>
                                            <p:strVal val="0-#ppt_w/2"/>
                                          </p:val>
                                        </p:tav>
                                        <p:tav tm="100000">
                                          <p:val>
                                            <p:strVal val="#ppt_x"/>
                                          </p:val>
                                        </p:tav>
                                      </p:tavLst>
                                    </p:anim>
                                    <p:anim calcmode="lin" valueType="num">
                                      <p:cBhvr additive="base">
                                        <p:cTn id="20" dur="500" fill="hold"/>
                                        <p:tgtEl>
                                          <p:spTgt spid="911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autoUpdateAnimBg="0"/>
      <p:bldP spid="91140" grpId="0" autoUpdateAnimBg="0"/>
      <p:bldP spid="91138"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2743200" y="381000"/>
            <a:ext cx="411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0" lang="en-US" altLang="en-US" b="1">
                <a:solidFill>
                  <a:srgbClr val="00FF00"/>
                </a:solidFill>
              </a:rPr>
              <a:t>EXAMPLE   I  </a:t>
            </a:r>
            <a:r>
              <a:rPr kumimoji="0" lang="en-US" altLang="en-US">
                <a:solidFill>
                  <a:srgbClr val="00FF00"/>
                </a:solidFill>
              </a:rPr>
              <a:t>(continued)</a:t>
            </a:r>
          </a:p>
        </p:txBody>
      </p:sp>
      <p:sp>
        <p:nvSpPr>
          <p:cNvPr id="33795" name="AutoShape 5">
            <a:hlinkClick r:id="" action="ppaction://hlinkshowjump?jump=nextslide" highlightClick="1"/>
          </p:cNvPr>
          <p:cNvSpPr>
            <a:spLocks noChangeArrowheads="1"/>
          </p:cNvSpPr>
          <p:nvPr/>
        </p:nvSpPr>
        <p:spPr bwMode="auto">
          <a:xfrm>
            <a:off x="8305800" y="6172200"/>
            <a:ext cx="228600" cy="228600"/>
          </a:xfrm>
          <a:prstGeom prst="actionButtonForwardNext">
            <a:avLst/>
          </a:prstGeom>
          <a:solidFill>
            <a:schemeClr val="accent1"/>
          </a:solidFill>
          <a:ln w="9525">
            <a:solidFill>
              <a:schemeClr val="tx1"/>
            </a:solidFill>
            <a:miter lim="800000"/>
            <a:headEnd/>
            <a:tailEnd/>
          </a:ln>
        </p:spPr>
        <p:txBody>
          <a:bodyPr wrap="none" anchor="ctr"/>
          <a:lstStyle/>
          <a:p>
            <a:endParaRPr kumimoji="0" lang="en-US"/>
          </a:p>
        </p:txBody>
      </p:sp>
      <p:sp>
        <p:nvSpPr>
          <p:cNvPr id="33796" name="AutoShape 6">
            <a:hlinkClick r:id="" action="ppaction://hlinkshowjump?jump=previousslide" highlightClick="1"/>
          </p:cNvPr>
          <p:cNvSpPr>
            <a:spLocks noChangeArrowheads="1"/>
          </p:cNvSpPr>
          <p:nvPr/>
        </p:nvSpPr>
        <p:spPr bwMode="auto">
          <a:xfrm>
            <a:off x="8077200" y="6172200"/>
            <a:ext cx="228600" cy="228600"/>
          </a:xfrm>
          <a:prstGeom prst="actionButtonBackPrevious">
            <a:avLst/>
          </a:prstGeom>
          <a:solidFill>
            <a:schemeClr val="accent1"/>
          </a:solidFill>
          <a:ln w="9525">
            <a:solidFill>
              <a:schemeClr val="tx1"/>
            </a:solidFill>
            <a:miter lim="800000"/>
            <a:headEnd/>
            <a:tailEnd/>
          </a:ln>
        </p:spPr>
        <p:txBody>
          <a:bodyPr wrap="none" anchor="ctr"/>
          <a:lstStyle/>
          <a:p>
            <a:endParaRPr kumimoji="0" lang="en-US"/>
          </a:p>
        </p:txBody>
      </p:sp>
      <p:sp>
        <p:nvSpPr>
          <p:cNvPr id="92168" name="Rectangle 8"/>
          <p:cNvSpPr>
            <a:spLocks noChangeArrowheads="1"/>
          </p:cNvSpPr>
          <p:nvPr/>
        </p:nvSpPr>
        <p:spPr bwMode="auto">
          <a:xfrm>
            <a:off x="685800" y="3962400"/>
            <a:ext cx="80010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en-US"/>
              <a:t>Let’s put the datum in line with the rod when </a:t>
            </a:r>
            <a:r>
              <a:rPr kumimoji="0" lang="el-GR" altLang="en-US" i="1"/>
              <a:t>θ</a:t>
            </a:r>
            <a:r>
              <a:rPr kumimoji="0" lang="en-US" altLang="en-US">
                <a:sym typeface="Symbol" pitchFamily="18" charset="2"/>
              </a:rPr>
              <a:t> </a:t>
            </a:r>
            <a:r>
              <a:rPr kumimoji="0" lang="en-US" altLang="en-US"/>
              <a:t>= 0</a:t>
            </a:r>
            <a:r>
              <a:rPr kumimoji="0" lang="en-US" altLang="en-US">
                <a:cs typeface="Times New Roman" pitchFamily="18" charset="0"/>
              </a:rPr>
              <a:t>°</a:t>
            </a:r>
            <a:r>
              <a:rPr kumimoji="0" lang="en-US" altLang="en-US"/>
              <a:t>.</a:t>
            </a:r>
          </a:p>
          <a:p>
            <a:r>
              <a:rPr kumimoji="0" lang="en-US" altLang="en-US"/>
              <a:t>Then, the gravitational potential energy and the elastic potential energy will be zero at position 2.  </a:t>
            </a:r>
            <a:r>
              <a:rPr kumimoji="0" lang="en-US" altLang="en-US">
                <a:sym typeface="Symbol" pitchFamily="18" charset="2"/>
              </a:rPr>
              <a:t></a:t>
            </a:r>
            <a:r>
              <a:rPr kumimoji="0" lang="en-US" altLang="en-US"/>
              <a:t> V</a:t>
            </a:r>
            <a:r>
              <a:rPr kumimoji="0" lang="en-US" altLang="en-US" baseline="-25000"/>
              <a:t>2</a:t>
            </a:r>
            <a:r>
              <a:rPr kumimoji="0" lang="en-US" altLang="en-US"/>
              <a:t> = 0</a:t>
            </a:r>
          </a:p>
          <a:p>
            <a:pPr>
              <a:spcBef>
                <a:spcPct val="50000"/>
              </a:spcBef>
            </a:pPr>
            <a:r>
              <a:rPr kumimoji="0" lang="en-US" altLang="en-US"/>
              <a:t>Gravitational potential energy </a:t>
            </a:r>
            <a:r>
              <a:rPr kumimoji="0" lang="en-US" altLang="en-US">
                <a:solidFill>
                  <a:srgbClr val="00FFFF"/>
                </a:solidFill>
              </a:rPr>
              <a:t>at 1</a:t>
            </a:r>
            <a:r>
              <a:rPr kumimoji="0" lang="en-US" altLang="en-US"/>
              <a:t>: - (10)( 9.81) ½ (0.4 sin 30</a:t>
            </a:r>
            <a:r>
              <a:rPr kumimoji="0" lang="en-US" altLang="en-US">
                <a:cs typeface="Times New Roman" pitchFamily="18" charset="0"/>
              </a:rPr>
              <a:t>°</a:t>
            </a:r>
            <a:r>
              <a:rPr kumimoji="0" lang="en-US" altLang="en-US"/>
              <a:t>)</a:t>
            </a:r>
          </a:p>
          <a:p>
            <a:r>
              <a:rPr kumimoji="0" lang="en-US" altLang="en-US"/>
              <a:t>Elastic potential energy </a:t>
            </a:r>
            <a:r>
              <a:rPr kumimoji="0" lang="en-US" altLang="en-US">
                <a:solidFill>
                  <a:srgbClr val="00FFFF"/>
                </a:solidFill>
              </a:rPr>
              <a:t>at 1</a:t>
            </a:r>
            <a:r>
              <a:rPr kumimoji="0" lang="en-US" altLang="en-US"/>
              <a:t>:  ½ (800) (0.4 sin 30</a:t>
            </a:r>
            <a:r>
              <a:rPr kumimoji="0" lang="en-US" altLang="en-US">
                <a:cs typeface="Times New Roman" pitchFamily="18" charset="0"/>
              </a:rPr>
              <a:t>°</a:t>
            </a:r>
            <a:r>
              <a:rPr kumimoji="0" lang="en-US" altLang="en-US"/>
              <a:t>)</a:t>
            </a:r>
            <a:r>
              <a:rPr kumimoji="0" lang="en-US" altLang="en-US" baseline="30000"/>
              <a:t>2</a:t>
            </a:r>
          </a:p>
          <a:p>
            <a:r>
              <a:rPr kumimoji="0" lang="en-US" altLang="en-US"/>
              <a:t>             So </a:t>
            </a:r>
            <a:r>
              <a:rPr kumimoji="0" lang="en-US" altLang="en-US" baseline="30000"/>
              <a:t> </a:t>
            </a:r>
            <a:r>
              <a:rPr kumimoji="0" lang="en-US" altLang="en-US"/>
              <a:t>V</a:t>
            </a:r>
            <a:r>
              <a:rPr kumimoji="0" lang="en-US" altLang="en-US" baseline="-25000"/>
              <a:t>1 </a:t>
            </a:r>
            <a:r>
              <a:rPr kumimoji="0" lang="en-US" altLang="en-US"/>
              <a:t>=   - 9.81 + 16.0  =  6.19 N</a:t>
            </a:r>
            <a:r>
              <a:rPr kumimoji="0" lang="en-US" altLang="en-US">
                <a:sym typeface="Symbol" pitchFamily="18" charset="2"/>
              </a:rPr>
              <a:t></a:t>
            </a:r>
            <a:r>
              <a:rPr kumimoji="0" lang="en-US" altLang="en-US"/>
              <a:t>m</a:t>
            </a:r>
          </a:p>
        </p:txBody>
      </p:sp>
      <p:sp>
        <p:nvSpPr>
          <p:cNvPr id="92175" name="Text Box 15"/>
          <p:cNvSpPr txBox="1">
            <a:spLocks noChangeArrowheads="1"/>
          </p:cNvSpPr>
          <p:nvPr/>
        </p:nvSpPr>
        <p:spPr bwMode="auto">
          <a:xfrm>
            <a:off x="685800" y="3505200"/>
            <a:ext cx="2305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altLang="en-US">
                <a:solidFill>
                  <a:schemeClr val="hlink"/>
                </a:solidFill>
              </a:rPr>
              <a:t>Potential Energy:</a:t>
            </a:r>
          </a:p>
        </p:txBody>
      </p:sp>
      <p:sp>
        <p:nvSpPr>
          <p:cNvPr id="33799" name="Text Box 16"/>
          <p:cNvSpPr txBox="1">
            <a:spLocks noChangeArrowheads="1"/>
          </p:cNvSpPr>
          <p:nvPr/>
        </p:nvSpPr>
        <p:spPr bwMode="auto">
          <a:xfrm>
            <a:off x="685800" y="609600"/>
            <a:ext cx="1370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lang="en-US" b="1">
                <a:solidFill>
                  <a:srgbClr val="FF3300"/>
                </a:solidFill>
              </a:rPr>
              <a:t>Solution:</a:t>
            </a:r>
            <a:endParaRPr lang="en-US" b="1"/>
          </a:p>
        </p:txBody>
      </p:sp>
      <p:grpSp>
        <p:nvGrpSpPr>
          <p:cNvPr id="2" name="Group 13"/>
          <p:cNvGrpSpPr>
            <a:grpSpLocks/>
          </p:cNvGrpSpPr>
          <p:nvPr/>
        </p:nvGrpSpPr>
        <p:grpSpPr bwMode="auto">
          <a:xfrm>
            <a:off x="1066800" y="1066800"/>
            <a:ext cx="7239000" cy="2346325"/>
            <a:chOff x="1066800" y="1066800"/>
            <a:chExt cx="7239000" cy="2346325"/>
          </a:xfrm>
        </p:grpSpPr>
        <p:sp>
          <p:nvSpPr>
            <p:cNvPr id="33801" name="Rectangle 14"/>
            <p:cNvSpPr>
              <a:spLocks noChangeArrowheads="1"/>
            </p:cNvSpPr>
            <p:nvPr/>
          </p:nvSpPr>
          <p:spPr bwMode="auto">
            <a:xfrm>
              <a:off x="1066800" y="10668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en-US">
                  <a:solidFill>
                    <a:schemeClr val="hlink"/>
                  </a:solidFill>
                </a:rPr>
                <a:t>        Initial Position                         Final Position</a:t>
              </a:r>
              <a:endParaRPr kumimoji="0" lang="en-US" altLang="en-US">
                <a:solidFill>
                  <a:schemeClr val="hlink"/>
                </a:solidFill>
                <a:cs typeface="Times New Roman" pitchFamily="18" charset="0"/>
              </a:endParaRPr>
            </a:p>
          </p:txBody>
        </p:sp>
        <p:pic>
          <p:nvPicPr>
            <p:cNvPr id="3380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24000"/>
              <a:ext cx="3421063"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524000"/>
              <a:ext cx="3421063"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75"/>
                                        </p:tgtEl>
                                        <p:attrNameLst>
                                          <p:attrName>style.visibility</p:attrName>
                                        </p:attrNameLst>
                                      </p:cBhvr>
                                      <p:to>
                                        <p:strVal val="visible"/>
                                      </p:to>
                                    </p:set>
                                    <p:anim calcmode="lin" valueType="num">
                                      <p:cBhvr additive="base">
                                        <p:cTn id="13" dur="500" fill="hold"/>
                                        <p:tgtEl>
                                          <p:spTgt spid="92175"/>
                                        </p:tgtEl>
                                        <p:attrNameLst>
                                          <p:attrName>ppt_x</p:attrName>
                                        </p:attrNameLst>
                                      </p:cBhvr>
                                      <p:tavLst>
                                        <p:tav tm="0">
                                          <p:val>
                                            <p:strVal val="0-#ppt_w/2"/>
                                          </p:val>
                                        </p:tav>
                                        <p:tav tm="100000">
                                          <p:val>
                                            <p:strVal val="#ppt_x"/>
                                          </p:val>
                                        </p:tav>
                                      </p:tavLst>
                                    </p:anim>
                                    <p:anim calcmode="lin" valueType="num">
                                      <p:cBhvr additive="base">
                                        <p:cTn id="14" dur="500" fill="hold"/>
                                        <p:tgtEl>
                                          <p:spTgt spid="9217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168"/>
                                        </p:tgtEl>
                                        <p:attrNameLst>
                                          <p:attrName>style.visibility</p:attrName>
                                        </p:attrNameLst>
                                      </p:cBhvr>
                                      <p:to>
                                        <p:strVal val="visible"/>
                                      </p:to>
                                    </p:set>
                                    <p:anim calcmode="lin" valueType="num">
                                      <p:cBhvr additive="base">
                                        <p:cTn id="19" dur="500" fill="hold"/>
                                        <p:tgtEl>
                                          <p:spTgt spid="92168"/>
                                        </p:tgtEl>
                                        <p:attrNameLst>
                                          <p:attrName>ppt_x</p:attrName>
                                        </p:attrNameLst>
                                      </p:cBhvr>
                                      <p:tavLst>
                                        <p:tav tm="0">
                                          <p:val>
                                            <p:strVal val="0-#ppt_w/2"/>
                                          </p:val>
                                        </p:tav>
                                        <p:tav tm="100000">
                                          <p:val>
                                            <p:strVal val="#ppt_x"/>
                                          </p:val>
                                        </p:tav>
                                      </p:tavLst>
                                    </p:anim>
                                    <p:anim calcmode="lin" valueType="num">
                                      <p:cBhvr additive="base">
                                        <p:cTn id="20" dur="500" fill="hold"/>
                                        <p:tgtEl>
                                          <p:spTgt spid="921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8" grpId="0" autoUpdateAnimBg="0"/>
      <p:bldP spid="92175"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3">
            <a:hlinkClick r:id="" action="ppaction://hlinkshowjump?jump=nextslide" highlightClick="1"/>
          </p:cNvPr>
          <p:cNvSpPr>
            <a:spLocks noChangeArrowheads="1"/>
          </p:cNvSpPr>
          <p:nvPr/>
        </p:nvSpPr>
        <p:spPr bwMode="auto">
          <a:xfrm>
            <a:off x="8305800" y="6172200"/>
            <a:ext cx="228600" cy="228600"/>
          </a:xfrm>
          <a:prstGeom prst="actionButtonForwardNext">
            <a:avLst/>
          </a:prstGeom>
          <a:solidFill>
            <a:schemeClr val="accent1"/>
          </a:solidFill>
          <a:ln w="9525">
            <a:solidFill>
              <a:schemeClr val="tx1"/>
            </a:solidFill>
            <a:miter lim="800000"/>
            <a:headEnd/>
            <a:tailEnd/>
          </a:ln>
        </p:spPr>
        <p:txBody>
          <a:bodyPr wrap="none" anchor="ctr"/>
          <a:lstStyle/>
          <a:p>
            <a:endParaRPr kumimoji="0" lang="en-US"/>
          </a:p>
        </p:txBody>
      </p:sp>
      <p:sp>
        <p:nvSpPr>
          <p:cNvPr id="34819" name="AutoShape 4">
            <a:hlinkClick r:id="" action="ppaction://hlinkshowjump?jump=previousslide" highlightClick="1"/>
          </p:cNvPr>
          <p:cNvSpPr>
            <a:spLocks noChangeArrowheads="1"/>
          </p:cNvSpPr>
          <p:nvPr/>
        </p:nvSpPr>
        <p:spPr bwMode="auto">
          <a:xfrm>
            <a:off x="8077200" y="6172200"/>
            <a:ext cx="228600" cy="228600"/>
          </a:xfrm>
          <a:prstGeom prst="actionButtonBackPrevious">
            <a:avLst/>
          </a:prstGeom>
          <a:solidFill>
            <a:schemeClr val="accent1"/>
          </a:solidFill>
          <a:ln w="9525">
            <a:solidFill>
              <a:schemeClr val="tx1"/>
            </a:solidFill>
            <a:miter lim="800000"/>
            <a:headEnd/>
            <a:tailEnd/>
          </a:ln>
        </p:spPr>
        <p:txBody>
          <a:bodyPr wrap="none" anchor="ctr"/>
          <a:lstStyle/>
          <a:p>
            <a:endParaRPr kumimoji="0" lang="en-US"/>
          </a:p>
        </p:txBody>
      </p:sp>
      <p:sp>
        <p:nvSpPr>
          <p:cNvPr id="94213" name="Rectangle 5"/>
          <p:cNvSpPr>
            <a:spLocks noChangeArrowheads="1"/>
          </p:cNvSpPr>
          <p:nvPr/>
        </p:nvSpPr>
        <p:spPr bwMode="auto">
          <a:xfrm>
            <a:off x="685800" y="4041775"/>
            <a:ext cx="80010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600"/>
              </a:spcBef>
            </a:pPr>
            <a:r>
              <a:rPr kumimoji="0" lang="en-US" altLang="en-US"/>
              <a:t>The rod is released from rest from position 1</a:t>
            </a:r>
            <a:r>
              <a:rPr kumimoji="0" lang="en-US" altLang="en-US">
                <a:cs typeface="Times New Roman" pitchFamily="18" charset="0"/>
                <a:sym typeface="Symbol" pitchFamily="18" charset="2"/>
              </a:rPr>
              <a:t>.  </a:t>
            </a:r>
          </a:p>
          <a:p>
            <a:pPr>
              <a:spcBef>
                <a:spcPts val="600"/>
              </a:spcBef>
            </a:pPr>
            <a:r>
              <a:rPr kumimoji="0" lang="en-US" altLang="en-US">
                <a:cs typeface="Times New Roman" pitchFamily="18" charset="0"/>
                <a:sym typeface="Symbol" pitchFamily="18" charset="2"/>
              </a:rPr>
              <a:t>   </a:t>
            </a:r>
            <a:r>
              <a:rPr kumimoji="0" lang="en-US" altLang="en-US"/>
              <a:t>Therefore, </a:t>
            </a:r>
            <a:r>
              <a:rPr kumimoji="0" lang="en-US" altLang="en-US">
                <a:solidFill>
                  <a:srgbClr val="00FFFF"/>
                </a:solidFill>
              </a:rPr>
              <a:t>T</a:t>
            </a:r>
            <a:r>
              <a:rPr kumimoji="0" lang="en-US" altLang="en-US" baseline="-25000">
                <a:solidFill>
                  <a:srgbClr val="00FFFF"/>
                </a:solidFill>
                <a:cs typeface="Times New Roman" pitchFamily="18" charset="0"/>
              </a:rPr>
              <a:t>1 </a:t>
            </a:r>
            <a:r>
              <a:rPr kumimoji="0" lang="en-US" altLang="en-US">
                <a:solidFill>
                  <a:srgbClr val="00FFFF"/>
                </a:solidFill>
              </a:rPr>
              <a:t>= 0</a:t>
            </a:r>
            <a:r>
              <a:rPr kumimoji="0" lang="en-US" altLang="en-US"/>
              <a:t>.</a:t>
            </a:r>
          </a:p>
          <a:p>
            <a:pPr>
              <a:spcBef>
                <a:spcPts val="1200"/>
              </a:spcBef>
            </a:pPr>
            <a:r>
              <a:rPr kumimoji="0" lang="en-US" altLang="en-US"/>
              <a:t>At position 2, the angular velocity is </a:t>
            </a:r>
            <a:r>
              <a:rPr kumimoji="0" lang="en-US" altLang="en-US">
                <a:cs typeface="Times New Roman" pitchFamily="18" charset="0"/>
                <a:sym typeface="Symbol" pitchFamily="18" charset="2"/>
              </a:rPr>
              <a:t></a:t>
            </a:r>
            <a:r>
              <a:rPr kumimoji="0" lang="en-US" altLang="en-US" baseline="-25000">
                <a:cs typeface="Times New Roman" pitchFamily="18" charset="0"/>
              </a:rPr>
              <a:t>2 </a:t>
            </a:r>
            <a:r>
              <a:rPr kumimoji="0" lang="en-US" altLang="en-US">
                <a:cs typeface="Times New Roman" pitchFamily="18" charset="0"/>
              </a:rPr>
              <a:t>and the velocity at the center of mass is v</a:t>
            </a:r>
            <a:r>
              <a:rPr kumimoji="0" lang="en-US" altLang="en-US" baseline="-25000">
                <a:cs typeface="Times New Roman" pitchFamily="18" charset="0"/>
              </a:rPr>
              <a:t>G2 </a:t>
            </a:r>
            <a:r>
              <a:rPr kumimoji="0" lang="en-US" altLang="en-US"/>
              <a:t>.</a:t>
            </a:r>
          </a:p>
          <a:p>
            <a:pPr>
              <a:spcBef>
                <a:spcPts val="1200"/>
              </a:spcBef>
            </a:pPr>
            <a:r>
              <a:rPr kumimoji="0" lang="en-US" altLang="en-US"/>
              <a:t>   Therefore, </a:t>
            </a:r>
            <a:r>
              <a:rPr kumimoji="0" lang="en-US" altLang="en-US">
                <a:solidFill>
                  <a:srgbClr val="00FFFF"/>
                </a:solidFill>
              </a:rPr>
              <a:t>T</a:t>
            </a:r>
            <a:r>
              <a:rPr kumimoji="0" lang="en-US" altLang="en-US" baseline="-25000">
                <a:solidFill>
                  <a:srgbClr val="00FFFF"/>
                </a:solidFill>
                <a:cs typeface="Times New Roman" pitchFamily="18" charset="0"/>
              </a:rPr>
              <a:t>2 </a:t>
            </a:r>
            <a:r>
              <a:rPr kumimoji="0" lang="en-US" altLang="en-US">
                <a:solidFill>
                  <a:srgbClr val="00FFFF"/>
                </a:solidFill>
              </a:rPr>
              <a:t>= ½ (10)(</a:t>
            </a:r>
            <a:r>
              <a:rPr kumimoji="0" lang="en-US" altLang="en-US">
                <a:solidFill>
                  <a:srgbClr val="00FFFF"/>
                </a:solidFill>
                <a:cs typeface="Times New Roman" pitchFamily="18" charset="0"/>
              </a:rPr>
              <a:t>v</a:t>
            </a:r>
            <a:r>
              <a:rPr kumimoji="0" lang="en-US" altLang="en-US" baseline="-25000">
                <a:solidFill>
                  <a:srgbClr val="00FFFF"/>
                </a:solidFill>
                <a:cs typeface="Times New Roman" pitchFamily="18" charset="0"/>
              </a:rPr>
              <a:t>G2</a:t>
            </a:r>
            <a:r>
              <a:rPr kumimoji="0" lang="en-US" altLang="en-US">
                <a:solidFill>
                  <a:srgbClr val="00FFFF"/>
                </a:solidFill>
              </a:rPr>
              <a:t>)</a:t>
            </a:r>
            <a:r>
              <a:rPr kumimoji="0" lang="en-US" altLang="en-US" baseline="30000">
                <a:solidFill>
                  <a:srgbClr val="00FFFF"/>
                </a:solidFill>
              </a:rPr>
              <a:t>2  </a:t>
            </a:r>
            <a:r>
              <a:rPr kumimoji="0" lang="en-US" altLang="en-US">
                <a:solidFill>
                  <a:srgbClr val="00FFFF"/>
                </a:solidFill>
              </a:rPr>
              <a:t>+ ½ (1/12)(10)(0.4</a:t>
            </a:r>
            <a:r>
              <a:rPr kumimoji="0" lang="en-US" altLang="en-US" baseline="30000">
                <a:solidFill>
                  <a:srgbClr val="00FFFF"/>
                </a:solidFill>
              </a:rPr>
              <a:t>2</a:t>
            </a:r>
            <a:r>
              <a:rPr kumimoji="0" lang="en-US" altLang="en-US">
                <a:solidFill>
                  <a:srgbClr val="00FFFF"/>
                </a:solidFill>
              </a:rPr>
              <a:t>)(</a:t>
            </a:r>
            <a:r>
              <a:rPr kumimoji="0" lang="en-US" altLang="en-US">
                <a:solidFill>
                  <a:srgbClr val="00FFFF"/>
                </a:solidFill>
                <a:cs typeface="Times New Roman" pitchFamily="18" charset="0"/>
                <a:sym typeface="Symbol" pitchFamily="18" charset="2"/>
              </a:rPr>
              <a:t></a:t>
            </a:r>
            <a:r>
              <a:rPr kumimoji="0" lang="en-US" altLang="en-US" baseline="-25000">
                <a:solidFill>
                  <a:srgbClr val="00FFFF"/>
                </a:solidFill>
                <a:cs typeface="Times New Roman" pitchFamily="18" charset="0"/>
              </a:rPr>
              <a:t>2</a:t>
            </a:r>
            <a:r>
              <a:rPr kumimoji="0" lang="en-US" altLang="en-US">
                <a:solidFill>
                  <a:srgbClr val="00FFFF"/>
                </a:solidFill>
              </a:rPr>
              <a:t>)</a:t>
            </a:r>
            <a:r>
              <a:rPr kumimoji="0" lang="en-US" altLang="en-US" baseline="30000">
                <a:solidFill>
                  <a:srgbClr val="00FFFF"/>
                </a:solidFill>
              </a:rPr>
              <a:t>2</a:t>
            </a:r>
            <a:endParaRPr kumimoji="0" lang="en-US" altLang="en-US">
              <a:solidFill>
                <a:srgbClr val="00FFFF"/>
              </a:solidFill>
            </a:endParaRPr>
          </a:p>
        </p:txBody>
      </p:sp>
      <p:sp>
        <p:nvSpPr>
          <p:cNvPr id="94217" name="Text Box 9"/>
          <p:cNvSpPr txBox="1">
            <a:spLocks noChangeArrowheads="1"/>
          </p:cNvSpPr>
          <p:nvPr/>
        </p:nvSpPr>
        <p:spPr bwMode="auto">
          <a:xfrm>
            <a:off x="669925" y="3546475"/>
            <a:ext cx="2119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altLang="en-US">
                <a:solidFill>
                  <a:schemeClr val="hlink"/>
                </a:solidFill>
              </a:rPr>
              <a:t>Kinetic Energy:</a:t>
            </a:r>
          </a:p>
        </p:txBody>
      </p:sp>
      <p:sp>
        <p:nvSpPr>
          <p:cNvPr id="34822" name="Rectangle 21"/>
          <p:cNvSpPr>
            <a:spLocks noChangeArrowheads="1"/>
          </p:cNvSpPr>
          <p:nvPr/>
        </p:nvSpPr>
        <p:spPr bwMode="auto">
          <a:xfrm>
            <a:off x="2819400" y="457200"/>
            <a:ext cx="365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0" lang="en-US" altLang="en-US" b="1">
                <a:solidFill>
                  <a:srgbClr val="00FF00"/>
                </a:solidFill>
              </a:rPr>
              <a:t>EXAMPLE  I  </a:t>
            </a:r>
            <a:r>
              <a:rPr kumimoji="0" lang="en-US" altLang="en-US">
                <a:solidFill>
                  <a:srgbClr val="00FF00"/>
                </a:solidFill>
              </a:rPr>
              <a:t>(continued)</a:t>
            </a:r>
          </a:p>
        </p:txBody>
      </p:sp>
      <p:grpSp>
        <p:nvGrpSpPr>
          <p:cNvPr id="34823" name="Group 11"/>
          <p:cNvGrpSpPr>
            <a:grpSpLocks/>
          </p:cNvGrpSpPr>
          <p:nvPr/>
        </p:nvGrpSpPr>
        <p:grpSpPr bwMode="auto">
          <a:xfrm>
            <a:off x="1066800" y="1066800"/>
            <a:ext cx="7239000" cy="2346325"/>
            <a:chOff x="1066800" y="1066800"/>
            <a:chExt cx="7239000" cy="2346325"/>
          </a:xfrm>
        </p:grpSpPr>
        <p:sp>
          <p:nvSpPr>
            <p:cNvPr id="34824" name="Rectangle 14"/>
            <p:cNvSpPr>
              <a:spLocks noChangeArrowheads="1"/>
            </p:cNvSpPr>
            <p:nvPr/>
          </p:nvSpPr>
          <p:spPr bwMode="auto">
            <a:xfrm>
              <a:off x="1066800" y="10668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en-US">
                  <a:solidFill>
                    <a:schemeClr val="hlink"/>
                  </a:solidFill>
                </a:rPr>
                <a:t>        Initial Position                         Final Position</a:t>
              </a:r>
              <a:endParaRPr kumimoji="0" lang="en-US" altLang="en-US">
                <a:solidFill>
                  <a:schemeClr val="hlink"/>
                </a:solidFill>
                <a:cs typeface="Times New Roman" pitchFamily="18" charset="0"/>
              </a:endParaRPr>
            </a:p>
          </p:txBody>
        </p:sp>
        <p:pic>
          <p:nvPicPr>
            <p:cNvPr id="3482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24000"/>
              <a:ext cx="3421063"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524000"/>
              <a:ext cx="3421063"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4217"/>
                                        </p:tgtEl>
                                        <p:attrNameLst>
                                          <p:attrName>style.visibility</p:attrName>
                                        </p:attrNameLst>
                                      </p:cBhvr>
                                      <p:to>
                                        <p:strVal val="visible"/>
                                      </p:to>
                                    </p:set>
                                    <p:anim calcmode="lin" valueType="num">
                                      <p:cBhvr additive="base">
                                        <p:cTn id="7" dur="500" fill="hold"/>
                                        <p:tgtEl>
                                          <p:spTgt spid="94217"/>
                                        </p:tgtEl>
                                        <p:attrNameLst>
                                          <p:attrName>ppt_x</p:attrName>
                                        </p:attrNameLst>
                                      </p:cBhvr>
                                      <p:tavLst>
                                        <p:tav tm="0">
                                          <p:val>
                                            <p:strVal val="0-#ppt_w/2"/>
                                          </p:val>
                                        </p:tav>
                                        <p:tav tm="100000">
                                          <p:val>
                                            <p:strVal val="#ppt_x"/>
                                          </p:val>
                                        </p:tav>
                                      </p:tavLst>
                                    </p:anim>
                                    <p:anim calcmode="lin" valueType="num">
                                      <p:cBhvr additive="base">
                                        <p:cTn id="8" dur="500" fill="hold"/>
                                        <p:tgtEl>
                                          <p:spTgt spid="9421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4213"/>
                                        </p:tgtEl>
                                        <p:attrNameLst>
                                          <p:attrName>style.visibility</p:attrName>
                                        </p:attrNameLst>
                                      </p:cBhvr>
                                      <p:to>
                                        <p:strVal val="visible"/>
                                      </p:to>
                                    </p:set>
                                    <p:anim calcmode="lin" valueType="num">
                                      <p:cBhvr additive="base">
                                        <p:cTn id="12" dur="500" fill="hold"/>
                                        <p:tgtEl>
                                          <p:spTgt spid="94213"/>
                                        </p:tgtEl>
                                        <p:attrNameLst>
                                          <p:attrName>ppt_x</p:attrName>
                                        </p:attrNameLst>
                                      </p:cBhvr>
                                      <p:tavLst>
                                        <p:tav tm="0">
                                          <p:val>
                                            <p:strVal val="0-#ppt_w/2"/>
                                          </p:val>
                                        </p:tav>
                                        <p:tav tm="100000">
                                          <p:val>
                                            <p:strVal val="#ppt_x"/>
                                          </p:val>
                                        </p:tav>
                                      </p:tavLst>
                                    </p:anim>
                                    <p:anim calcmode="lin" valueType="num">
                                      <p:cBhvr additive="base">
                                        <p:cTn id="13" dur="500" fill="hold"/>
                                        <p:tgtEl>
                                          <p:spTgt spid="942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3" grpId="0" autoUpdateAnimBg="0"/>
      <p:bldP spid="94217"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3">
            <a:hlinkClick r:id="" action="ppaction://hlinkshowjump?jump=nextslide" highlightClick="1"/>
          </p:cNvPr>
          <p:cNvSpPr>
            <a:spLocks noChangeArrowheads="1"/>
          </p:cNvSpPr>
          <p:nvPr/>
        </p:nvSpPr>
        <p:spPr bwMode="auto">
          <a:xfrm>
            <a:off x="8305800" y="6172200"/>
            <a:ext cx="228600" cy="228600"/>
          </a:xfrm>
          <a:prstGeom prst="actionButtonForwardNext">
            <a:avLst/>
          </a:prstGeom>
          <a:solidFill>
            <a:schemeClr val="accent1"/>
          </a:solidFill>
          <a:ln w="9525">
            <a:solidFill>
              <a:schemeClr val="tx1"/>
            </a:solidFill>
            <a:miter lim="800000"/>
            <a:headEnd/>
            <a:tailEnd/>
          </a:ln>
        </p:spPr>
        <p:txBody>
          <a:bodyPr wrap="none" anchor="ctr"/>
          <a:lstStyle/>
          <a:p>
            <a:endParaRPr kumimoji="0" lang="en-US"/>
          </a:p>
        </p:txBody>
      </p:sp>
      <p:sp>
        <p:nvSpPr>
          <p:cNvPr id="35843" name="AutoShape 4">
            <a:hlinkClick r:id="" action="ppaction://hlinkshowjump?jump=previousslide" highlightClick="1"/>
          </p:cNvPr>
          <p:cNvSpPr>
            <a:spLocks noChangeArrowheads="1"/>
          </p:cNvSpPr>
          <p:nvPr/>
        </p:nvSpPr>
        <p:spPr bwMode="auto">
          <a:xfrm>
            <a:off x="8077200" y="6172200"/>
            <a:ext cx="228600" cy="228600"/>
          </a:xfrm>
          <a:prstGeom prst="actionButtonBackPrevious">
            <a:avLst/>
          </a:prstGeom>
          <a:solidFill>
            <a:schemeClr val="accent1"/>
          </a:solidFill>
          <a:ln w="9525">
            <a:solidFill>
              <a:schemeClr val="tx1"/>
            </a:solidFill>
            <a:miter lim="800000"/>
            <a:headEnd/>
            <a:tailEnd/>
          </a:ln>
        </p:spPr>
        <p:txBody>
          <a:bodyPr wrap="none" anchor="ctr"/>
          <a:lstStyle/>
          <a:p>
            <a:endParaRPr kumimoji="0" lang="en-US"/>
          </a:p>
        </p:txBody>
      </p:sp>
      <p:sp>
        <p:nvSpPr>
          <p:cNvPr id="35844" name="Rectangle 5"/>
          <p:cNvSpPr>
            <a:spLocks noChangeArrowheads="1"/>
          </p:cNvSpPr>
          <p:nvPr/>
        </p:nvSpPr>
        <p:spPr bwMode="auto">
          <a:xfrm>
            <a:off x="457200" y="1295400"/>
            <a:ext cx="56388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1200"/>
              </a:spcBef>
            </a:pPr>
            <a:r>
              <a:rPr kumimoji="0" lang="en-US"/>
              <a:t>At position 2, point A is the instantaneous center of rotation.  </a:t>
            </a:r>
          </a:p>
          <a:p>
            <a:pPr>
              <a:spcBef>
                <a:spcPts val="1200"/>
              </a:spcBef>
            </a:pPr>
            <a:r>
              <a:rPr kumimoji="0" lang="en-US"/>
              <a:t>Hence, </a:t>
            </a:r>
            <a:r>
              <a:rPr kumimoji="0" lang="en-US">
                <a:cs typeface="Times New Roman" pitchFamily="18" charset="0"/>
              </a:rPr>
              <a:t>v</a:t>
            </a:r>
            <a:r>
              <a:rPr kumimoji="0" lang="en-US" baseline="-25000">
                <a:cs typeface="Times New Roman" pitchFamily="18" charset="0"/>
              </a:rPr>
              <a:t>G2 </a:t>
            </a:r>
            <a:r>
              <a:rPr kumimoji="0" lang="en-US"/>
              <a:t>=  r</a:t>
            </a:r>
            <a:r>
              <a:rPr kumimoji="0" lang="en-US" baseline="-25000"/>
              <a:t>G/IC</a:t>
            </a:r>
            <a:r>
              <a:rPr kumimoji="0" lang="en-US"/>
              <a:t> </a:t>
            </a:r>
            <a:r>
              <a:rPr kumimoji="0" lang="en-US">
                <a:cs typeface="Times New Roman" pitchFamily="18" charset="0"/>
                <a:sym typeface="Symbol" pitchFamily="18" charset="2"/>
              </a:rPr>
              <a:t></a:t>
            </a:r>
            <a:r>
              <a:rPr kumimoji="0" lang="en-US"/>
              <a:t> = 0.2 </a:t>
            </a:r>
            <a:r>
              <a:rPr kumimoji="0" lang="en-US">
                <a:cs typeface="Times New Roman" pitchFamily="18" charset="0"/>
                <a:sym typeface="Symbol" pitchFamily="18" charset="2"/>
              </a:rPr>
              <a:t></a:t>
            </a:r>
            <a:r>
              <a:rPr kumimoji="0" lang="en-US" baseline="-25000">
                <a:cs typeface="Times New Roman" pitchFamily="18" charset="0"/>
              </a:rPr>
              <a:t>2 </a:t>
            </a:r>
            <a:r>
              <a:rPr kumimoji="0" lang="en-US"/>
              <a:t>.</a:t>
            </a:r>
            <a:r>
              <a:rPr kumimoji="0" lang="en-US" baseline="-25000">
                <a:cs typeface="Times New Roman" pitchFamily="18" charset="0"/>
              </a:rPr>
              <a:t> </a:t>
            </a:r>
            <a:r>
              <a:rPr kumimoji="0" lang="en-US">
                <a:cs typeface="Times New Roman" pitchFamily="18" charset="0"/>
              </a:rPr>
              <a:t> Then, </a:t>
            </a:r>
          </a:p>
          <a:p>
            <a:pPr>
              <a:spcBef>
                <a:spcPts val="1200"/>
              </a:spcBef>
            </a:pPr>
            <a:r>
              <a:rPr kumimoji="0" lang="en-US"/>
              <a:t>T</a:t>
            </a:r>
            <a:r>
              <a:rPr kumimoji="0" lang="en-US" baseline="-25000">
                <a:cs typeface="Times New Roman" pitchFamily="18" charset="0"/>
              </a:rPr>
              <a:t>2 </a:t>
            </a:r>
            <a:r>
              <a:rPr kumimoji="0" lang="en-US"/>
              <a:t>=  0.2 </a:t>
            </a:r>
            <a:r>
              <a:rPr kumimoji="0" lang="en-US">
                <a:cs typeface="Times New Roman" pitchFamily="18" charset="0"/>
                <a:sym typeface="Symbol" pitchFamily="18" charset="2"/>
              </a:rPr>
              <a:t></a:t>
            </a:r>
            <a:r>
              <a:rPr kumimoji="0" lang="en-US" baseline="-25000">
                <a:cs typeface="Times New Roman" pitchFamily="18" charset="0"/>
              </a:rPr>
              <a:t>2</a:t>
            </a:r>
            <a:r>
              <a:rPr kumimoji="0" lang="en-US" baseline="30000"/>
              <a:t>2</a:t>
            </a:r>
            <a:r>
              <a:rPr kumimoji="0" lang="en-US"/>
              <a:t> + 0.067 </a:t>
            </a:r>
            <a:r>
              <a:rPr kumimoji="0" lang="en-US">
                <a:cs typeface="Times New Roman" pitchFamily="18" charset="0"/>
                <a:sym typeface="Symbol" pitchFamily="18" charset="2"/>
              </a:rPr>
              <a:t></a:t>
            </a:r>
            <a:r>
              <a:rPr kumimoji="0" lang="en-US" baseline="-25000">
                <a:cs typeface="Times New Roman" pitchFamily="18" charset="0"/>
              </a:rPr>
              <a:t>2</a:t>
            </a:r>
            <a:r>
              <a:rPr kumimoji="0" lang="en-US" baseline="30000"/>
              <a:t>2 </a:t>
            </a:r>
            <a:r>
              <a:rPr kumimoji="0" lang="en-US"/>
              <a:t> =  0.267 </a:t>
            </a:r>
            <a:r>
              <a:rPr kumimoji="0" lang="en-US">
                <a:cs typeface="Times New Roman" pitchFamily="18" charset="0"/>
                <a:sym typeface="Symbol" pitchFamily="18" charset="2"/>
              </a:rPr>
              <a:t></a:t>
            </a:r>
            <a:r>
              <a:rPr kumimoji="0" lang="en-US" baseline="-25000">
                <a:cs typeface="Times New Roman" pitchFamily="18" charset="0"/>
              </a:rPr>
              <a:t>2</a:t>
            </a:r>
            <a:r>
              <a:rPr kumimoji="0" lang="en-US" baseline="30000"/>
              <a:t>2</a:t>
            </a:r>
          </a:p>
        </p:txBody>
      </p:sp>
      <p:sp>
        <p:nvSpPr>
          <p:cNvPr id="95243" name="Rectangle 11"/>
          <p:cNvSpPr>
            <a:spLocks noChangeArrowheads="1"/>
          </p:cNvSpPr>
          <p:nvPr/>
        </p:nvSpPr>
        <p:spPr bwMode="auto">
          <a:xfrm>
            <a:off x="457200" y="3581400"/>
            <a:ext cx="80772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kumimoji="0" lang="en-US"/>
              <a:t>Now apply the </a:t>
            </a:r>
            <a:r>
              <a:rPr kumimoji="0" lang="en-US">
                <a:solidFill>
                  <a:schemeClr val="hlink"/>
                </a:solidFill>
              </a:rPr>
              <a:t>conservation of energy</a:t>
            </a:r>
            <a:r>
              <a:rPr kumimoji="0" lang="en-US"/>
              <a:t> equation and solve for the unknown angular velocity, </a:t>
            </a:r>
            <a:r>
              <a:rPr kumimoji="0" lang="en-US">
                <a:cs typeface="Times New Roman" pitchFamily="18" charset="0"/>
                <a:sym typeface="Symbol" pitchFamily="18" charset="2"/>
              </a:rPr>
              <a:t></a:t>
            </a:r>
            <a:r>
              <a:rPr kumimoji="0" lang="en-US" baseline="-25000">
                <a:cs typeface="Times New Roman" pitchFamily="18" charset="0"/>
              </a:rPr>
              <a:t>2</a:t>
            </a:r>
            <a:r>
              <a:rPr kumimoji="0" lang="en-US"/>
              <a:t>. </a:t>
            </a:r>
          </a:p>
          <a:p>
            <a:pPr>
              <a:spcBef>
                <a:spcPct val="50000"/>
              </a:spcBef>
            </a:pPr>
            <a:r>
              <a:rPr kumimoji="0" lang="en-US"/>
              <a:t>	T</a:t>
            </a:r>
            <a:r>
              <a:rPr kumimoji="0" lang="en-US" baseline="-25000"/>
              <a:t>1 </a:t>
            </a:r>
            <a:r>
              <a:rPr kumimoji="0" lang="en-US"/>
              <a:t>+ V</a:t>
            </a:r>
            <a:r>
              <a:rPr kumimoji="0" lang="en-US" baseline="-25000"/>
              <a:t>1 </a:t>
            </a:r>
            <a:r>
              <a:rPr kumimoji="0" lang="en-US"/>
              <a:t>= T</a:t>
            </a:r>
            <a:r>
              <a:rPr kumimoji="0" lang="en-US" baseline="-25000"/>
              <a:t>2</a:t>
            </a:r>
            <a:r>
              <a:rPr kumimoji="0" lang="en-US"/>
              <a:t> +</a:t>
            </a:r>
            <a:r>
              <a:rPr kumimoji="0" lang="en-US" baseline="-25000"/>
              <a:t> </a:t>
            </a:r>
            <a:r>
              <a:rPr kumimoji="0" lang="en-US"/>
              <a:t>V</a:t>
            </a:r>
            <a:r>
              <a:rPr kumimoji="0" lang="en-US" baseline="-25000"/>
              <a:t>2</a:t>
            </a:r>
          </a:p>
          <a:p>
            <a:pPr>
              <a:spcBef>
                <a:spcPct val="50000"/>
              </a:spcBef>
            </a:pPr>
            <a:r>
              <a:rPr kumimoji="0" lang="en-US"/>
              <a:t>            0 + 6.19  =  0.267</a:t>
            </a:r>
            <a:r>
              <a:rPr kumimoji="0" lang="en-US">
                <a:cs typeface="Times New Roman" pitchFamily="18" charset="0"/>
                <a:sym typeface="Symbol" pitchFamily="18" charset="2"/>
              </a:rPr>
              <a:t></a:t>
            </a:r>
            <a:r>
              <a:rPr kumimoji="0" lang="en-US" baseline="-25000">
                <a:cs typeface="Times New Roman" pitchFamily="18" charset="0"/>
              </a:rPr>
              <a:t>2</a:t>
            </a:r>
            <a:r>
              <a:rPr kumimoji="0" lang="en-US" baseline="30000"/>
              <a:t>2</a:t>
            </a:r>
            <a:r>
              <a:rPr kumimoji="0" lang="en-US"/>
              <a:t> + 0   </a:t>
            </a:r>
            <a:r>
              <a:rPr kumimoji="0" lang="en-US">
                <a:sym typeface="Symbol" pitchFamily="18" charset="2"/>
              </a:rPr>
              <a:t></a:t>
            </a:r>
            <a:r>
              <a:rPr kumimoji="0" lang="en-US"/>
              <a:t>   </a:t>
            </a:r>
            <a:r>
              <a:rPr kumimoji="0" lang="en-US">
                <a:solidFill>
                  <a:schemeClr val="hlink"/>
                </a:solidFill>
                <a:cs typeface="Times New Roman" pitchFamily="18" charset="0"/>
                <a:sym typeface="Symbol" pitchFamily="18" charset="2"/>
              </a:rPr>
              <a:t></a:t>
            </a:r>
            <a:r>
              <a:rPr kumimoji="0" lang="en-US" baseline="-25000">
                <a:solidFill>
                  <a:schemeClr val="hlink"/>
                </a:solidFill>
                <a:cs typeface="Times New Roman" pitchFamily="18" charset="0"/>
              </a:rPr>
              <a:t>2 </a:t>
            </a:r>
            <a:r>
              <a:rPr kumimoji="0" lang="en-US">
                <a:solidFill>
                  <a:schemeClr val="hlink"/>
                </a:solidFill>
              </a:rPr>
              <a:t>= 4.82 rad/s</a:t>
            </a:r>
          </a:p>
        </p:txBody>
      </p:sp>
      <p:sp>
        <p:nvSpPr>
          <p:cNvPr id="35846" name="Rectangle 13"/>
          <p:cNvSpPr>
            <a:spLocks noChangeArrowheads="1"/>
          </p:cNvSpPr>
          <p:nvPr/>
        </p:nvSpPr>
        <p:spPr bwMode="auto">
          <a:xfrm>
            <a:off x="2743200" y="457200"/>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0" lang="en-US" b="1">
                <a:solidFill>
                  <a:srgbClr val="00FF00"/>
                </a:solidFill>
              </a:rPr>
              <a:t>EXAMPLE  I  </a:t>
            </a:r>
            <a:r>
              <a:rPr kumimoji="0" lang="en-US">
                <a:solidFill>
                  <a:srgbClr val="00FF00"/>
                </a:solidFill>
              </a:rPr>
              <a:t>(continued)</a:t>
            </a:r>
          </a:p>
        </p:txBody>
      </p:sp>
      <p:pic>
        <p:nvPicPr>
          <p:cNvPr id="3584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524000"/>
            <a:ext cx="2819400"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5243"/>
                                        </p:tgtEl>
                                        <p:attrNameLst>
                                          <p:attrName>style.visibility</p:attrName>
                                        </p:attrNameLst>
                                      </p:cBhvr>
                                      <p:to>
                                        <p:strVal val="visible"/>
                                      </p:to>
                                    </p:set>
                                    <p:anim calcmode="lin" valueType="num">
                                      <p:cBhvr additive="base">
                                        <p:cTn id="7" dur="500" fill="hold"/>
                                        <p:tgtEl>
                                          <p:spTgt spid="95243"/>
                                        </p:tgtEl>
                                        <p:attrNameLst>
                                          <p:attrName>ppt_x</p:attrName>
                                        </p:attrNameLst>
                                      </p:cBhvr>
                                      <p:tavLst>
                                        <p:tav tm="0">
                                          <p:val>
                                            <p:strVal val="0-#ppt_w/2"/>
                                          </p:val>
                                        </p:tav>
                                        <p:tav tm="100000">
                                          <p:val>
                                            <p:strVal val="#ppt_x"/>
                                          </p:val>
                                        </p:tav>
                                      </p:tavLst>
                                    </p:anim>
                                    <p:anim calcmode="lin" valueType="num">
                                      <p:cBhvr additive="base">
                                        <p:cTn id="8" dur="500" fill="hold"/>
                                        <p:tgtEl>
                                          <p:spTgt spid="952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3"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Text Box 4"/>
          <p:cNvSpPr txBox="1">
            <a:spLocks noChangeArrowheads="1"/>
          </p:cNvSpPr>
          <p:nvPr/>
        </p:nvSpPr>
        <p:spPr bwMode="auto">
          <a:xfrm>
            <a:off x="457200" y="4495800"/>
            <a:ext cx="8305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08050" indent="-908050" defTabSz="1146175" eaLnBrk="0" hangingPunct="0">
              <a:defRPr kumimoji="1" sz="2400">
                <a:solidFill>
                  <a:schemeClr val="tx1"/>
                </a:solidFill>
                <a:latin typeface="Times New Roman" pitchFamily="18" charset="0"/>
              </a:defRPr>
            </a:lvl1pPr>
            <a:lvl2pPr marL="742950" indent="-285750" defTabSz="1146175" eaLnBrk="0" hangingPunct="0">
              <a:defRPr kumimoji="1" sz="2400">
                <a:solidFill>
                  <a:schemeClr val="tx1"/>
                </a:solidFill>
                <a:latin typeface="Times New Roman" pitchFamily="18" charset="0"/>
              </a:defRPr>
            </a:lvl2pPr>
            <a:lvl3pPr marL="1143000" indent="-228600" defTabSz="1146175" eaLnBrk="0" hangingPunct="0">
              <a:defRPr kumimoji="1" sz="2400">
                <a:solidFill>
                  <a:schemeClr val="tx1"/>
                </a:solidFill>
                <a:latin typeface="Times New Roman" pitchFamily="18" charset="0"/>
              </a:defRPr>
            </a:lvl3pPr>
            <a:lvl4pPr marL="1600200" indent="-228600" defTabSz="1146175" eaLnBrk="0" hangingPunct="0">
              <a:defRPr kumimoji="1" sz="2400">
                <a:solidFill>
                  <a:schemeClr val="tx1"/>
                </a:solidFill>
                <a:latin typeface="Times New Roman" pitchFamily="18" charset="0"/>
              </a:defRPr>
            </a:lvl4pPr>
            <a:lvl5pPr marL="2057400" indent="-228600" defTabSz="1146175" eaLnBrk="0" hangingPunct="0">
              <a:defRPr kumimoji="1" sz="2400">
                <a:solidFill>
                  <a:schemeClr val="tx1"/>
                </a:solidFill>
                <a:latin typeface="Times New Roman" pitchFamily="18" charset="0"/>
              </a:defRPr>
            </a:lvl5pPr>
            <a:lvl6pPr marL="2514600" indent="-228600" defTabSz="1146175" eaLnBrk="0" fontAlgn="base" hangingPunct="0">
              <a:spcBef>
                <a:spcPct val="0"/>
              </a:spcBef>
              <a:spcAft>
                <a:spcPct val="0"/>
              </a:spcAft>
              <a:defRPr kumimoji="1" sz="2400">
                <a:solidFill>
                  <a:schemeClr val="tx1"/>
                </a:solidFill>
                <a:latin typeface="Times New Roman" pitchFamily="18" charset="0"/>
              </a:defRPr>
            </a:lvl6pPr>
            <a:lvl7pPr marL="2971800" indent="-228600" defTabSz="1146175" eaLnBrk="0" fontAlgn="base" hangingPunct="0">
              <a:spcBef>
                <a:spcPct val="0"/>
              </a:spcBef>
              <a:spcAft>
                <a:spcPct val="0"/>
              </a:spcAft>
              <a:defRPr kumimoji="1" sz="2400">
                <a:solidFill>
                  <a:schemeClr val="tx1"/>
                </a:solidFill>
                <a:latin typeface="Times New Roman" pitchFamily="18" charset="0"/>
              </a:defRPr>
            </a:lvl7pPr>
            <a:lvl8pPr marL="3429000" indent="-228600" defTabSz="1146175" eaLnBrk="0" fontAlgn="base" hangingPunct="0">
              <a:spcBef>
                <a:spcPct val="0"/>
              </a:spcBef>
              <a:spcAft>
                <a:spcPct val="0"/>
              </a:spcAft>
              <a:defRPr kumimoji="1" sz="2400">
                <a:solidFill>
                  <a:schemeClr val="tx1"/>
                </a:solidFill>
                <a:latin typeface="Times New Roman" pitchFamily="18" charset="0"/>
              </a:defRPr>
            </a:lvl8pPr>
            <a:lvl9pPr marL="3886200" indent="-228600" defTabSz="1146175"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b="1"/>
              <a:t>	</a:t>
            </a:r>
            <a:r>
              <a:rPr kumimoji="0" lang="en-US"/>
              <a:t>Since </a:t>
            </a:r>
            <a:r>
              <a:rPr kumimoji="0" lang="en-US">
                <a:solidFill>
                  <a:schemeClr val="hlink"/>
                </a:solidFill>
              </a:rPr>
              <a:t>distance is a parameter</a:t>
            </a:r>
            <a:r>
              <a:rPr kumimoji="0" lang="en-US"/>
              <a:t> and </a:t>
            </a:r>
            <a:r>
              <a:rPr kumimoji="0" lang="en-US">
                <a:solidFill>
                  <a:schemeClr val="hlink"/>
                </a:solidFill>
              </a:rPr>
              <a:t>all forces doing work are conservative</a:t>
            </a:r>
            <a:r>
              <a:rPr kumimoji="0" lang="en-US"/>
              <a:t>, use conservation of energy.  Determine the potential energy and kinetic energy of the system at both positions and apply the conservation of energy equation.</a:t>
            </a:r>
          </a:p>
        </p:txBody>
      </p:sp>
      <p:sp>
        <p:nvSpPr>
          <p:cNvPr id="38915" name="Text Box 5"/>
          <p:cNvSpPr txBox="1">
            <a:spLocks noChangeArrowheads="1"/>
          </p:cNvSpPr>
          <p:nvPr/>
        </p:nvSpPr>
        <p:spPr bwMode="auto">
          <a:xfrm>
            <a:off x="3581400" y="381000"/>
            <a:ext cx="2117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b="1">
                <a:solidFill>
                  <a:srgbClr val="00FF00"/>
                </a:solidFill>
              </a:rPr>
              <a:t>EXAMPLE  II</a:t>
            </a:r>
          </a:p>
        </p:txBody>
      </p:sp>
      <p:sp>
        <p:nvSpPr>
          <p:cNvPr id="96258" name="Text Box 2"/>
          <p:cNvSpPr txBox="1">
            <a:spLocks noChangeArrowheads="1"/>
          </p:cNvSpPr>
          <p:nvPr/>
        </p:nvSpPr>
        <p:spPr bwMode="auto">
          <a:xfrm>
            <a:off x="4419600" y="1249363"/>
            <a:ext cx="4343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08050" indent="-908050" eaLnBrk="0" hangingPunct="0">
              <a:tabLst>
                <a:tab pos="1370013" algn="l"/>
              </a:tabLst>
              <a:defRPr kumimoji="1" sz="2400">
                <a:solidFill>
                  <a:schemeClr val="tx1"/>
                </a:solidFill>
                <a:latin typeface="Times New Roman" pitchFamily="18" charset="0"/>
              </a:defRPr>
            </a:lvl1pPr>
            <a:lvl2pPr marL="742950" indent="-285750" eaLnBrk="0" hangingPunct="0">
              <a:tabLst>
                <a:tab pos="1370013" algn="l"/>
              </a:tabLst>
              <a:defRPr kumimoji="1" sz="2400">
                <a:solidFill>
                  <a:schemeClr val="tx1"/>
                </a:solidFill>
                <a:latin typeface="Times New Roman" pitchFamily="18" charset="0"/>
              </a:defRPr>
            </a:lvl2pPr>
            <a:lvl3pPr marL="1143000" indent="-228600" eaLnBrk="0" hangingPunct="0">
              <a:tabLst>
                <a:tab pos="1370013" algn="l"/>
              </a:tabLst>
              <a:defRPr kumimoji="1" sz="2400">
                <a:solidFill>
                  <a:schemeClr val="tx1"/>
                </a:solidFill>
                <a:latin typeface="Times New Roman" pitchFamily="18" charset="0"/>
              </a:defRPr>
            </a:lvl3pPr>
            <a:lvl4pPr marL="1600200" indent="-228600" eaLnBrk="0" hangingPunct="0">
              <a:tabLst>
                <a:tab pos="1370013" algn="l"/>
              </a:tabLst>
              <a:defRPr kumimoji="1" sz="2400">
                <a:solidFill>
                  <a:schemeClr val="tx1"/>
                </a:solidFill>
                <a:latin typeface="Times New Roman" pitchFamily="18" charset="0"/>
              </a:defRPr>
            </a:lvl4pPr>
            <a:lvl5pPr marL="2057400" indent="-228600" eaLnBrk="0" hangingPunct="0">
              <a:tabLst>
                <a:tab pos="1370013" algn="l"/>
              </a:tabLst>
              <a:defRPr kumimoji="1" sz="2400">
                <a:solidFill>
                  <a:schemeClr val="tx1"/>
                </a:solidFill>
                <a:latin typeface="Times New Roman" pitchFamily="18" charset="0"/>
              </a:defRPr>
            </a:lvl5pPr>
            <a:lvl6pPr marL="2514600" indent="-228600" eaLnBrk="0" fontAlgn="base" hangingPunct="0">
              <a:spcBef>
                <a:spcPct val="0"/>
              </a:spcBef>
              <a:spcAft>
                <a:spcPct val="0"/>
              </a:spcAft>
              <a:tabLst>
                <a:tab pos="1370013" algn="l"/>
              </a:tabLst>
              <a:defRPr kumimoji="1" sz="2400">
                <a:solidFill>
                  <a:schemeClr val="tx1"/>
                </a:solidFill>
                <a:latin typeface="Times New Roman" pitchFamily="18" charset="0"/>
              </a:defRPr>
            </a:lvl6pPr>
            <a:lvl7pPr marL="2971800" indent="-228600" eaLnBrk="0" fontAlgn="base" hangingPunct="0">
              <a:spcBef>
                <a:spcPct val="0"/>
              </a:spcBef>
              <a:spcAft>
                <a:spcPct val="0"/>
              </a:spcAft>
              <a:tabLst>
                <a:tab pos="1370013" algn="l"/>
              </a:tabLst>
              <a:defRPr kumimoji="1" sz="2400">
                <a:solidFill>
                  <a:schemeClr val="tx1"/>
                </a:solidFill>
                <a:latin typeface="Times New Roman" pitchFamily="18" charset="0"/>
              </a:defRPr>
            </a:lvl7pPr>
            <a:lvl8pPr marL="3429000" indent="-228600" eaLnBrk="0" fontAlgn="base" hangingPunct="0">
              <a:spcBef>
                <a:spcPct val="0"/>
              </a:spcBef>
              <a:spcAft>
                <a:spcPct val="0"/>
              </a:spcAft>
              <a:tabLst>
                <a:tab pos="1370013" algn="l"/>
              </a:tabLst>
              <a:defRPr kumimoji="1" sz="2400">
                <a:solidFill>
                  <a:schemeClr val="tx1"/>
                </a:solidFill>
                <a:latin typeface="Times New Roman" pitchFamily="18" charset="0"/>
              </a:defRPr>
            </a:lvl8pPr>
            <a:lvl9pPr marL="3886200" indent="-228600" eaLnBrk="0" fontAlgn="base" hangingPunct="0">
              <a:spcBef>
                <a:spcPct val="0"/>
              </a:spcBef>
              <a:spcAft>
                <a:spcPct val="0"/>
              </a:spcAft>
              <a:tabLst>
                <a:tab pos="1370013" algn="l"/>
              </a:tabLst>
              <a:defRPr kumimoji="1" sz="2400">
                <a:solidFill>
                  <a:schemeClr val="tx1"/>
                </a:solidFill>
                <a:latin typeface="Times New Roman" pitchFamily="18" charset="0"/>
              </a:defRPr>
            </a:lvl9pPr>
          </a:lstStyle>
          <a:p>
            <a:pPr eaLnBrk="1" hangingPunct="1"/>
            <a:r>
              <a:rPr kumimoji="0" lang="en-US" b="1">
                <a:solidFill>
                  <a:srgbClr val="FF3300"/>
                </a:solidFill>
              </a:rPr>
              <a:t>Given:</a:t>
            </a:r>
            <a:r>
              <a:rPr kumimoji="0" lang="en-US"/>
              <a:t>	 The 30 kg rod is released from rest when </a:t>
            </a:r>
            <a:r>
              <a:rPr kumimoji="0" lang="el-GR" i="1"/>
              <a:t>θ</a:t>
            </a:r>
            <a:r>
              <a:rPr kumimoji="0" lang="en-US">
                <a:sym typeface="Symbol" pitchFamily="18" charset="2"/>
              </a:rPr>
              <a:t> = 0</a:t>
            </a:r>
            <a:r>
              <a:rPr kumimoji="0" lang="en-US"/>
              <a:t>. The spring is unstretched when </a:t>
            </a:r>
            <a:r>
              <a:rPr kumimoji="0" lang="el-GR" i="1"/>
              <a:t>θ</a:t>
            </a:r>
            <a:r>
              <a:rPr kumimoji="0" lang="en-US">
                <a:sym typeface="Symbol" pitchFamily="18" charset="2"/>
              </a:rPr>
              <a:t> = 0</a:t>
            </a:r>
            <a:r>
              <a:rPr kumimoji="0" lang="en-US"/>
              <a:t>. </a:t>
            </a:r>
          </a:p>
        </p:txBody>
      </p:sp>
      <p:sp>
        <p:nvSpPr>
          <p:cNvPr id="96259" name="Text Box 3"/>
          <p:cNvSpPr txBox="1">
            <a:spLocks noChangeArrowheads="1"/>
          </p:cNvSpPr>
          <p:nvPr/>
        </p:nvSpPr>
        <p:spPr bwMode="auto">
          <a:xfrm>
            <a:off x="4495800" y="2903538"/>
            <a:ext cx="42672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08050" indent="-908050"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b="1">
                <a:solidFill>
                  <a:srgbClr val="FF3300"/>
                </a:solidFill>
              </a:rPr>
              <a:t>Find:</a:t>
            </a:r>
            <a:r>
              <a:rPr kumimoji="0" lang="en-US"/>
              <a:t>	The angular velocity of the rod when </a:t>
            </a:r>
            <a:r>
              <a:rPr kumimoji="0" lang="el-GR" i="1"/>
              <a:t>θ</a:t>
            </a:r>
            <a:r>
              <a:rPr kumimoji="0" lang="en-US">
                <a:sym typeface="Symbol" pitchFamily="18" charset="2"/>
              </a:rPr>
              <a:t> = 30</a:t>
            </a:r>
            <a:r>
              <a:rPr kumimoji="0" lang="en-US"/>
              <a:t>.</a:t>
            </a:r>
          </a:p>
          <a:p>
            <a:pPr eaLnBrk="1" hangingPunct="1"/>
            <a:endParaRPr kumimoji="0" lang="en-US"/>
          </a:p>
          <a:p>
            <a:pPr eaLnBrk="1" hangingPunct="1"/>
            <a:r>
              <a:rPr kumimoji="0" lang="en-US" b="1">
                <a:solidFill>
                  <a:srgbClr val="FF3300"/>
                </a:solidFill>
              </a:rPr>
              <a:t>Plan:</a:t>
            </a:r>
            <a:endParaRPr kumimoji="0" lang="en-US"/>
          </a:p>
        </p:txBody>
      </p:sp>
      <p:sp>
        <p:nvSpPr>
          <p:cNvPr id="38918" name="AutoShape 12">
            <a:hlinkClick r:id="" action="ppaction://hlinkshowjump?jump=nextslide" highlightClick="1"/>
          </p:cNvPr>
          <p:cNvSpPr>
            <a:spLocks noChangeArrowheads="1"/>
          </p:cNvSpPr>
          <p:nvPr/>
        </p:nvSpPr>
        <p:spPr bwMode="auto">
          <a:xfrm>
            <a:off x="8305800" y="6172200"/>
            <a:ext cx="228600" cy="228600"/>
          </a:xfrm>
          <a:prstGeom prst="actionButtonForwardNext">
            <a:avLst/>
          </a:prstGeom>
          <a:solidFill>
            <a:schemeClr val="accent1"/>
          </a:solidFill>
          <a:ln w="9525">
            <a:solidFill>
              <a:schemeClr val="tx1"/>
            </a:solidFill>
            <a:miter lim="800000"/>
            <a:headEnd/>
            <a:tailEnd/>
          </a:ln>
        </p:spPr>
        <p:txBody>
          <a:bodyPr wrap="none" anchor="ctr"/>
          <a:lstStyle/>
          <a:p>
            <a:endParaRPr kumimoji="0" lang="en-US"/>
          </a:p>
        </p:txBody>
      </p:sp>
      <p:sp>
        <p:nvSpPr>
          <p:cNvPr id="38919" name="AutoShape 13">
            <a:hlinkClick r:id="" action="ppaction://hlinkshowjump?jump=previousslide" highlightClick="1"/>
          </p:cNvPr>
          <p:cNvSpPr>
            <a:spLocks noChangeArrowheads="1"/>
          </p:cNvSpPr>
          <p:nvPr/>
        </p:nvSpPr>
        <p:spPr bwMode="auto">
          <a:xfrm>
            <a:off x="8077200" y="6172200"/>
            <a:ext cx="228600" cy="228600"/>
          </a:xfrm>
          <a:prstGeom prst="actionButtonBackPrevious">
            <a:avLst/>
          </a:prstGeom>
          <a:solidFill>
            <a:schemeClr val="accent1"/>
          </a:solidFill>
          <a:ln w="9525">
            <a:solidFill>
              <a:schemeClr val="tx1"/>
            </a:solidFill>
            <a:miter lim="800000"/>
            <a:headEnd/>
            <a:tailEnd/>
          </a:ln>
        </p:spPr>
        <p:txBody>
          <a:bodyPr wrap="none" anchor="ctr"/>
          <a:lstStyle/>
          <a:p>
            <a:endParaRPr kumimoji="0" lang="en-US"/>
          </a:p>
        </p:txBody>
      </p:sp>
      <p:pic>
        <p:nvPicPr>
          <p:cNvPr id="3892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71600"/>
            <a:ext cx="3771900"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6258"/>
                                        </p:tgtEl>
                                        <p:attrNameLst>
                                          <p:attrName>style.visibility</p:attrName>
                                        </p:attrNameLst>
                                      </p:cBhvr>
                                      <p:to>
                                        <p:strVal val="visible"/>
                                      </p:to>
                                    </p:set>
                                    <p:anim calcmode="lin" valueType="num">
                                      <p:cBhvr additive="base">
                                        <p:cTn id="7" dur="500" fill="hold"/>
                                        <p:tgtEl>
                                          <p:spTgt spid="96258"/>
                                        </p:tgtEl>
                                        <p:attrNameLst>
                                          <p:attrName>ppt_x</p:attrName>
                                        </p:attrNameLst>
                                      </p:cBhvr>
                                      <p:tavLst>
                                        <p:tav tm="0">
                                          <p:val>
                                            <p:strVal val="0-#ppt_w/2"/>
                                          </p:val>
                                        </p:tav>
                                        <p:tav tm="100000">
                                          <p:val>
                                            <p:strVal val="#ppt_x"/>
                                          </p:val>
                                        </p:tav>
                                      </p:tavLst>
                                    </p:anim>
                                    <p:anim calcmode="lin" valueType="num">
                                      <p:cBhvr additive="base">
                                        <p:cTn id="8" dur="500" fill="hold"/>
                                        <p:tgtEl>
                                          <p:spTgt spid="962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6259"/>
                                        </p:tgtEl>
                                        <p:attrNameLst>
                                          <p:attrName>style.visibility</p:attrName>
                                        </p:attrNameLst>
                                      </p:cBhvr>
                                      <p:to>
                                        <p:strVal val="visible"/>
                                      </p:to>
                                    </p:set>
                                    <p:anim calcmode="lin" valueType="num">
                                      <p:cBhvr additive="base">
                                        <p:cTn id="13" dur="500" fill="hold"/>
                                        <p:tgtEl>
                                          <p:spTgt spid="96259"/>
                                        </p:tgtEl>
                                        <p:attrNameLst>
                                          <p:attrName>ppt_x</p:attrName>
                                        </p:attrNameLst>
                                      </p:cBhvr>
                                      <p:tavLst>
                                        <p:tav tm="0">
                                          <p:val>
                                            <p:strVal val="0-#ppt_w/2"/>
                                          </p:val>
                                        </p:tav>
                                        <p:tav tm="100000">
                                          <p:val>
                                            <p:strVal val="#ppt_x"/>
                                          </p:val>
                                        </p:tav>
                                      </p:tavLst>
                                    </p:anim>
                                    <p:anim calcmode="lin" valueType="num">
                                      <p:cBhvr additive="base">
                                        <p:cTn id="14" dur="500" fill="hold"/>
                                        <p:tgtEl>
                                          <p:spTgt spid="9625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6260"/>
                                        </p:tgtEl>
                                        <p:attrNameLst>
                                          <p:attrName>style.visibility</p:attrName>
                                        </p:attrNameLst>
                                      </p:cBhvr>
                                      <p:to>
                                        <p:strVal val="visible"/>
                                      </p:to>
                                    </p:set>
                                    <p:anim calcmode="lin" valueType="num">
                                      <p:cBhvr additive="base">
                                        <p:cTn id="19" dur="500" fill="hold"/>
                                        <p:tgtEl>
                                          <p:spTgt spid="96260"/>
                                        </p:tgtEl>
                                        <p:attrNameLst>
                                          <p:attrName>ppt_x</p:attrName>
                                        </p:attrNameLst>
                                      </p:cBhvr>
                                      <p:tavLst>
                                        <p:tav tm="0">
                                          <p:val>
                                            <p:strVal val="0-#ppt_w/2"/>
                                          </p:val>
                                        </p:tav>
                                        <p:tav tm="100000">
                                          <p:val>
                                            <p:strVal val="#ppt_x"/>
                                          </p:val>
                                        </p:tav>
                                      </p:tavLst>
                                    </p:anim>
                                    <p:anim calcmode="lin" valueType="num">
                                      <p:cBhvr additive="base">
                                        <p:cTn id="20" dur="500" fill="hold"/>
                                        <p:tgtEl>
                                          <p:spTgt spid="962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autoUpdateAnimBg="0"/>
      <p:bldP spid="96258" grpId="0" autoUpdateAnimBg="0"/>
      <p:bldP spid="96259"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1625" y="-19050"/>
            <a:ext cx="8540750" cy="1143000"/>
          </a:xfrm>
        </p:spPr>
        <p:txBody>
          <a:bodyPr/>
          <a:lstStyle/>
          <a:p>
            <a:r>
              <a:rPr lang="en-US" sz="2400" smtClean="0"/>
              <a:t>Work of Forces Acting on a Rigid Body</a:t>
            </a:r>
          </a:p>
        </p:txBody>
      </p:sp>
      <p:sp>
        <p:nvSpPr>
          <p:cNvPr id="5123" name="Text Box 3"/>
          <p:cNvSpPr txBox="1">
            <a:spLocks noChangeArrowheads="1"/>
          </p:cNvSpPr>
          <p:nvPr/>
        </p:nvSpPr>
        <p:spPr bwMode="auto">
          <a:xfrm>
            <a:off x="3778250" y="938213"/>
            <a:ext cx="53657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66688" indent="-166688"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spcBef>
                <a:spcPct val="50000"/>
              </a:spcBef>
              <a:buFontTx/>
              <a:buChar char="•"/>
            </a:pPr>
            <a:r>
              <a:rPr kumimoji="0" lang="en-US" sz="2000">
                <a:solidFill>
                  <a:srgbClr val="000099"/>
                </a:solidFill>
              </a:rPr>
              <a:t>Work of a force during a displacement of its point of application,</a:t>
            </a:r>
          </a:p>
        </p:txBody>
      </p:sp>
      <p:graphicFrame>
        <p:nvGraphicFramePr>
          <p:cNvPr id="5124" name="Object 4"/>
          <p:cNvGraphicFramePr>
            <a:graphicFrameLocks noChangeAspect="1"/>
          </p:cNvGraphicFramePr>
          <p:nvPr/>
        </p:nvGraphicFramePr>
        <p:xfrm>
          <a:off x="4348163" y="1622425"/>
          <a:ext cx="3251200" cy="838200"/>
        </p:xfrm>
        <a:graphic>
          <a:graphicData uri="http://schemas.openxmlformats.org/presentationml/2006/ole">
            <mc:AlternateContent xmlns:mc="http://schemas.openxmlformats.org/markup-compatibility/2006">
              <mc:Choice xmlns:v="urn:schemas-microsoft-com:vml" Requires="v">
                <p:oleObj spid="_x0000_s5215" name="Equation" r:id="rId3" imgW="3251200" imgH="838200" progId="Equation.3">
                  <p:embed/>
                </p:oleObj>
              </mc:Choice>
              <mc:Fallback>
                <p:oleObj name="Equation" r:id="rId3" imgW="3251200" imgH="838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8163" y="1622425"/>
                        <a:ext cx="32512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3973" name="Group 5"/>
          <p:cNvGrpSpPr>
            <a:grpSpLocks/>
          </p:cNvGrpSpPr>
          <p:nvPr/>
        </p:nvGrpSpPr>
        <p:grpSpPr bwMode="auto">
          <a:xfrm>
            <a:off x="360363" y="2474913"/>
            <a:ext cx="8782050" cy="2811462"/>
            <a:chOff x="227" y="1559"/>
            <a:chExt cx="5532" cy="1771"/>
          </a:xfrm>
        </p:grpSpPr>
        <p:pic>
          <p:nvPicPr>
            <p:cNvPr id="5130" name="Picture 6" descr="msotw9_tem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 y="1638"/>
              <a:ext cx="2121" cy="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131" name="Group 7"/>
            <p:cNvGrpSpPr>
              <a:grpSpLocks/>
            </p:cNvGrpSpPr>
            <p:nvPr/>
          </p:nvGrpSpPr>
          <p:grpSpPr bwMode="auto">
            <a:xfrm>
              <a:off x="2380" y="1559"/>
              <a:ext cx="3379" cy="634"/>
              <a:chOff x="2380" y="1601"/>
              <a:chExt cx="3379" cy="634"/>
            </a:xfrm>
          </p:grpSpPr>
          <p:sp>
            <p:nvSpPr>
              <p:cNvPr id="5132" name="Text Box 8"/>
              <p:cNvSpPr txBox="1">
                <a:spLocks noChangeArrowheads="1"/>
              </p:cNvSpPr>
              <p:nvPr/>
            </p:nvSpPr>
            <p:spPr bwMode="auto">
              <a:xfrm>
                <a:off x="2380" y="1601"/>
                <a:ext cx="3379"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66688" indent="-166688" eaLnBrk="0" hangingPunct="0">
                  <a:tabLst>
                    <a:tab pos="3595688" algn="l"/>
                  </a:tabLst>
                  <a:defRPr kumimoji="1" sz="2400">
                    <a:solidFill>
                      <a:schemeClr val="tx1"/>
                    </a:solidFill>
                    <a:latin typeface="Times New Roman" pitchFamily="18" charset="0"/>
                  </a:defRPr>
                </a:lvl1pPr>
                <a:lvl2pPr marL="742950" indent="-285750" eaLnBrk="0" hangingPunct="0">
                  <a:tabLst>
                    <a:tab pos="3595688" algn="l"/>
                  </a:tabLst>
                  <a:defRPr kumimoji="1" sz="2400">
                    <a:solidFill>
                      <a:schemeClr val="tx1"/>
                    </a:solidFill>
                    <a:latin typeface="Times New Roman" pitchFamily="18" charset="0"/>
                  </a:defRPr>
                </a:lvl2pPr>
                <a:lvl3pPr marL="1143000" indent="-228600" eaLnBrk="0" hangingPunct="0">
                  <a:tabLst>
                    <a:tab pos="3595688" algn="l"/>
                  </a:tabLst>
                  <a:defRPr kumimoji="1" sz="2400">
                    <a:solidFill>
                      <a:schemeClr val="tx1"/>
                    </a:solidFill>
                    <a:latin typeface="Times New Roman" pitchFamily="18" charset="0"/>
                  </a:defRPr>
                </a:lvl3pPr>
                <a:lvl4pPr marL="1600200" indent="-228600" eaLnBrk="0" hangingPunct="0">
                  <a:tabLst>
                    <a:tab pos="3595688" algn="l"/>
                  </a:tabLst>
                  <a:defRPr kumimoji="1" sz="2400">
                    <a:solidFill>
                      <a:schemeClr val="tx1"/>
                    </a:solidFill>
                    <a:latin typeface="Times New Roman" pitchFamily="18" charset="0"/>
                  </a:defRPr>
                </a:lvl4pPr>
                <a:lvl5pPr marL="2057400" indent="-228600" eaLnBrk="0" hangingPunct="0">
                  <a:tabLst>
                    <a:tab pos="3595688" algn="l"/>
                  </a:tabLst>
                  <a:defRPr kumimoji="1" sz="2400">
                    <a:solidFill>
                      <a:schemeClr val="tx1"/>
                    </a:solidFill>
                    <a:latin typeface="Times New Roman" pitchFamily="18" charset="0"/>
                  </a:defRPr>
                </a:lvl5pPr>
                <a:lvl6pPr marL="2514600" indent="-228600" eaLnBrk="0" fontAlgn="base" hangingPunct="0">
                  <a:spcBef>
                    <a:spcPct val="0"/>
                  </a:spcBef>
                  <a:spcAft>
                    <a:spcPct val="0"/>
                  </a:spcAft>
                  <a:tabLst>
                    <a:tab pos="3595688" algn="l"/>
                  </a:tabLst>
                  <a:defRPr kumimoji="1" sz="2400">
                    <a:solidFill>
                      <a:schemeClr val="tx1"/>
                    </a:solidFill>
                    <a:latin typeface="Times New Roman" pitchFamily="18" charset="0"/>
                  </a:defRPr>
                </a:lvl6pPr>
                <a:lvl7pPr marL="2971800" indent="-228600" eaLnBrk="0" fontAlgn="base" hangingPunct="0">
                  <a:spcBef>
                    <a:spcPct val="0"/>
                  </a:spcBef>
                  <a:spcAft>
                    <a:spcPct val="0"/>
                  </a:spcAft>
                  <a:tabLst>
                    <a:tab pos="3595688" algn="l"/>
                  </a:tabLst>
                  <a:defRPr kumimoji="1" sz="2400">
                    <a:solidFill>
                      <a:schemeClr val="tx1"/>
                    </a:solidFill>
                    <a:latin typeface="Times New Roman" pitchFamily="18" charset="0"/>
                  </a:defRPr>
                </a:lvl7pPr>
                <a:lvl8pPr marL="3429000" indent="-228600" eaLnBrk="0" fontAlgn="base" hangingPunct="0">
                  <a:spcBef>
                    <a:spcPct val="0"/>
                  </a:spcBef>
                  <a:spcAft>
                    <a:spcPct val="0"/>
                  </a:spcAft>
                  <a:tabLst>
                    <a:tab pos="3595688" algn="l"/>
                  </a:tabLst>
                  <a:defRPr kumimoji="1" sz="2400">
                    <a:solidFill>
                      <a:schemeClr val="tx1"/>
                    </a:solidFill>
                    <a:latin typeface="Times New Roman" pitchFamily="18" charset="0"/>
                  </a:defRPr>
                </a:lvl8pPr>
                <a:lvl9pPr marL="3886200" indent="-228600" eaLnBrk="0" fontAlgn="base" hangingPunct="0">
                  <a:spcBef>
                    <a:spcPct val="0"/>
                  </a:spcBef>
                  <a:spcAft>
                    <a:spcPct val="0"/>
                  </a:spcAft>
                  <a:tabLst>
                    <a:tab pos="3595688" algn="l"/>
                  </a:tabLst>
                  <a:defRPr kumimoji="1" sz="2400">
                    <a:solidFill>
                      <a:schemeClr val="tx1"/>
                    </a:solidFill>
                    <a:latin typeface="Times New Roman" pitchFamily="18" charset="0"/>
                  </a:defRPr>
                </a:lvl9pPr>
              </a:lstStyle>
              <a:p>
                <a:pPr eaLnBrk="1" hangingPunct="1">
                  <a:spcBef>
                    <a:spcPct val="50000"/>
                  </a:spcBef>
                  <a:buFontTx/>
                  <a:buChar char="•"/>
                </a:pPr>
                <a:r>
                  <a:rPr kumimoji="0" lang="en-US" sz="2000">
                    <a:solidFill>
                      <a:srgbClr val="000099"/>
                    </a:solidFill>
                  </a:rPr>
                  <a:t>Consider the net work of two forces 	</a:t>
                </a:r>
                <a:br>
                  <a:rPr kumimoji="0" lang="en-US" sz="2000">
                    <a:solidFill>
                      <a:srgbClr val="000099"/>
                    </a:solidFill>
                  </a:rPr>
                </a:br>
                <a:r>
                  <a:rPr kumimoji="0" lang="en-US" sz="2000">
                    <a:solidFill>
                      <a:srgbClr val="000099"/>
                    </a:solidFill>
                  </a:rPr>
                  <a:t>forming a couple of moment	during a displacement of their points of application.</a:t>
                </a:r>
              </a:p>
            </p:txBody>
          </p:sp>
          <p:graphicFrame>
            <p:nvGraphicFramePr>
              <p:cNvPr id="5133" name="Object 9"/>
              <p:cNvGraphicFramePr>
                <a:graphicFrameLocks noChangeAspect="1"/>
              </p:cNvGraphicFramePr>
              <p:nvPr/>
            </p:nvGraphicFramePr>
            <p:xfrm>
              <a:off x="4863" y="1629"/>
              <a:ext cx="672" cy="184"/>
            </p:xfrm>
            <a:graphic>
              <a:graphicData uri="http://schemas.openxmlformats.org/presentationml/2006/ole">
                <mc:AlternateContent xmlns:mc="http://schemas.openxmlformats.org/markup-compatibility/2006">
                  <mc:Choice xmlns:v="urn:schemas-microsoft-com:vml" Requires="v">
                    <p:oleObj spid="_x0000_s5216" name="Equation" r:id="rId6" imgW="1066800" imgH="292100" progId="Equation.3">
                      <p:embed/>
                    </p:oleObj>
                  </mc:Choice>
                  <mc:Fallback>
                    <p:oleObj name="Equation" r:id="rId6" imgW="1066800" imgH="29210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3" y="1629"/>
                            <a:ext cx="672" cy="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34" name="Object 10"/>
              <p:cNvGraphicFramePr>
                <a:graphicFrameLocks noChangeAspect="1"/>
              </p:cNvGraphicFramePr>
              <p:nvPr/>
            </p:nvGraphicFramePr>
            <p:xfrm>
              <a:off x="4445" y="1812"/>
              <a:ext cx="192" cy="176"/>
            </p:xfrm>
            <a:graphic>
              <a:graphicData uri="http://schemas.openxmlformats.org/presentationml/2006/ole">
                <mc:AlternateContent xmlns:mc="http://schemas.openxmlformats.org/markup-compatibility/2006">
                  <mc:Choice xmlns:v="urn:schemas-microsoft-com:vml" Requires="v">
                    <p:oleObj spid="_x0000_s5217" name="Equation" r:id="rId8" imgW="304668" imgH="279279" progId="Equation.3">
                      <p:embed/>
                    </p:oleObj>
                  </mc:Choice>
                  <mc:Fallback>
                    <p:oleObj name="Equation" r:id="rId8" imgW="304668" imgH="279279"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45" y="1812"/>
                            <a:ext cx="192" cy="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aphicFrame>
        <p:nvGraphicFramePr>
          <p:cNvPr id="83979" name="Object 11"/>
          <p:cNvGraphicFramePr>
            <a:graphicFrameLocks noChangeAspect="1"/>
          </p:cNvGraphicFramePr>
          <p:nvPr/>
        </p:nvGraphicFramePr>
        <p:xfrm>
          <a:off x="4545013" y="3551238"/>
          <a:ext cx="2971800" cy="1117600"/>
        </p:xfrm>
        <a:graphic>
          <a:graphicData uri="http://schemas.openxmlformats.org/presentationml/2006/ole">
            <mc:AlternateContent xmlns:mc="http://schemas.openxmlformats.org/markup-compatibility/2006">
              <mc:Choice xmlns:v="urn:schemas-microsoft-com:vml" Requires="v">
                <p:oleObj spid="_x0000_s5218" name="Equation" r:id="rId10" imgW="2971800" imgH="1117440" progId="Equation.3">
                  <p:embed/>
                </p:oleObj>
              </mc:Choice>
              <mc:Fallback>
                <p:oleObj name="Equation" r:id="rId10" imgW="2971800" imgH="1117440" progId="Equation.3">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45013" y="3551238"/>
                        <a:ext cx="2971800" cy="111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3980" name="Group 12"/>
          <p:cNvGrpSpPr>
            <a:grpSpLocks/>
          </p:cNvGrpSpPr>
          <p:nvPr/>
        </p:nvGrpSpPr>
        <p:grpSpPr bwMode="auto">
          <a:xfrm>
            <a:off x="4310063" y="4778375"/>
            <a:ext cx="4381500" cy="1244600"/>
            <a:chOff x="2708" y="2942"/>
            <a:chExt cx="2760" cy="784"/>
          </a:xfrm>
        </p:grpSpPr>
        <p:graphicFrame>
          <p:nvGraphicFramePr>
            <p:cNvPr id="5128" name="Object 13"/>
            <p:cNvGraphicFramePr>
              <a:graphicFrameLocks noChangeAspect="1"/>
            </p:cNvGraphicFramePr>
            <p:nvPr/>
          </p:nvGraphicFramePr>
          <p:xfrm>
            <a:off x="2708" y="2942"/>
            <a:ext cx="1272" cy="784"/>
          </p:xfrm>
          <a:graphic>
            <a:graphicData uri="http://schemas.openxmlformats.org/presentationml/2006/ole">
              <mc:AlternateContent xmlns:mc="http://schemas.openxmlformats.org/markup-compatibility/2006">
                <mc:Choice xmlns:v="urn:schemas-microsoft-com:vml" Requires="v">
                  <p:oleObj spid="_x0000_s5219" name="Equation" r:id="rId12" imgW="2019300" imgH="1244600" progId="Equation.3">
                    <p:embed/>
                  </p:oleObj>
                </mc:Choice>
                <mc:Fallback>
                  <p:oleObj name="Equation" r:id="rId12" imgW="2019300" imgH="1244600" progId="Equation.3">
                    <p:embed/>
                    <p:pic>
                      <p:nvPicPr>
                        <p:cNvPr id="0"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08" y="2942"/>
                          <a:ext cx="1272" cy="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9" name="Text Box 14"/>
            <p:cNvSpPr txBox="1">
              <a:spLocks noChangeArrowheads="1"/>
            </p:cNvSpPr>
            <p:nvPr/>
          </p:nvSpPr>
          <p:spPr bwMode="auto">
            <a:xfrm>
              <a:off x="4069" y="3472"/>
              <a:ext cx="139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spcBef>
                  <a:spcPct val="50000"/>
                </a:spcBef>
              </a:pPr>
              <a:r>
                <a:rPr kumimoji="0" lang="en-US" sz="2000">
                  <a:solidFill>
                    <a:srgbClr val="000099"/>
                  </a:solidFill>
                </a:rPr>
                <a:t>if </a:t>
              </a:r>
              <a:r>
                <a:rPr kumimoji="0" lang="en-US" sz="2000" i="1">
                  <a:solidFill>
                    <a:srgbClr val="000099"/>
                  </a:solidFill>
                </a:rPr>
                <a:t>M</a:t>
              </a:r>
              <a:r>
                <a:rPr kumimoji="0" lang="en-US" sz="2000">
                  <a:solidFill>
                    <a:srgbClr val="000099"/>
                  </a:solidFill>
                </a:rPr>
                <a:t> is constant.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39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8397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839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2590800" y="533400"/>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0" lang="en-US" b="1">
                <a:solidFill>
                  <a:srgbClr val="00FF00"/>
                </a:solidFill>
              </a:rPr>
              <a:t>EXAMPLE  II </a:t>
            </a:r>
            <a:r>
              <a:rPr kumimoji="0" lang="en-US">
                <a:solidFill>
                  <a:srgbClr val="00FF00"/>
                </a:solidFill>
              </a:rPr>
              <a:t>(continued)</a:t>
            </a:r>
          </a:p>
        </p:txBody>
      </p:sp>
      <p:sp>
        <p:nvSpPr>
          <p:cNvPr id="39939" name="Text Box 14"/>
          <p:cNvSpPr txBox="1">
            <a:spLocks noChangeArrowheads="1"/>
          </p:cNvSpPr>
          <p:nvPr/>
        </p:nvSpPr>
        <p:spPr bwMode="auto">
          <a:xfrm>
            <a:off x="609600" y="1066800"/>
            <a:ext cx="1370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lang="en-US" b="1">
                <a:solidFill>
                  <a:srgbClr val="FF3300"/>
                </a:solidFill>
              </a:rPr>
              <a:t>Solution:</a:t>
            </a:r>
          </a:p>
        </p:txBody>
      </p:sp>
      <p:grpSp>
        <p:nvGrpSpPr>
          <p:cNvPr id="39940" name="Group 15"/>
          <p:cNvGrpSpPr>
            <a:grpSpLocks/>
          </p:cNvGrpSpPr>
          <p:nvPr/>
        </p:nvGrpSpPr>
        <p:grpSpPr bwMode="auto">
          <a:xfrm>
            <a:off x="5638800" y="1676400"/>
            <a:ext cx="2997200" cy="1828800"/>
            <a:chOff x="5638800" y="1828800"/>
            <a:chExt cx="2996708" cy="1828799"/>
          </a:xfrm>
        </p:grpSpPr>
        <p:pic>
          <p:nvPicPr>
            <p:cNvPr id="3994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828800"/>
              <a:ext cx="2996708" cy="182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950" name="Straight Connector 13"/>
            <p:cNvCxnSpPr>
              <a:cxnSpLocks noChangeShapeType="1"/>
            </p:cNvCxnSpPr>
            <p:nvPr/>
          </p:nvCxnSpPr>
          <p:spPr bwMode="auto">
            <a:xfrm>
              <a:off x="6019800" y="2362200"/>
              <a:ext cx="2438400" cy="0"/>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39951" name="TextBox 14"/>
            <p:cNvSpPr txBox="1">
              <a:spLocks noChangeArrowheads="1"/>
            </p:cNvSpPr>
            <p:nvPr/>
          </p:nvSpPr>
          <p:spPr bwMode="auto">
            <a:xfrm>
              <a:off x="7010400" y="2090058"/>
              <a:ext cx="7441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sz="1600">
                  <a:solidFill>
                    <a:srgbClr val="FF0000"/>
                  </a:solidFill>
                </a:rPr>
                <a:t>Datum</a:t>
              </a:r>
            </a:p>
          </p:txBody>
        </p:sp>
      </p:grpSp>
      <p:grpSp>
        <p:nvGrpSpPr>
          <p:cNvPr id="3" name="Group 18"/>
          <p:cNvGrpSpPr>
            <a:grpSpLocks/>
          </p:cNvGrpSpPr>
          <p:nvPr/>
        </p:nvGrpSpPr>
        <p:grpSpPr bwMode="auto">
          <a:xfrm>
            <a:off x="685800" y="4495800"/>
            <a:ext cx="8153400" cy="2057400"/>
            <a:chOff x="762000" y="4343400"/>
            <a:chExt cx="8153400" cy="2057400"/>
          </a:xfrm>
        </p:grpSpPr>
        <p:sp>
          <p:nvSpPr>
            <p:cNvPr id="39945" name="Text Box 15"/>
            <p:cNvSpPr txBox="1">
              <a:spLocks noChangeArrowheads="1"/>
            </p:cNvSpPr>
            <p:nvPr/>
          </p:nvSpPr>
          <p:spPr bwMode="auto">
            <a:xfrm>
              <a:off x="762000" y="4343400"/>
              <a:ext cx="8153400"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spcBef>
                  <a:spcPts val="1200"/>
                </a:spcBef>
              </a:pPr>
              <a:r>
                <a:rPr kumimoji="0" lang="en-US">
                  <a:solidFill>
                    <a:schemeClr val="tx2"/>
                  </a:solidFill>
                </a:rPr>
                <a:t>The elastic </a:t>
              </a:r>
              <a:r>
                <a:rPr kumimoji="0" lang="en-US"/>
                <a:t>potential energy at </a:t>
              </a:r>
              <a:r>
                <a:rPr kumimoji="0" lang="el-GR" i="1"/>
                <a:t>θ</a:t>
              </a:r>
              <a:r>
                <a:rPr kumimoji="0" lang="en-US">
                  <a:sym typeface="Symbol" pitchFamily="18" charset="2"/>
                </a:rPr>
                <a:t> = 0</a:t>
              </a:r>
              <a:r>
                <a:rPr kumimoji="0" lang="en-US"/>
                <a:t> is zero since the spring is un-stretched. The un-stretched length of the spring is </a:t>
              </a:r>
              <a:r>
                <a:rPr kumimoji="0" lang="en-US">
                  <a:solidFill>
                    <a:srgbClr val="00FFFF"/>
                  </a:solidFill>
                </a:rPr>
                <a:t>0.5 m</a:t>
              </a:r>
              <a:r>
                <a:rPr kumimoji="0" lang="en-US"/>
                <a:t>.</a:t>
              </a:r>
            </a:p>
            <a:p>
              <a:pPr eaLnBrk="1" hangingPunct="1">
                <a:spcBef>
                  <a:spcPts val="1200"/>
                </a:spcBef>
              </a:pPr>
              <a:r>
                <a:rPr kumimoji="0" lang="en-US"/>
                <a:t>The </a:t>
              </a:r>
              <a:r>
                <a:rPr kumimoji="0" lang="en-US">
                  <a:solidFill>
                    <a:schemeClr val="hlink"/>
                  </a:solidFill>
                </a:rPr>
                <a:t>elastic </a:t>
              </a:r>
              <a:r>
                <a:rPr kumimoji="0" lang="en-US">
                  <a:solidFill>
                    <a:srgbClr val="00FFFF"/>
                  </a:solidFill>
                </a:rPr>
                <a:t>potential energy </a:t>
              </a:r>
              <a:r>
                <a:rPr kumimoji="0" lang="en-US"/>
                <a:t>at </a:t>
              </a:r>
              <a:r>
                <a:rPr kumimoji="0" lang="el-GR" i="1"/>
                <a:t>θ</a:t>
              </a:r>
              <a:r>
                <a:rPr kumimoji="0" lang="en-US">
                  <a:sym typeface="Symbol" pitchFamily="18" charset="2"/>
                </a:rPr>
                <a:t> = 30</a:t>
              </a:r>
              <a:r>
                <a:rPr kumimoji="0" lang="en-US"/>
                <a:t> is</a:t>
              </a:r>
            </a:p>
            <a:p>
              <a:pPr eaLnBrk="1" hangingPunct="1">
                <a:spcBef>
                  <a:spcPts val="1200"/>
                </a:spcBef>
              </a:pPr>
              <a:r>
                <a:rPr kumimoji="0" lang="en-US"/>
                <a:t> V</a:t>
              </a:r>
              <a:r>
                <a:rPr kumimoji="0" lang="en-US" baseline="-25000"/>
                <a:t>e2 </a:t>
              </a:r>
              <a:r>
                <a:rPr kumimoji="0" lang="en-US"/>
                <a:t>= ½ 80 (√0.5</a:t>
              </a:r>
              <a:r>
                <a:rPr kumimoji="0" lang="en-US" baseline="30000"/>
                <a:t>2</a:t>
              </a:r>
              <a:r>
                <a:rPr kumimoji="0" lang="en-US"/>
                <a:t>+(1.5 sin 30</a:t>
              </a:r>
              <a:r>
                <a:rPr kumimoji="0" lang="en-US">
                  <a:cs typeface="Times New Roman" pitchFamily="18" charset="0"/>
                </a:rPr>
                <a:t>°</a:t>
              </a:r>
              <a:r>
                <a:rPr kumimoji="0" lang="en-US"/>
                <a:t>)</a:t>
              </a:r>
              <a:r>
                <a:rPr kumimoji="0" lang="en-US" baseline="30000"/>
                <a:t> 2</a:t>
              </a:r>
              <a:r>
                <a:rPr kumimoji="0" lang="en-US"/>
                <a:t> – 0.5)</a:t>
              </a:r>
              <a:r>
                <a:rPr kumimoji="0" lang="en-US" baseline="30000"/>
                <a:t>2</a:t>
              </a:r>
              <a:r>
                <a:rPr kumimoji="0" lang="en-US" baseline="30000">
                  <a:solidFill>
                    <a:schemeClr val="hlink"/>
                  </a:solidFill>
                </a:rPr>
                <a:t>  </a:t>
              </a:r>
              <a:r>
                <a:rPr kumimoji="0" lang="en-US">
                  <a:solidFill>
                    <a:schemeClr val="tx2"/>
                  </a:solidFill>
                </a:rPr>
                <a:t>=</a:t>
              </a:r>
              <a:r>
                <a:rPr kumimoji="0" lang="en-US">
                  <a:solidFill>
                    <a:schemeClr val="hlink"/>
                  </a:solidFill>
                </a:rPr>
                <a:t> </a:t>
              </a:r>
              <a:r>
                <a:rPr kumimoji="0" lang="en-US">
                  <a:solidFill>
                    <a:schemeClr val="tx2"/>
                  </a:solidFill>
                </a:rPr>
                <a:t>6.444 N</a:t>
              </a:r>
              <a:r>
                <a:rPr kumimoji="0" lang="en-US">
                  <a:solidFill>
                    <a:schemeClr val="tx2"/>
                  </a:solidFill>
                  <a:sym typeface="Symbol" pitchFamily="18" charset="2"/>
                </a:rPr>
                <a:t></a:t>
              </a:r>
              <a:r>
                <a:rPr kumimoji="0" lang="en-US">
                  <a:solidFill>
                    <a:schemeClr val="tx2"/>
                  </a:solidFill>
                </a:rPr>
                <a:t>m</a:t>
              </a:r>
            </a:p>
          </p:txBody>
        </p:sp>
        <p:sp>
          <p:nvSpPr>
            <p:cNvPr id="39946" name="AutoShape 20">
              <a:hlinkClick r:id="" action="ppaction://hlinkshowjump?jump=nextslide" highlightClick="1"/>
            </p:cNvPr>
            <p:cNvSpPr>
              <a:spLocks noChangeArrowheads="1"/>
            </p:cNvSpPr>
            <p:nvPr/>
          </p:nvSpPr>
          <p:spPr bwMode="auto">
            <a:xfrm>
              <a:off x="8305800" y="6172200"/>
              <a:ext cx="228600" cy="228600"/>
            </a:xfrm>
            <a:prstGeom prst="actionButtonForwardNext">
              <a:avLst/>
            </a:prstGeom>
            <a:solidFill>
              <a:schemeClr val="accent1"/>
            </a:solidFill>
            <a:ln w="9525">
              <a:solidFill>
                <a:schemeClr val="tx1"/>
              </a:solidFill>
              <a:miter lim="800000"/>
              <a:headEnd/>
              <a:tailEnd/>
            </a:ln>
          </p:spPr>
          <p:txBody>
            <a:bodyPr wrap="none" anchor="ctr"/>
            <a:lstStyle/>
            <a:p>
              <a:endParaRPr kumimoji="0" lang="en-US"/>
            </a:p>
          </p:txBody>
        </p:sp>
        <p:sp>
          <p:nvSpPr>
            <p:cNvPr id="39947" name="AutoShape 21">
              <a:hlinkClick r:id="" action="ppaction://hlinkshowjump?jump=previousslide" highlightClick="1"/>
            </p:cNvPr>
            <p:cNvSpPr>
              <a:spLocks noChangeArrowheads="1"/>
            </p:cNvSpPr>
            <p:nvPr/>
          </p:nvSpPr>
          <p:spPr bwMode="auto">
            <a:xfrm>
              <a:off x="8077200" y="6172200"/>
              <a:ext cx="228600" cy="228600"/>
            </a:xfrm>
            <a:prstGeom prst="actionButtonBackPrevious">
              <a:avLst/>
            </a:prstGeom>
            <a:solidFill>
              <a:schemeClr val="accent1"/>
            </a:solidFill>
            <a:ln w="9525">
              <a:solidFill>
                <a:schemeClr val="tx1"/>
              </a:solidFill>
              <a:miter lim="800000"/>
              <a:headEnd/>
              <a:tailEnd/>
            </a:ln>
          </p:spPr>
          <p:txBody>
            <a:bodyPr wrap="none" anchor="ctr"/>
            <a:lstStyle/>
            <a:p>
              <a:endParaRPr kumimoji="0" lang="en-US"/>
            </a:p>
          </p:txBody>
        </p:sp>
        <p:cxnSp>
          <p:nvCxnSpPr>
            <p:cNvPr id="39948" name="Straight Connector 17"/>
            <p:cNvCxnSpPr>
              <a:cxnSpLocks noChangeShapeType="1"/>
            </p:cNvCxnSpPr>
            <p:nvPr/>
          </p:nvCxnSpPr>
          <p:spPr bwMode="auto">
            <a:xfrm>
              <a:off x="2518230" y="5791200"/>
              <a:ext cx="2103120"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grpSp>
      <p:grpSp>
        <p:nvGrpSpPr>
          <p:cNvPr id="4" name="Group 20"/>
          <p:cNvGrpSpPr>
            <a:grpSpLocks/>
          </p:cNvGrpSpPr>
          <p:nvPr/>
        </p:nvGrpSpPr>
        <p:grpSpPr bwMode="auto">
          <a:xfrm>
            <a:off x="685800" y="1600200"/>
            <a:ext cx="7162800" cy="2514600"/>
            <a:chOff x="685800" y="1600200"/>
            <a:chExt cx="7162800" cy="2514303"/>
          </a:xfrm>
        </p:grpSpPr>
        <p:sp>
          <p:nvSpPr>
            <p:cNvPr id="39943" name="Rectangle 5"/>
            <p:cNvSpPr>
              <a:spLocks noChangeArrowheads="1"/>
            </p:cNvSpPr>
            <p:nvPr/>
          </p:nvSpPr>
          <p:spPr bwMode="auto">
            <a:xfrm>
              <a:off x="685800" y="1600200"/>
              <a:ext cx="4800600" cy="2092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600"/>
                </a:spcBef>
              </a:pPr>
              <a:r>
                <a:rPr kumimoji="0" lang="en-US">
                  <a:solidFill>
                    <a:schemeClr val="hlink"/>
                  </a:solidFill>
                </a:rPr>
                <a:t>Potential Energy:</a:t>
              </a:r>
            </a:p>
            <a:p>
              <a:pPr>
                <a:spcBef>
                  <a:spcPts val="600"/>
                </a:spcBef>
              </a:pPr>
              <a:r>
                <a:rPr kumimoji="0" lang="en-US"/>
                <a:t>Let’s put the datum in line with the rod when </a:t>
              </a:r>
              <a:r>
                <a:rPr kumimoji="0" lang="el-GR" i="1"/>
                <a:t>θ</a:t>
              </a:r>
              <a:r>
                <a:rPr kumimoji="0" lang="en-US">
                  <a:sym typeface="Symbol" pitchFamily="18" charset="2"/>
                </a:rPr>
                <a:t> </a:t>
              </a:r>
              <a:r>
                <a:rPr kumimoji="0" lang="en-US"/>
                <a:t>= 0</a:t>
              </a:r>
              <a:r>
                <a:rPr kumimoji="0" lang="en-US">
                  <a:cs typeface="Times New Roman" pitchFamily="18" charset="0"/>
                </a:rPr>
                <a:t>°</a:t>
              </a:r>
              <a:r>
                <a:rPr kumimoji="0" lang="en-US"/>
                <a:t>.</a:t>
              </a:r>
            </a:p>
            <a:p>
              <a:pPr>
                <a:spcBef>
                  <a:spcPts val="600"/>
                </a:spcBef>
              </a:pPr>
              <a:r>
                <a:rPr kumimoji="0" lang="en-US"/>
                <a:t>Then, the gravitational potential energy when </a:t>
              </a:r>
              <a:r>
                <a:rPr kumimoji="0" lang="el-GR" i="1"/>
                <a:t>θ</a:t>
              </a:r>
              <a:r>
                <a:rPr kumimoji="0" lang="en-US">
                  <a:sym typeface="Symbol" pitchFamily="18" charset="2"/>
                </a:rPr>
                <a:t> = 30 is</a:t>
              </a:r>
              <a:r>
                <a:rPr kumimoji="0" lang="en-US"/>
                <a:t>  </a:t>
              </a:r>
            </a:p>
          </p:txBody>
        </p:sp>
        <p:sp>
          <p:nvSpPr>
            <p:cNvPr id="39944" name="Rectangle 19"/>
            <p:cNvSpPr>
              <a:spLocks noChangeArrowheads="1"/>
            </p:cNvSpPr>
            <p:nvPr/>
          </p:nvSpPr>
          <p:spPr bwMode="auto">
            <a:xfrm>
              <a:off x="914400" y="3657357"/>
              <a:ext cx="6934200" cy="457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600"/>
                </a:spcBef>
              </a:pPr>
              <a:r>
                <a:rPr kumimoji="0" lang="en-US">
                  <a:solidFill>
                    <a:schemeClr val="tx2"/>
                  </a:solidFill>
                </a:rPr>
                <a:t>V</a:t>
              </a:r>
              <a:r>
                <a:rPr kumimoji="0" lang="en-US" baseline="-25000">
                  <a:solidFill>
                    <a:schemeClr val="tx2"/>
                  </a:solidFill>
                </a:rPr>
                <a:t>g2</a:t>
              </a:r>
              <a:r>
                <a:rPr kumimoji="0" lang="en-US">
                  <a:solidFill>
                    <a:schemeClr val="tx2"/>
                  </a:solidFill>
                </a:rPr>
                <a:t> = -30 (9.81) (½ 1.5 sin 30</a:t>
              </a:r>
              <a:r>
                <a:rPr kumimoji="0" lang="en-US">
                  <a:solidFill>
                    <a:schemeClr val="tx2"/>
                  </a:solidFill>
                  <a:cs typeface="Times New Roman" pitchFamily="18" charset="0"/>
                </a:rPr>
                <a:t>°</a:t>
              </a:r>
              <a:r>
                <a:rPr kumimoji="0" lang="en-US">
                  <a:solidFill>
                    <a:schemeClr val="tx2"/>
                  </a:solidFill>
                </a:rPr>
                <a:t>) = -110.4 N</a:t>
              </a:r>
              <a:r>
                <a:rPr kumimoji="0" lang="en-US">
                  <a:solidFill>
                    <a:schemeClr val="tx2"/>
                  </a:solidFill>
                  <a:sym typeface="Symbol" pitchFamily="18" charset="2"/>
                </a:rPr>
                <a:t></a:t>
              </a:r>
              <a:r>
                <a:rPr kumimoji="0" lang="en-US">
                  <a:solidFill>
                    <a:schemeClr val="tx2"/>
                  </a:solidFill>
                </a:rPr>
                <a:t>m</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033"/>
          <p:cNvSpPr txBox="1">
            <a:spLocks noChangeArrowheads="1"/>
          </p:cNvSpPr>
          <p:nvPr/>
        </p:nvSpPr>
        <p:spPr bwMode="auto">
          <a:xfrm>
            <a:off x="609600" y="1066800"/>
            <a:ext cx="2119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a:solidFill>
                  <a:schemeClr val="hlink"/>
                </a:solidFill>
              </a:rPr>
              <a:t>Kinetic Energy:</a:t>
            </a:r>
          </a:p>
        </p:txBody>
      </p:sp>
      <p:grpSp>
        <p:nvGrpSpPr>
          <p:cNvPr id="2" name="Group 15"/>
          <p:cNvGrpSpPr>
            <a:grpSpLocks/>
          </p:cNvGrpSpPr>
          <p:nvPr/>
        </p:nvGrpSpPr>
        <p:grpSpPr bwMode="auto">
          <a:xfrm>
            <a:off x="685800" y="1562100"/>
            <a:ext cx="6269038" cy="3157538"/>
            <a:chOff x="685800" y="1562100"/>
            <a:chExt cx="6267582" cy="3156395"/>
          </a:xfrm>
        </p:grpSpPr>
        <p:sp>
          <p:nvSpPr>
            <p:cNvPr id="40974" name="Rectangle 1029"/>
            <p:cNvSpPr>
              <a:spLocks noChangeArrowheads="1"/>
            </p:cNvSpPr>
            <p:nvPr/>
          </p:nvSpPr>
          <p:spPr bwMode="auto">
            <a:xfrm>
              <a:off x="685800" y="1562100"/>
              <a:ext cx="5409557" cy="2069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1200"/>
                </a:spcBef>
              </a:pPr>
              <a:r>
                <a:rPr kumimoji="0" lang="en-US"/>
                <a:t>The rod is released from rest at </a:t>
              </a:r>
              <a:r>
                <a:rPr kumimoji="0" lang="el-GR" i="1"/>
                <a:t>θ</a:t>
              </a:r>
              <a:r>
                <a:rPr kumimoji="0" lang="en-US">
                  <a:sym typeface="Symbol" pitchFamily="18" charset="2"/>
                </a:rPr>
                <a:t> </a:t>
              </a:r>
              <a:r>
                <a:rPr kumimoji="0" lang="en-US"/>
                <a:t>= 0</a:t>
              </a:r>
              <a:r>
                <a:rPr kumimoji="0" lang="en-US">
                  <a:cs typeface="Times New Roman" pitchFamily="18" charset="0"/>
                </a:rPr>
                <a:t>°</a:t>
              </a:r>
              <a:r>
                <a:rPr kumimoji="0" lang="en-US"/>
                <a:t>, so </a:t>
              </a:r>
              <a:r>
                <a:rPr kumimoji="0" lang="en-US">
                  <a:cs typeface="Times New Roman" pitchFamily="18" charset="0"/>
                </a:rPr>
                <a:t>v</a:t>
              </a:r>
              <a:r>
                <a:rPr kumimoji="0" lang="en-US" baseline="-25000">
                  <a:cs typeface="Times New Roman" pitchFamily="18" charset="0"/>
                </a:rPr>
                <a:t>G1</a:t>
              </a:r>
              <a:r>
                <a:rPr kumimoji="0" lang="en-US"/>
                <a:t> = 0 and </a:t>
              </a:r>
              <a:r>
                <a:rPr kumimoji="0" lang="en-US">
                  <a:cs typeface="Times New Roman" pitchFamily="18" charset="0"/>
                  <a:sym typeface="Symbol" pitchFamily="18" charset="2"/>
                </a:rPr>
                <a:t></a:t>
              </a:r>
              <a:r>
                <a:rPr kumimoji="0" lang="en-US" baseline="-25000">
                  <a:cs typeface="Times New Roman" pitchFamily="18" charset="0"/>
                  <a:sym typeface="Symbol" pitchFamily="18" charset="2"/>
                </a:rPr>
                <a:t>1</a:t>
              </a:r>
              <a:r>
                <a:rPr kumimoji="0" lang="en-US">
                  <a:cs typeface="Times New Roman" pitchFamily="18" charset="0"/>
                  <a:sym typeface="Symbol" pitchFamily="18" charset="2"/>
                </a:rPr>
                <a:t> = 0</a:t>
              </a:r>
              <a:r>
                <a:rPr kumimoji="0" lang="en-US"/>
                <a:t>.  Thus, the kinetic energy at position 1 is </a:t>
              </a:r>
              <a:r>
                <a:rPr kumimoji="0" lang="en-US">
                  <a:solidFill>
                    <a:schemeClr val="hlink"/>
                  </a:solidFill>
                </a:rPr>
                <a:t>T</a:t>
              </a:r>
              <a:r>
                <a:rPr kumimoji="0" lang="en-US" baseline="-25000">
                  <a:solidFill>
                    <a:schemeClr val="hlink"/>
                  </a:solidFill>
                  <a:cs typeface="Times New Roman" pitchFamily="18" charset="0"/>
                </a:rPr>
                <a:t>1 </a:t>
              </a:r>
              <a:r>
                <a:rPr kumimoji="0" lang="en-US">
                  <a:solidFill>
                    <a:schemeClr val="hlink"/>
                  </a:solidFill>
                </a:rPr>
                <a:t>= 0</a:t>
              </a:r>
              <a:r>
                <a:rPr kumimoji="0" lang="en-US"/>
                <a:t>. </a:t>
              </a:r>
              <a:endParaRPr kumimoji="0" lang="en-US">
                <a:solidFill>
                  <a:schemeClr val="hlink"/>
                </a:solidFill>
              </a:endParaRPr>
            </a:p>
            <a:p>
              <a:pPr>
                <a:spcBef>
                  <a:spcPts val="1200"/>
                </a:spcBef>
              </a:pPr>
              <a:r>
                <a:rPr kumimoji="0" lang="en-US"/>
                <a:t>At </a:t>
              </a:r>
              <a:r>
                <a:rPr kumimoji="0" lang="el-GR" i="1"/>
                <a:t>θ</a:t>
              </a:r>
              <a:r>
                <a:rPr kumimoji="0" lang="en-US">
                  <a:sym typeface="Symbol" pitchFamily="18" charset="2"/>
                </a:rPr>
                <a:t> </a:t>
              </a:r>
              <a:r>
                <a:rPr kumimoji="0" lang="en-US"/>
                <a:t>= 30</a:t>
              </a:r>
              <a:r>
                <a:rPr kumimoji="0" lang="en-US">
                  <a:cs typeface="Times New Roman" pitchFamily="18" charset="0"/>
                </a:rPr>
                <a:t>°</a:t>
              </a:r>
              <a:r>
                <a:rPr kumimoji="0" lang="en-US"/>
                <a:t>, the angular velocity is </a:t>
              </a:r>
              <a:r>
                <a:rPr kumimoji="0" lang="en-US">
                  <a:cs typeface="Times New Roman" pitchFamily="18" charset="0"/>
                  <a:sym typeface="Symbol" pitchFamily="18" charset="2"/>
                </a:rPr>
                <a:t></a:t>
              </a:r>
              <a:r>
                <a:rPr kumimoji="0" lang="en-US" baseline="-25000">
                  <a:cs typeface="Times New Roman" pitchFamily="18" charset="0"/>
                </a:rPr>
                <a:t>2 </a:t>
              </a:r>
              <a:r>
                <a:rPr kumimoji="0" lang="en-US">
                  <a:cs typeface="Times New Roman" pitchFamily="18" charset="0"/>
                </a:rPr>
                <a:t>and the velocity at the center of mass is v</a:t>
              </a:r>
              <a:r>
                <a:rPr kumimoji="0" lang="en-US" baseline="-25000">
                  <a:cs typeface="Times New Roman" pitchFamily="18" charset="0"/>
                </a:rPr>
                <a:t>G2 </a:t>
              </a:r>
              <a:r>
                <a:rPr kumimoji="0" lang="en-US"/>
                <a:t>. </a:t>
              </a:r>
            </a:p>
          </p:txBody>
        </p:sp>
        <p:sp>
          <p:nvSpPr>
            <p:cNvPr id="40975" name="Rectangle 1036"/>
            <p:cNvSpPr>
              <a:spLocks noChangeArrowheads="1"/>
            </p:cNvSpPr>
            <p:nvPr/>
          </p:nvSpPr>
          <p:spPr bwMode="auto">
            <a:xfrm>
              <a:off x="990600" y="3733799"/>
              <a:ext cx="5962782" cy="98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t>T</a:t>
              </a:r>
              <a:r>
                <a:rPr kumimoji="0" lang="en-US" baseline="-25000">
                  <a:cs typeface="Times New Roman" pitchFamily="18" charset="0"/>
                </a:rPr>
                <a:t>2 </a:t>
              </a:r>
              <a:r>
                <a:rPr kumimoji="0" lang="en-US"/>
                <a:t>= ½ m (</a:t>
              </a:r>
              <a:r>
                <a:rPr kumimoji="0" lang="en-US">
                  <a:cs typeface="Times New Roman" pitchFamily="18" charset="0"/>
                </a:rPr>
                <a:t>v</a:t>
              </a:r>
              <a:r>
                <a:rPr kumimoji="0" lang="en-US" baseline="-25000">
                  <a:cs typeface="Times New Roman" pitchFamily="18" charset="0"/>
                </a:rPr>
                <a:t>G2</a:t>
              </a:r>
              <a:r>
                <a:rPr kumimoji="0" lang="en-US"/>
                <a:t>)</a:t>
              </a:r>
              <a:r>
                <a:rPr kumimoji="0" lang="en-US" baseline="30000"/>
                <a:t>2  </a:t>
              </a:r>
              <a:r>
                <a:rPr kumimoji="0" lang="en-US"/>
                <a:t>+ ½ </a:t>
              </a:r>
              <a:r>
                <a:rPr kumimoji="0" lang="en-US">
                  <a:cs typeface="Times New Roman" pitchFamily="18" charset="0"/>
                </a:rPr>
                <a:t>I</a:t>
              </a:r>
              <a:r>
                <a:rPr kumimoji="0" lang="en-US" baseline="-25000">
                  <a:cs typeface="Times New Roman" pitchFamily="18" charset="0"/>
                </a:rPr>
                <a:t>G </a:t>
              </a:r>
              <a:r>
                <a:rPr kumimoji="0" lang="en-US"/>
                <a:t>(</a:t>
              </a:r>
              <a:r>
                <a:rPr kumimoji="0" lang="en-US">
                  <a:cs typeface="Times New Roman" pitchFamily="18" charset="0"/>
                  <a:sym typeface="Symbol" pitchFamily="18" charset="2"/>
                </a:rPr>
                <a:t></a:t>
              </a:r>
              <a:r>
                <a:rPr kumimoji="0" lang="en-US" baseline="-25000">
                  <a:cs typeface="Times New Roman" pitchFamily="18" charset="0"/>
                </a:rPr>
                <a:t>2</a:t>
              </a:r>
              <a:r>
                <a:rPr kumimoji="0" lang="en-US"/>
                <a:t>)</a:t>
              </a:r>
              <a:r>
                <a:rPr kumimoji="0" lang="en-US" baseline="30000"/>
                <a:t>2</a:t>
              </a:r>
              <a:endParaRPr kumimoji="0" lang="en-US"/>
            </a:p>
            <a:p>
              <a:pPr>
                <a:spcBef>
                  <a:spcPts val="1200"/>
                </a:spcBef>
              </a:pPr>
              <a:r>
                <a:rPr kumimoji="0" lang="en-US"/>
                <a:t>     = ½ (30) (</a:t>
              </a:r>
              <a:r>
                <a:rPr kumimoji="0" lang="en-US">
                  <a:cs typeface="Times New Roman" pitchFamily="18" charset="0"/>
                </a:rPr>
                <a:t>v</a:t>
              </a:r>
              <a:r>
                <a:rPr kumimoji="0" lang="en-US" baseline="-25000">
                  <a:cs typeface="Times New Roman" pitchFamily="18" charset="0"/>
                </a:rPr>
                <a:t>G2</a:t>
              </a:r>
              <a:r>
                <a:rPr kumimoji="0" lang="en-US"/>
                <a:t>)</a:t>
              </a:r>
              <a:r>
                <a:rPr kumimoji="0" lang="en-US" baseline="30000"/>
                <a:t>2  </a:t>
              </a:r>
              <a:r>
                <a:rPr kumimoji="0" lang="en-US"/>
                <a:t>+ ½ {(1/12) 30 (1.5)</a:t>
              </a:r>
              <a:r>
                <a:rPr kumimoji="0" lang="en-US" baseline="30000"/>
                <a:t>2</a:t>
              </a:r>
              <a:r>
                <a:rPr kumimoji="0" lang="en-US"/>
                <a:t>}</a:t>
              </a:r>
              <a:r>
                <a:rPr kumimoji="0" lang="en-US" baseline="-25000">
                  <a:cs typeface="Times New Roman" pitchFamily="18" charset="0"/>
                </a:rPr>
                <a:t> </a:t>
              </a:r>
              <a:r>
                <a:rPr kumimoji="0" lang="en-US"/>
                <a:t>(</a:t>
              </a:r>
              <a:r>
                <a:rPr kumimoji="0" lang="en-US">
                  <a:cs typeface="Times New Roman" pitchFamily="18" charset="0"/>
                  <a:sym typeface="Symbol" pitchFamily="18" charset="2"/>
                </a:rPr>
                <a:t></a:t>
              </a:r>
              <a:r>
                <a:rPr kumimoji="0" lang="en-US" baseline="-25000">
                  <a:cs typeface="Times New Roman" pitchFamily="18" charset="0"/>
                </a:rPr>
                <a:t>2</a:t>
              </a:r>
              <a:r>
                <a:rPr kumimoji="0" lang="en-US"/>
                <a:t>)</a:t>
              </a:r>
              <a:r>
                <a:rPr kumimoji="0" lang="en-US" baseline="30000"/>
                <a:t>2</a:t>
              </a:r>
            </a:p>
          </p:txBody>
        </p:sp>
      </p:grpSp>
      <p:grpSp>
        <p:nvGrpSpPr>
          <p:cNvPr id="3" name="Group 16"/>
          <p:cNvGrpSpPr>
            <a:grpSpLocks/>
          </p:cNvGrpSpPr>
          <p:nvPr/>
        </p:nvGrpSpPr>
        <p:grpSpPr bwMode="auto">
          <a:xfrm>
            <a:off x="685800" y="4872038"/>
            <a:ext cx="8534400" cy="1522412"/>
            <a:chOff x="685800" y="4872335"/>
            <a:chExt cx="8534400" cy="1523066"/>
          </a:xfrm>
        </p:grpSpPr>
        <p:sp>
          <p:nvSpPr>
            <p:cNvPr id="40972" name="Rectangle 1037"/>
            <p:cNvSpPr>
              <a:spLocks noChangeArrowheads="1"/>
            </p:cNvSpPr>
            <p:nvPr/>
          </p:nvSpPr>
          <p:spPr bwMode="auto">
            <a:xfrm>
              <a:off x="685800" y="4872335"/>
              <a:ext cx="28616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t>Since </a:t>
              </a:r>
              <a:r>
                <a:rPr kumimoji="0" lang="en-US">
                  <a:cs typeface="Times New Roman" pitchFamily="18" charset="0"/>
                </a:rPr>
                <a:t>v</a:t>
              </a:r>
              <a:r>
                <a:rPr kumimoji="0" lang="en-US" baseline="-25000">
                  <a:cs typeface="Times New Roman" pitchFamily="18" charset="0"/>
                </a:rPr>
                <a:t>G2 </a:t>
              </a:r>
              <a:r>
                <a:rPr kumimoji="0" lang="en-US"/>
                <a:t>= (0.75 </a:t>
              </a:r>
              <a:r>
                <a:rPr kumimoji="0" lang="en-US">
                  <a:cs typeface="Times New Roman" pitchFamily="18" charset="0"/>
                  <a:sym typeface="Symbol" pitchFamily="18" charset="2"/>
                </a:rPr>
                <a:t></a:t>
              </a:r>
              <a:r>
                <a:rPr kumimoji="0" lang="en-US" baseline="-25000">
                  <a:cs typeface="Times New Roman" pitchFamily="18" charset="0"/>
                </a:rPr>
                <a:t>2</a:t>
              </a:r>
              <a:r>
                <a:rPr kumimoji="0" lang="en-US"/>
                <a:t>),</a:t>
              </a:r>
              <a:endParaRPr kumimoji="0" lang="en-US" baseline="30000">
                <a:solidFill>
                  <a:schemeClr val="hlink"/>
                </a:solidFill>
              </a:endParaRPr>
            </a:p>
          </p:txBody>
        </p:sp>
        <p:sp>
          <p:nvSpPr>
            <p:cNvPr id="40973" name="Rectangle 1038"/>
            <p:cNvSpPr>
              <a:spLocks noChangeArrowheads="1"/>
            </p:cNvSpPr>
            <p:nvPr/>
          </p:nvSpPr>
          <p:spPr bwMode="auto">
            <a:xfrm>
              <a:off x="990600" y="5410201"/>
              <a:ext cx="8229600" cy="98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t>T</a:t>
              </a:r>
              <a:r>
                <a:rPr kumimoji="0" lang="en-US" baseline="-25000">
                  <a:cs typeface="Times New Roman" pitchFamily="18" charset="0"/>
                </a:rPr>
                <a:t>2</a:t>
              </a:r>
              <a:r>
                <a:rPr kumimoji="0" lang="en-US"/>
                <a:t> = ½(30) (0.75 </a:t>
              </a:r>
              <a:r>
                <a:rPr kumimoji="0" lang="en-US">
                  <a:cs typeface="Times New Roman" pitchFamily="18" charset="0"/>
                  <a:sym typeface="Symbol" pitchFamily="18" charset="2"/>
                </a:rPr>
                <a:t></a:t>
              </a:r>
              <a:r>
                <a:rPr kumimoji="0" lang="en-US" baseline="-25000">
                  <a:cs typeface="Times New Roman" pitchFamily="18" charset="0"/>
                </a:rPr>
                <a:t>2</a:t>
              </a:r>
              <a:r>
                <a:rPr kumimoji="0" lang="en-US"/>
                <a:t>)</a:t>
              </a:r>
              <a:r>
                <a:rPr kumimoji="0" lang="en-US" baseline="30000"/>
                <a:t>2  </a:t>
              </a:r>
              <a:r>
                <a:rPr kumimoji="0" lang="en-US"/>
                <a:t>+ ½{(1/12)30(1.5)</a:t>
              </a:r>
              <a:r>
                <a:rPr kumimoji="0" lang="en-US" baseline="30000"/>
                <a:t>2</a:t>
              </a:r>
              <a:r>
                <a:rPr kumimoji="0" lang="en-US"/>
                <a:t>}</a:t>
              </a:r>
              <a:r>
                <a:rPr kumimoji="0" lang="en-US" baseline="-25000">
                  <a:cs typeface="Times New Roman" pitchFamily="18" charset="0"/>
                </a:rPr>
                <a:t> </a:t>
              </a:r>
              <a:r>
                <a:rPr kumimoji="0" lang="en-US"/>
                <a:t>(</a:t>
              </a:r>
              <a:r>
                <a:rPr kumimoji="0" lang="en-US">
                  <a:cs typeface="Times New Roman" pitchFamily="18" charset="0"/>
                  <a:sym typeface="Symbol" pitchFamily="18" charset="2"/>
                </a:rPr>
                <a:t></a:t>
              </a:r>
              <a:r>
                <a:rPr kumimoji="0" lang="en-US" baseline="-25000">
                  <a:cs typeface="Times New Roman" pitchFamily="18" charset="0"/>
                </a:rPr>
                <a:t>2</a:t>
              </a:r>
              <a:r>
                <a:rPr kumimoji="0" lang="en-US"/>
                <a:t>) </a:t>
              </a:r>
              <a:r>
                <a:rPr kumimoji="0" lang="en-US" baseline="30000"/>
                <a:t>2 </a:t>
              </a:r>
            </a:p>
            <a:p>
              <a:pPr>
                <a:spcBef>
                  <a:spcPts val="1200"/>
                </a:spcBef>
              </a:pPr>
              <a:r>
                <a:rPr kumimoji="0" lang="en-US">
                  <a:solidFill>
                    <a:srgbClr val="00FFFF"/>
                  </a:solidFill>
                </a:rPr>
                <a:t>T</a:t>
              </a:r>
              <a:r>
                <a:rPr kumimoji="0" lang="en-US" baseline="-25000">
                  <a:solidFill>
                    <a:srgbClr val="00FFFF"/>
                  </a:solidFill>
                  <a:cs typeface="Times New Roman" pitchFamily="18" charset="0"/>
                </a:rPr>
                <a:t>2 </a:t>
              </a:r>
              <a:r>
                <a:rPr kumimoji="0" lang="en-US" baseline="30000">
                  <a:solidFill>
                    <a:srgbClr val="00FFFF"/>
                  </a:solidFill>
                </a:rPr>
                <a:t> </a:t>
              </a:r>
              <a:r>
                <a:rPr kumimoji="0" lang="en-US">
                  <a:solidFill>
                    <a:srgbClr val="00FFFF"/>
                  </a:solidFill>
                </a:rPr>
                <a:t>= 11.25 (</a:t>
              </a:r>
              <a:r>
                <a:rPr kumimoji="0" lang="en-US">
                  <a:solidFill>
                    <a:srgbClr val="00FFFF"/>
                  </a:solidFill>
                  <a:cs typeface="Times New Roman" pitchFamily="18" charset="0"/>
                  <a:sym typeface="Symbol" pitchFamily="18" charset="2"/>
                </a:rPr>
                <a:t></a:t>
              </a:r>
              <a:r>
                <a:rPr kumimoji="0" lang="en-US" baseline="-25000">
                  <a:solidFill>
                    <a:srgbClr val="00FFFF"/>
                  </a:solidFill>
                  <a:cs typeface="Times New Roman" pitchFamily="18" charset="0"/>
                </a:rPr>
                <a:t>2</a:t>
              </a:r>
              <a:r>
                <a:rPr kumimoji="0" lang="en-US">
                  <a:solidFill>
                    <a:srgbClr val="00FFFF"/>
                  </a:solidFill>
                </a:rPr>
                <a:t>)</a:t>
              </a:r>
              <a:r>
                <a:rPr kumimoji="0" lang="en-US" baseline="30000">
                  <a:solidFill>
                    <a:srgbClr val="00FFFF"/>
                  </a:solidFill>
                </a:rPr>
                <a:t>2  </a:t>
              </a:r>
            </a:p>
          </p:txBody>
        </p:sp>
      </p:grpSp>
      <p:sp>
        <p:nvSpPr>
          <p:cNvPr id="40965" name="AutoShape 1039">
            <a:hlinkClick r:id="" action="ppaction://hlinkshowjump?jump=nextslide" highlightClick="1"/>
          </p:cNvPr>
          <p:cNvSpPr>
            <a:spLocks noChangeArrowheads="1"/>
          </p:cNvSpPr>
          <p:nvPr/>
        </p:nvSpPr>
        <p:spPr bwMode="auto">
          <a:xfrm>
            <a:off x="8305800" y="6172200"/>
            <a:ext cx="228600" cy="228600"/>
          </a:xfrm>
          <a:prstGeom prst="actionButtonForwardNext">
            <a:avLst/>
          </a:prstGeom>
          <a:solidFill>
            <a:schemeClr val="accent1"/>
          </a:solidFill>
          <a:ln w="9525">
            <a:solidFill>
              <a:schemeClr val="tx1"/>
            </a:solidFill>
            <a:miter lim="800000"/>
            <a:headEnd/>
            <a:tailEnd/>
          </a:ln>
        </p:spPr>
        <p:txBody>
          <a:bodyPr wrap="none" anchor="ctr"/>
          <a:lstStyle/>
          <a:p>
            <a:endParaRPr kumimoji="0" lang="en-US"/>
          </a:p>
        </p:txBody>
      </p:sp>
      <p:sp>
        <p:nvSpPr>
          <p:cNvPr id="40966" name="AutoShape 1040">
            <a:hlinkClick r:id="" action="ppaction://hlinkshowjump?jump=previousslide" highlightClick="1"/>
          </p:cNvPr>
          <p:cNvSpPr>
            <a:spLocks noChangeArrowheads="1"/>
          </p:cNvSpPr>
          <p:nvPr/>
        </p:nvSpPr>
        <p:spPr bwMode="auto">
          <a:xfrm>
            <a:off x="8077200" y="6172200"/>
            <a:ext cx="228600" cy="228600"/>
          </a:xfrm>
          <a:prstGeom prst="actionButtonBackPrevious">
            <a:avLst/>
          </a:prstGeom>
          <a:solidFill>
            <a:schemeClr val="accent1"/>
          </a:solidFill>
          <a:ln w="9525">
            <a:solidFill>
              <a:schemeClr val="tx1"/>
            </a:solidFill>
            <a:miter lim="800000"/>
            <a:headEnd/>
            <a:tailEnd/>
          </a:ln>
        </p:spPr>
        <p:txBody>
          <a:bodyPr wrap="none" anchor="ctr"/>
          <a:lstStyle/>
          <a:p>
            <a:endParaRPr kumimoji="0" lang="en-US"/>
          </a:p>
        </p:txBody>
      </p:sp>
      <p:sp>
        <p:nvSpPr>
          <p:cNvPr id="40967" name="Rectangle 1042"/>
          <p:cNvSpPr>
            <a:spLocks noChangeArrowheads="1"/>
          </p:cNvSpPr>
          <p:nvPr/>
        </p:nvSpPr>
        <p:spPr bwMode="auto">
          <a:xfrm>
            <a:off x="2819400" y="381000"/>
            <a:ext cx="365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0" lang="en-US" b="1">
                <a:solidFill>
                  <a:srgbClr val="00FF00"/>
                </a:solidFill>
              </a:rPr>
              <a:t>EXAMPLE  II </a:t>
            </a:r>
            <a:r>
              <a:rPr kumimoji="0" lang="en-US">
                <a:solidFill>
                  <a:srgbClr val="00FF00"/>
                </a:solidFill>
              </a:rPr>
              <a:t>(continued)</a:t>
            </a:r>
          </a:p>
        </p:txBody>
      </p:sp>
      <p:grpSp>
        <p:nvGrpSpPr>
          <p:cNvPr id="40968" name="Group 11"/>
          <p:cNvGrpSpPr>
            <a:grpSpLocks noChangeAspect="1"/>
          </p:cNvGrpSpPr>
          <p:nvPr/>
        </p:nvGrpSpPr>
        <p:grpSpPr bwMode="auto">
          <a:xfrm>
            <a:off x="6096000" y="1676400"/>
            <a:ext cx="2576513" cy="1573213"/>
            <a:chOff x="5638800" y="1828800"/>
            <a:chExt cx="2996708" cy="1828799"/>
          </a:xfrm>
        </p:grpSpPr>
        <p:pic>
          <p:nvPicPr>
            <p:cNvPr id="4096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828800"/>
              <a:ext cx="2996708" cy="182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0970" name="Straight Connector 13"/>
            <p:cNvCxnSpPr>
              <a:cxnSpLocks noChangeShapeType="1"/>
            </p:cNvCxnSpPr>
            <p:nvPr/>
          </p:nvCxnSpPr>
          <p:spPr bwMode="auto">
            <a:xfrm>
              <a:off x="6019800" y="2362200"/>
              <a:ext cx="2438400" cy="0"/>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40971" name="TextBox 14"/>
            <p:cNvSpPr txBox="1">
              <a:spLocks noChangeArrowheads="1"/>
            </p:cNvSpPr>
            <p:nvPr/>
          </p:nvSpPr>
          <p:spPr bwMode="auto">
            <a:xfrm>
              <a:off x="7010400" y="2090058"/>
              <a:ext cx="7441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sz="1600">
                  <a:solidFill>
                    <a:srgbClr val="FF0000"/>
                  </a:solidFill>
                </a:rPr>
                <a:t>Datum</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3">
            <a:hlinkClick r:id="" action="ppaction://hlinkshowjump?jump=nextslide" highlightClick="1"/>
          </p:cNvPr>
          <p:cNvSpPr>
            <a:spLocks noChangeArrowheads="1"/>
          </p:cNvSpPr>
          <p:nvPr/>
        </p:nvSpPr>
        <p:spPr bwMode="auto">
          <a:xfrm>
            <a:off x="8305800" y="6172200"/>
            <a:ext cx="228600" cy="228600"/>
          </a:xfrm>
          <a:prstGeom prst="actionButtonForwardNext">
            <a:avLst/>
          </a:prstGeom>
          <a:solidFill>
            <a:schemeClr val="accent1"/>
          </a:solidFill>
          <a:ln w="9525">
            <a:solidFill>
              <a:schemeClr val="tx1"/>
            </a:solidFill>
            <a:miter lim="800000"/>
            <a:headEnd/>
            <a:tailEnd/>
          </a:ln>
        </p:spPr>
        <p:txBody>
          <a:bodyPr wrap="none" anchor="ctr"/>
          <a:lstStyle/>
          <a:p>
            <a:endParaRPr kumimoji="0" lang="en-US"/>
          </a:p>
        </p:txBody>
      </p:sp>
      <p:sp>
        <p:nvSpPr>
          <p:cNvPr id="41987" name="AutoShape 4">
            <a:hlinkClick r:id="" action="ppaction://hlinkshowjump?jump=previousslide" highlightClick="1"/>
          </p:cNvPr>
          <p:cNvSpPr>
            <a:spLocks noChangeArrowheads="1"/>
          </p:cNvSpPr>
          <p:nvPr/>
        </p:nvSpPr>
        <p:spPr bwMode="auto">
          <a:xfrm>
            <a:off x="8077200" y="6172200"/>
            <a:ext cx="228600" cy="228600"/>
          </a:xfrm>
          <a:prstGeom prst="actionButtonBackPrevious">
            <a:avLst/>
          </a:prstGeom>
          <a:solidFill>
            <a:schemeClr val="accent1"/>
          </a:solidFill>
          <a:ln w="9525">
            <a:solidFill>
              <a:schemeClr val="tx1"/>
            </a:solidFill>
            <a:miter lim="800000"/>
            <a:headEnd/>
            <a:tailEnd/>
          </a:ln>
        </p:spPr>
        <p:txBody>
          <a:bodyPr wrap="none" anchor="ctr"/>
          <a:lstStyle/>
          <a:p>
            <a:endParaRPr kumimoji="0" lang="en-US"/>
          </a:p>
        </p:txBody>
      </p:sp>
      <p:sp>
        <p:nvSpPr>
          <p:cNvPr id="99335" name="Rectangle 7"/>
          <p:cNvSpPr>
            <a:spLocks noChangeArrowheads="1"/>
          </p:cNvSpPr>
          <p:nvPr/>
        </p:nvSpPr>
        <p:spPr bwMode="auto">
          <a:xfrm>
            <a:off x="609600" y="1371600"/>
            <a:ext cx="822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kumimoji="0" lang="en-US"/>
              <a:t>Now all terms in the conservation of energy equation have been formulated.   Writing the general equation and then substituting into it yields:</a:t>
            </a:r>
          </a:p>
        </p:txBody>
      </p:sp>
      <p:sp>
        <p:nvSpPr>
          <p:cNvPr id="99336" name="Rectangle 8"/>
          <p:cNvSpPr>
            <a:spLocks noChangeArrowheads="1"/>
          </p:cNvSpPr>
          <p:nvPr/>
        </p:nvSpPr>
        <p:spPr bwMode="auto">
          <a:xfrm>
            <a:off x="2209800" y="2819400"/>
            <a:ext cx="56388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kumimoji="0" lang="en-US"/>
              <a:t>T</a:t>
            </a:r>
            <a:r>
              <a:rPr kumimoji="0" lang="en-US" baseline="-25000"/>
              <a:t>1 </a:t>
            </a:r>
            <a:r>
              <a:rPr kumimoji="0" lang="en-US"/>
              <a:t>+ V</a:t>
            </a:r>
            <a:r>
              <a:rPr kumimoji="0" lang="en-US" baseline="-25000"/>
              <a:t>1 </a:t>
            </a:r>
            <a:r>
              <a:rPr kumimoji="0" lang="en-US"/>
              <a:t>= T</a:t>
            </a:r>
            <a:r>
              <a:rPr kumimoji="0" lang="en-US" baseline="-25000"/>
              <a:t>2 </a:t>
            </a:r>
            <a:r>
              <a:rPr kumimoji="0" lang="en-US"/>
              <a:t>+</a:t>
            </a:r>
            <a:r>
              <a:rPr kumimoji="0" lang="en-US" baseline="-25000"/>
              <a:t> </a:t>
            </a:r>
            <a:r>
              <a:rPr kumimoji="0" lang="en-US"/>
              <a:t>V</a:t>
            </a:r>
            <a:r>
              <a:rPr kumimoji="0" lang="en-US" baseline="-25000"/>
              <a:t>2</a:t>
            </a:r>
          </a:p>
          <a:p>
            <a:pPr>
              <a:spcBef>
                <a:spcPct val="50000"/>
              </a:spcBef>
            </a:pPr>
            <a:r>
              <a:rPr kumimoji="0" lang="en-US"/>
              <a:t>0 + 0 = 11.25 (</a:t>
            </a:r>
            <a:r>
              <a:rPr kumimoji="0" lang="en-US">
                <a:cs typeface="Times New Roman" pitchFamily="18" charset="0"/>
                <a:sym typeface="Symbol" pitchFamily="18" charset="2"/>
              </a:rPr>
              <a:t></a:t>
            </a:r>
            <a:r>
              <a:rPr kumimoji="0" lang="en-US" baseline="-25000">
                <a:cs typeface="Times New Roman" pitchFamily="18" charset="0"/>
              </a:rPr>
              <a:t>2</a:t>
            </a:r>
            <a:r>
              <a:rPr kumimoji="0" lang="en-US"/>
              <a:t>)</a:t>
            </a:r>
            <a:r>
              <a:rPr kumimoji="0" lang="en-US" baseline="30000"/>
              <a:t>2</a:t>
            </a:r>
            <a:r>
              <a:rPr kumimoji="0" lang="en-US"/>
              <a:t> + (-</a:t>
            </a:r>
            <a:r>
              <a:rPr kumimoji="0" lang="en-US">
                <a:solidFill>
                  <a:schemeClr val="tx2"/>
                </a:solidFill>
              </a:rPr>
              <a:t>110.4 + 6.444) </a:t>
            </a:r>
            <a:endParaRPr kumimoji="0" lang="en-US"/>
          </a:p>
        </p:txBody>
      </p:sp>
      <p:sp>
        <p:nvSpPr>
          <p:cNvPr id="41990" name="Rectangle 9"/>
          <p:cNvSpPr>
            <a:spLocks noChangeArrowheads="1"/>
          </p:cNvSpPr>
          <p:nvPr/>
        </p:nvSpPr>
        <p:spPr bwMode="auto">
          <a:xfrm>
            <a:off x="2895600" y="457200"/>
            <a:ext cx="2743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0" lang="en-US" b="1">
                <a:solidFill>
                  <a:srgbClr val="00FF00"/>
                </a:solidFill>
              </a:rPr>
              <a:t>EXAMPLE   II </a:t>
            </a:r>
            <a:r>
              <a:rPr kumimoji="0" lang="en-US">
                <a:solidFill>
                  <a:srgbClr val="00FF00"/>
                </a:solidFill>
              </a:rPr>
              <a:t>(continued)</a:t>
            </a:r>
          </a:p>
        </p:txBody>
      </p:sp>
      <p:sp>
        <p:nvSpPr>
          <p:cNvPr id="7" name="Rectangle 6"/>
          <p:cNvSpPr>
            <a:spLocks noChangeArrowheads="1"/>
          </p:cNvSpPr>
          <p:nvPr/>
        </p:nvSpPr>
        <p:spPr bwMode="auto">
          <a:xfrm>
            <a:off x="3048000" y="4114800"/>
            <a:ext cx="3248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kumimoji="0" lang="en-US"/>
              <a:t>Solving ,  </a:t>
            </a:r>
            <a:r>
              <a:rPr kumimoji="0" lang="en-US">
                <a:solidFill>
                  <a:schemeClr val="hlink"/>
                </a:solidFill>
                <a:cs typeface="Times New Roman" pitchFamily="18" charset="0"/>
                <a:sym typeface="Symbol" pitchFamily="18" charset="2"/>
              </a:rPr>
              <a:t></a:t>
            </a:r>
            <a:r>
              <a:rPr kumimoji="0" lang="en-US" baseline="-25000">
                <a:solidFill>
                  <a:schemeClr val="hlink"/>
                </a:solidFill>
                <a:cs typeface="Times New Roman" pitchFamily="18" charset="0"/>
              </a:rPr>
              <a:t>2 </a:t>
            </a:r>
            <a:r>
              <a:rPr kumimoji="0" lang="en-US">
                <a:solidFill>
                  <a:schemeClr val="hlink"/>
                </a:solidFill>
              </a:rPr>
              <a:t>= 3.04 rad/s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9335"/>
                                        </p:tgtEl>
                                        <p:attrNameLst>
                                          <p:attrName>style.visibility</p:attrName>
                                        </p:attrNameLst>
                                      </p:cBhvr>
                                      <p:to>
                                        <p:strVal val="visible"/>
                                      </p:to>
                                    </p:set>
                                    <p:anim calcmode="lin" valueType="num">
                                      <p:cBhvr additive="base">
                                        <p:cTn id="7" dur="500" fill="hold"/>
                                        <p:tgtEl>
                                          <p:spTgt spid="99335"/>
                                        </p:tgtEl>
                                        <p:attrNameLst>
                                          <p:attrName>ppt_x</p:attrName>
                                        </p:attrNameLst>
                                      </p:cBhvr>
                                      <p:tavLst>
                                        <p:tav tm="0">
                                          <p:val>
                                            <p:strVal val="0-#ppt_w/2"/>
                                          </p:val>
                                        </p:tav>
                                        <p:tav tm="100000">
                                          <p:val>
                                            <p:strVal val="#ppt_x"/>
                                          </p:val>
                                        </p:tav>
                                      </p:tavLst>
                                    </p:anim>
                                    <p:anim calcmode="lin" valueType="num">
                                      <p:cBhvr additive="base">
                                        <p:cTn id="8" dur="500" fill="hold"/>
                                        <p:tgtEl>
                                          <p:spTgt spid="9933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9336"/>
                                        </p:tgtEl>
                                        <p:attrNameLst>
                                          <p:attrName>style.visibility</p:attrName>
                                        </p:attrNameLst>
                                      </p:cBhvr>
                                      <p:to>
                                        <p:strVal val="visible"/>
                                      </p:to>
                                    </p:set>
                                    <p:anim calcmode="lin" valueType="num">
                                      <p:cBhvr additive="base">
                                        <p:cTn id="17" dur="500" fill="hold"/>
                                        <p:tgtEl>
                                          <p:spTgt spid="99336"/>
                                        </p:tgtEl>
                                        <p:attrNameLst>
                                          <p:attrName>ppt_x</p:attrName>
                                        </p:attrNameLst>
                                      </p:cBhvr>
                                      <p:tavLst>
                                        <p:tav tm="0">
                                          <p:val>
                                            <p:strVal val="#ppt_x"/>
                                          </p:val>
                                        </p:tav>
                                        <p:tav tm="100000">
                                          <p:val>
                                            <p:strVal val="#ppt_x"/>
                                          </p:val>
                                        </p:tav>
                                      </p:tavLst>
                                    </p:anim>
                                    <p:anim calcmode="lin" valueType="num">
                                      <p:cBhvr additive="base">
                                        <p:cTn id="18" dur="500" fill="hold"/>
                                        <p:tgtEl>
                                          <p:spTgt spid="993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5" grpId="0" autoUpdateAnimBg="0"/>
      <p:bldP spid="9933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2362200" y="381000"/>
            <a:ext cx="4687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b="1">
                <a:solidFill>
                  <a:srgbClr val="00FF00"/>
                </a:solidFill>
              </a:rPr>
              <a:t>GROUP   PROBLEM   SOLVING</a:t>
            </a:r>
          </a:p>
        </p:txBody>
      </p:sp>
      <p:sp>
        <p:nvSpPr>
          <p:cNvPr id="93188" name="Text Box 4"/>
          <p:cNvSpPr txBox="1">
            <a:spLocks noChangeArrowheads="1"/>
          </p:cNvSpPr>
          <p:nvPr/>
        </p:nvSpPr>
        <p:spPr bwMode="auto">
          <a:xfrm>
            <a:off x="533400" y="4191000"/>
            <a:ext cx="81534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08050" indent="-908050"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b="1">
                <a:solidFill>
                  <a:srgbClr val="FF3300"/>
                </a:solidFill>
              </a:rPr>
              <a:t>Find:	</a:t>
            </a:r>
            <a:r>
              <a:rPr kumimoji="0" lang="en-US"/>
              <a:t>The angular velocity of the pendulum when </a:t>
            </a:r>
            <a:r>
              <a:rPr kumimoji="0" lang="el-GR" i="1"/>
              <a:t>θ</a:t>
            </a:r>
            <a:r>
              <a:rPr kumimoji="0" lang="en-US">
                <a:sym typeface="Symbol" pitchFamily="18" charset="2"/>
              </a:rPr>
              <a:t> = 90</a:t>
            </a:r>
            <a:r>
              <a:rPr kumimoji="0" lang="en-US"/>
              <a:t>.</a:t>
            </a:r>
          </a:p>
          <a:p>
            <a:pPr eaLnBrk="1" hangingPunct="1">
              <a:spcBef>
                <a:spcPts val="2400"/>
              </a:spcBef>
            </a:pPr>
            <a:r>
              <a:rPr kumimoji="0" lang="en-US" b="1">
                <a:solidFill>
                  <a:srgbClr val="FF3300"/>
                </a:solidFill>
              </a:rPr>
              <a:t>Plan:</a:t>
            </a:r>
            <a:endParaRPr kumimoji="0" lang="en-US"/>
          </a:p>
        </p:txBody>
      </p:sp>
      <p:sp>
        <p:nvSpPr>
          <p:cNvPr id="93187" name="Text Box 3"/>
          <p:cNvSpPr txBox="1">
            <a:spLocks noChangeArrowheads="1"/>
          </p:cNvSpPr>
          <p:nvPr/>
        </p:nvSpPr>
        <p:spPr bwMode="auto">
          <a:xfrm>
            <a:off x="4038600" y="1143000"/>
            <a:ext cx="44958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b="1">
                <a:solidFill>
                  <a:srgbClr val="FF3300"/>
                </a:solidFill>
              </a:rPr>
              <a:t>Given:</a:t>
            </a:r>
            <a:r>
              <a:rPr kumimoji="0" lang="en-US"/>
              <a:t>	The 30 kg pendulum has its 	mass center at G and a 	radius of gyration about 	point G of  k</a:t>
            </a:r>
            <a:r>
              <a:rPr kumimoji="0" lang="en-US" baseline="-25000"/>
              <a:t>G</a:t>
            </a:r>
            <a:r>
              <a:rPr kumimoji="0" lang="en-US"/>
              <a:t>=0.3 m. </a:t>
            </a:r>
          </a:p>
          <a:p>
            <a:pPr eaLnBrk="1" hangingPunct="1"/>
            <a:r>
              <a:rPr kumimoji="0" lang="en-US"/>
              <a:t>	It is released from rest 	when </a:t>
            </a:r>
            <a:r>
              <a:rPr kumimoji="0" lang="el-GR" i="1"/>
              <a:t>θ</a:t>
            </a:r>
            <a:r>
              <a:rPr kumimoji="0" lang="en-US">
                <a:sym typeface="Symbol" pitchFamily="18" charset="2"/>
              </a:rPr>
              <a:t> = 0</a:t>
            </a:r>
            <a:r>
              <a:rPr kumimoji="0" lang="en-US"/>
              <a:t>. The spring is 	unstretched when </a:t>
            </a:r>
            <a:r>
              <a:rPr kumimoji="0" lang="el-GR" i="1"/>
              <a:t>θ</a:t>
            </a:r>
            <a:r>
              <a:rPr kumimoji="0" lang="en-US">
                <a:sym typeface="Symbol" pitchFamily="18" charset="2"/>
              </a:rPr>
              <a:t> = 0</a:t>
            </a:r>
            <a:r>
              <a:rPr kumimoji="0" lang="en-US"/>
              <a:t>. </a:t>
            </a:r>
          </a:p>
        </p:txBody>
      </p:sp>
      <p:sp>
        <p:nvSpPr>
          <p:cNvPr id="93194" name="Text Box 10"/>
          <p:cNvSpPr txBox="1">
            <a:spLocks noChangeArrowheads="1"/>
          </p:cNvSpPr>
          <p:nvPr/>
        </p:nvSpPr>
        <p:spPr bwMode="auto">
          <a:xfrm>
            <a:off x="457200" y="4876800"/>
            <a:ext cx="7924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08050" indent="-908050" defTabSz="1146175" eaLnBrk="0" hangingPunct="0">
              <a:defRPr kumimoji="1" sz="2400">
                <a:solidFill>
                  <a:schemeClr val="tx1"/>
                </a:solidFill>
                <a:latin typeface="Times New Roman" pitchFamily="18" charset="0"/>
              </a:defRPr>
            </a:lvl1pPr>
            <a:lvl2pPr marL="742950" indent="-285750" defTabSz="1146175" eaLnBrk="0" hangingPunct="0">
              <a:defRPr kumimoji="1" sz="2400">
                <a:solidFill>
                  <a:schemeClr val="tx1"/>
                </a:solidFill>
                <a:latin typeface="Times New Roman" pitchFamily="18" charset="0"/>
              </a:defRPr>
            </a:lvl2pPr>
            <a:lvl3pPr marL="1143000" indent="-228600" defTabSz="1146175" eaLnBrk="0" hangingPunct="0">
              <a:defRPr kumimoji="1" sz="2400">
                <a:solidFill>
                  <a:schemeClr val="tx1"/>
                </a:solidFill>
                <a:latin typeface="Times New Roman" pitchFamily="18" charset="0"/>
              </a:defRPr>
            </a:lvl3pPr>
            <a:lvl4pPr marL="1600200" indent="-228600" defTabSz="1146175" eaLnBrk="0" hangingPunct="0">
              <a:defRPr kumimoji="1" sz="2400">
                <a:solidFill>
                  <a:schemeClr val="tx1"/>
                </a:solidFill>
                <a:latin typeface="Times New Roman" pitchFamily="18" charset="0"/>
              </a:defRPr>
            </a:lvl4pPr>
            <a:lvl5pPr marL="2057400" indent="-228600" defTabSz="1146175" eaLnBrk="0" hangingPunct="0">
              <a:defRPr kumimoji="1" sz="2400">
                <a:solidFill>
                  <a:schemeClr val="tx1"/>
                </a:solidFill>
                <a:latin typeface="Times New Roman" pitchFamily="18" charset="0"/>
              </a:defRPr>
            </a:lvl5pPr>
            <a:lvl6pPr marL="2514600" indent="-228600" defTabSz="1146175" eaLnBrk="0" fontAlgn="base" hangingPunct="0">
              <a:spcBef>
                <a:spcPct val="0"/>
              </a:spcBef>
              <a:spcAft>
                <a:spcPct val="0"/>
              </a:spcAft>
              <a:defRPr kumimoji="1" sz="2400">
                <a:solidFill>
                  <a:schemeClr val="tx1"/>
                </a:solidFill>
                <a:latin typeface="Times New Roman" pitchFamily="18" charset="0"/>
              </a:defRPr>
            </a:lvl6pPr>
            <a:lvl7pPr marL="2971800" indent="-228600" defTabSz="1146175" eaLnBrk="0" fontAlgn="base" hangingPunct="0">
              <a:spcBef>
                <a:spcPct val="0"/>
              </a:spcBef>
              <a:spcAft>
                <a:spcPct val="0"/>
              </a:spcAft>
              <a:defRPr kumimoji="1" sz="2400">
                <a:solidFill>
                  <a:schemeClr val="tx1"/>
                </a:solidFill>
                <a:latin typeface="Times New Roman" pitchFamily="18" charset="0"/>
              </a:defRPr>
            </a:lvl7pPr>
            <a:lvl8pPr marL="3429000" indent="-228600" defTabSz="1146175" eaLnBrk="0" fontAlgn="base" hangingPunct="0">
              <a:spcBef>
                <a:spcPct val="0"/>
              </a:spcBef>
              <a:spcAft>
                <a:spcPct val="0"/>
              </a:spcAft>
              <a:defRPr kumimoji="1" sz="2400">
                <a:solidFill>
                  <a:schemeClr val="tx1"/>
                </a:solidFill>
                <a:latin typeface="Times New Roman" pitchFamily="18" charset="0"/>
              </a:defRPr>
            </a:lvl8pPr>
            <a:lvl9pPr marL="3886200" indent="-228600" defTabSz="1146175"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a:t>	</a:t>
            </a:r>
            <a:r>
              <a:rPr kumimoji="0" lang="en-US">
                <a:solidFill>
                  <a:schemeClr val="hlink"/>
                </a:solidFill>
              </a:rPr>
              <a:t>Conservative forces and distance</a:t>
            </a:r>
            <a:r>
              <a:rPr kumimoji="0" lang="en-US"/>
              <a:t> (</a:t>
            </a:r>
            <a:r>
              <a:rPr kumimoji="0" lang="el-GR" i="1"/>
              <a:t>θ</a:t>
            </a:r>
            <a:r>
              <a:rPr kumimoji="0" lang="en-US"/>
              <a:t>) leads to the use of conservation of energy.  First, determine the potential energy and kinetic energy for both positions.  Then apply the conservation of energy equation.</a:t>
            </a:r>
          </a:p>
        </p:txBody>
      </p:sp>
      <p:sp>
        <p:nvSpPr>
          <p:cNvPr id="43014" name="AutoShape 12">
            <a:hlinkClick r:id="" action="ppaction://hlinkshowjump?jump=nextslide" highlightClick="1"/>
          </p:cNvPr>
          <p:cNvSpPr>
            <a:spLocks noChangeArrowheads="1"/>
          </p:cNvSpPr>
          <p:nvPr/>
        </p:nvSpPr>
        <p:spPr bwMode="auto">
          <a:xfrm>
            <a:off x="8305800" y="6172200"/>
            <a:ext cx="228600" cy="228600"/>
          </a:xfrm>
          <a:prstGeom prst="actionButtonForwardNext">
            <a:avLst/>
          </a:prstGeom>
          <a:solidFill>
            <a:schemeClr val="accent1"/>
          </a:solidFill>
          <a:ln w="9525">
            <a:solidFill>
              <a:schemeClr val="tx1"/>
            </a:solidFill>
            <a:miter lim="800000"/>
            <a:headEnd/>
            <a:tailEnd/>
          </a:ln>
        </p:spPr>
        <p:txBody>
          <a:bodyPr wrap="none" anchor="ctr"/>
          <a:lstStyle/>
          <a:p>
            <a:endParaRPr kumimoji="0" lang="en-US"/>
          </a:p>
        </p:txBody>
      </p:sp>
      <p:sp>
        <p:nvSpPr>
          <p:cNvPr id="43015" name="AutoShape 13">
            <a:hlinkClick r:id="" action="ppaction://hlinkshowjump?jump=previousslide" highlightClick="1"/>
          </p:cNvPr>
          <p:cNvSpPr>
            <a:spLocks noChangeArrowheads="1"/>
          </p:cNvSpPr>
          <p:nvPr/>
        </p:nvSpPr>
        <p:spPr bwMode="auto">
          <a:xfrm>
            <a:off x="8077200" y="6172200"/>
            <a:ext cx="228600" cy="228600"/>
          </a:xfrm>
          <a:prstGeom prst="actionButtonBackPrevious">
            <a:avLst/>
          </a:prstGeom>
          <a:solidFill>
            <a:schemeClr val="accent1"/>
          </a:solidFill>
          <a:ln w="9525">
            <a:solidFill>
              <a:schemeClr val="tx1"/>
            </a:solidFill>
            <a:miter lim="800000"/>
            <a:headEnd/>
            <a:tailEnd/>
          </a:ln>
        </p:spPr>
        <p:txBody>
          <a:bodyPr wrap="none" anchor="ctr"/>
          <a:lstStyle/>
          <a:p>
            <a:endParaRPr kumimoji="0" lang="en-US"/>
          </a:p>
        </p:txBody>
      </p:sp>
      <p:pic>
        <p:nvPicPr>
          <p:cNvPr id="43016" name="Picture 9" descr="C:\Documents and Settings\ALBERT\Desktop\Dynamics_12\JPEGs\Hibbeler_Dynamics_CH18_JPG\PROB18_051.jpg"/>
          <p:cNvPicPr>
            <a:picLocks noChangeAspect="1" noChangeArrowheads="1"/>
          </p:cNvPicPr>
          <p:nvPr/>
        </p:nvPicPr>
        <p:blipFill>
          <a:blip r:embed="rId3">
            <a:extLst>
              <a:ext uri="{28A0092B-C50C-407E-A947-70E740481C1C}">
                <a14:useLocalDpi xmlns:a14="http://schemas.microsoft.com/office/drawing/2010/main" val="0"/>
              </a:ext>
            </a:extLst>
          </a:blip>
          <a:srcRect b="14999"/>
          <a:stretch>
            <a:fillRect/>
          </a:stretch>
        </p:blipFill>
        <p:spPr bwMode="auto">
          <a:xfrm>
            <a:off x="457200" y="1219200"/>
            <a:ext cx="328453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3187"/>
                                        </p:tgtEl>
                                        <p:attrNameLst>
                                          <p:attrName>style.visibility</p:attrName>
                                        </p:attrNameLst>
                                      </p:cBhvr>
                                      <p:to>
                                        <p:strVal val="visible"/>
                                      </p:to>
                                    </p:set>
                                    <p:anim calcmode="lin" valueType="num">
                                      <p:cBhvr additive="base">
                                        <p:cTn id="7" dur="500" fill="hold"/>
                                        <p:tgtEl>
                                          <p:spTgt spid="93187"/>
                                        </p:tgtEl>
                                        <p:attrNameLst>
                                          <p:attrName>ppt_x</p:attrName>
                                        </p:attrNameLst>
                                      </p:cBhvr>
                                      <p:tavLst>
                                        <p:tav tm="0">
                                          <p:val>
                                            <p:strVal val="0-#ppt_w/2"/>
                                          </p:val>
                                        </p:tav>
                                        <p:tav tm="100000">
                                          <p:val>
                                            <p:strVal val="#ppt_x"/>
                                          </p:val>
                                        </p:tav>
                                      </p:tavLst>
                                    </p:anim>
                                    <p:anim calcmode="lin" valueType="num">
                                      <p:cBhvr additive="base">
                                        <p:cTn id="8" dur="500" fill="hold"/>
                                        <p:tgtEl>
                                          <p:spTgt spid="9318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3188"/>
                                        </p:tgtEl>
                                        <p:attrNameLst>
                                          <p:attrName>style.visibility</p:attrName>
                                        </p:attrNameLst>
                                      </p:cBhvr>
                                      <p:to>
                                        <p:strVal val="visible"/>
                                      </p:to>
                                    </p:set>
                                    <p:anim calcmode="lin" valueType="num">
                                      <p:cBhvr additive="base">
                                        <p:cTn id="13" dur="500" fill="hold"/>
                                        <p:tgtEl>
                                          <p:spTgt spid="93188"/>
                                        </p:tgtEl>
                                        <p:attrNameLst>
                                          <p:attrName>ppt_x</p:attrName>
                                        </p:attrNameLst>
                                      </p:cBhvr>
                                      <p:tavLst>
                                        <p:tav tm="0">
                                          <p:val>
                                            <p:strVal val="0-#ppt_w/2"/>
                                          </p:val>
                                        </p:tav>
                                        <p:tav tm="100000">
                                          <p:val>
                                            <p:strVal val="#ppt_x"/>
                                          </p:val>
                                        </p:tav>
                                      </p:tavLst>
                                    </p:anim>
                                    <p:anim calcmode="lin" valueType="num">
                                      <p:cBhvr additive="base">
                                        <p:cTn id="14" dur="500" fill="hold"/>
                                        <p:tgtEl>
                                          <p:spTgt spid="9318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3194"/>
                                        </p:tgtEl>
                                        <p:attrNameLst>
                                          <p:attrName>style.visibility</p:attrName>
                                        </p:attrNameLst>
                                      </p:cBhvr>
                                      <p:to>
                                        <p:strVal val="visible"/>
                                      </p:to>
                                    </p:set>
                                    <p:anim calcmode="lin" valueType="num">
                                      <p:cBhvr additive="base">
                                        <p:cTn id="19" dur="500" fill="hold"/>
                                        <p:tgtEl>
                                          <p:spTgt spid="93194"/>
                                        </p:tgtEl>
                                        <p:attrNameLst>
                                          <p:attrName>ppt_x</p:attrName>
                                        </p:attrNameLst>
                                      </p:cBhvr>
                                      <p:tavLst>
                                        <p:tav tm="0">
                                          <p:val>
                                            <p:strVal val="0-#ppt_w/2"/>
                                          </p:val>
                                        </p:tav>
                                        <p:tav tm="100000">
                                          <p:val>
                                            <p:strVal val="#ppt_x"/>
                                          </p:val>
                                        </p:tav>
                                      </p:tavLst>
                                    </p:anim>
                                    <p:anim calcmode="lin" valueType="num">
                                      <p:cBhvr additive="base">
                                        <p:cTn id="20" dur="500" fill="hold"/>
                                        <p:tgtEl>
                                          <p:spTgt spid="931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autoUpdateAnimBg="0"/>
      <p:bldP spid="93187" grpId="0" autoUpdateAnimBg="0"/>
      <p:bldP spid="93194"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1676400" y="457200"/>
            <a:ext cx="655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r>
              <a:rPr kumimoji="0" lang="en-US" altLang="en-US" b="1">
                <a:solidFill>
                  <a:srgbClr val="00FF00"/>
                </a:solidFill>
              </a:rPr>
              <a:t>GROUP  PROBLEM  SOLVING </a:t>
            </a:r>
            <a:r>
              <a:rPr kumimoji="0" lang="en-US" altLang="en-US">
                <a:solidFill>
                  <a:srgbClr val="00FF00"/>
                </a:solidFill>
              </a:rPr>
              <a:t>(continued)</a:t>
            </a:r>
          </a:p>
        </p:txBody>
      </p:sp>
      <p:sp>
        <p:nvSpPr>
          <p:cNvPr id="100361" name="Rectangle 9"/>
          <p:cNvSpPr>
            <a:spLocks noChangeArrowheads="1"/>
          </p:cNvSpPr>
          <p:nvPr/>
        </p:nvSpPr>
        <p:spPr bwMode="auto">
          <a:xfrm>
            <a:off x="457200" y="1296988"/>
            <a:ext cx="4800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en-US">
                <a:solidFill>
                  <a:schemeClr val="hlink"/>
                </a:solidFill>
              </a:rPr>
              <a:t>Potential Energy:</a:t>
            </a:r>
          </a:p>
          <a:p>
            <a:r>
              <a:rPr kumimoji="0" lang="en-US" altLang="en-US"/>
              <a:t>Let’s put the datum when </a:t>
            </a:r>
            <a:r>
              <a:rPr kumimoji="0" lang="el-GR" altLang="en-US" i="1"/>
              <a:t>θ</a:t>
            </a:r>
            <a:r>
              <a:rPr kumimoji="0" lang="en-US" altLang="en-US">
                <a:sym typeface="Symbol" pitchFamily="18" charset="2"/>
              </a:rPr>
              <a:t> </a:t>
            </a:r>
            <a:r>
              <a:rPr kumimoji="0" lang="en-US" altLang="en-US"/>
              <a:t>= 0</a:t>
            </a:r>
            <a:r>
              <a:rPr kumimoji="0" lang="en-US" altLang="en-US">
                <a:sym typeface="Symbol" pitchFamily="18" charset="2"/>
              </a:rPr>
              <a:t></a:t>
            </a:r>
            <a:r>
              <a:rPr kumimoji="0" lang="en-US" altLang="en-US"/>
              <a:t>. There the gravitational potential energy is zero and the elastic potential energy will be zero.  So,</a:t>
            </a:r>
          </a:p>
          <a:p>
            <a:pPr>
              <a:spcBef>
                <a:spcPts val="600"/>
              </a:spcBef>
            </a:pPr>
            <a:r>
              <a:rPr kumimoji="0" lang="en-US" altLang="en-US"/>
              <a:t>     V</a:t>
            </a:r>
            <a:r>
              <a:rPr kumimoji="0" lang="en-US" altLang="en-US" baseline="-25000"/>
              <a:t>g1 </a:t>
            </a:r>
            <a:r>
              <a:rPr kumimoji="0" lang="en-US" altLang="en-US"/>
              <a:t>= V</a:t>
            </a:r>
            <a:r>
              <a:rPr kumimoji="0" lang="en-US" altLang="en-US" baseline="-25000"/>
              <a:t>e1 </a:t>
            </a:r>
            <a:r>
              <a:rPr kumimoji="0" lang="en-US" altLang="en-US"/>
              <a:t>= 0</a:t>
            </a:r>
          </a:p>
          <a:p>
            <a:pPr>
              <a:spcBef>
                <a:spcPts val="600"/>
              </a:spcBef>
            </a:pPr>
            <a:r>
              <a:rPr kumimoji="0" lang="en-US" altLang="en-US"/>
              <a:t>Note that the unstretched length of the spring is 0.15 m.</a:t>
            </a:r>
          </a:p>
        </p:txBody>
      </p:sp>
      <p:sp>
        <p:nvSpPr>
          <p:cNvPr id="100369" name="Rectangle 17"/>
          <p:cNvSpPr>
            <a:spLocks noChangeArrowheads="1"/>
          </p:cNvSpPr>
          <p:nvPr/>
        </p:nvSpPr>
        <p:spPr bwMode="auto">
          <a:xfrm>
            <a:off x="457200" y="4724400"/>
            <a:ext cx="8305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en-US">
                <a:solidFill>
                  <a:schemeClr val="hlink"/>
                </a:solidFill>
              </a:rPr>
              <a:t>Gravitational</a:t>
            </a:r>
            <a:r>
              <a:rPr kumimoji="0" lang="en-US" altLang="en-US"/>
              <a:t> potential energy at </a:t>
            </a:r>
            <a:r>
              <a:rPr kumimoji="0" lang="el-GR" altLang="en-US" i="1"/>
              <a:t>θ</a:t>
            </a:r>
            <a:r>
              <a:rPr kumimoji="0" lang="en-US" altLang="en-US">
                <a:sym typeface="Symbol" pitchFamily="18" charset="2"/>
              </a:rPr>
              <a:t> </a:t>
            </a:r>
            <a:r>
              <a:rPr kumimoji="0" lang="en-US" altLang="en-US"/>
              <a:t>= 90</a:t>
            </a:r>
            <a:r>
              <a:rPr kumimoji="0" lang="en-US" altLang="en-US">
                <a:sym typeface="Symbol" pitchFamily="18" charset="2"/>
              </a:rPr>
              <a:t></a:t>
            </a:r>
            <a:r>
              <a:rPr kumimoji="0" lang="en-US" altLang="en-US"/>
              <a:t>: </a:t>
            </a:r>
          </a:p>
          <a:p>
            <a:r>
              <a:rPr kumimoji="0" lang="en-US" altLang="en-US"/>
              <a:t>    V</a:t>
            </a:r>
            <a:r>
              <a:rPr kumimoji="0" lang="en-US" altLang="en-US" baseline="-25000"/>
              <a:t>g2 </a:t>
            </a:r>
            <a:r>
              <a:rPr kumimoji="0" lang="en-US" altLang="en-US"/>
              <a:t>= - 30 (9.81) (0.35) = -</a:t>
            </a:r>
            <a:r>
              <a:rPr kumimoji="0" lang="en-US" altLang="en-US">
                <a:solidFill>
                  <a:schemeClr val="tx2"/>
                </a:solidFill>
              </a:rPr>
              <a:t>103.0 N</a:t>
            </a:r>
            <a:r>
              <a:rPr kumimoji="0" lang="en-US" altLang="en-US">
                <a:solidFill>
                  <a:schemeClr val="tx2"/>
                </a:solidFill>
                <a:sym typeface="Symbol" pitchFamily="18" charset="2"/>
              </a:rPr>
              <a:t></a:t>
            </a:r>
            <a:r>
              <a:rPr kumimoji="0" lang="en-US" altLang="en-US">
                <a:solidFill>
                  <a:schemeClr val="tx2"/>
                </a:solidFill>
              </a:rPr>
              <a:t>m</a:t>
            </a:r>
            <a:endParaRPr kumimoji="0" lang="en-US">
              <a:solidFill>
                <a:schemeClr val="tx2"/>
              </a:solidFill>
            </a:endParaRPr>
          </a:p>
        </p:txBody>
      </p:sp>
      <p:sp>
        <p:nvSpPr>
          <p:cNvPr id="44037" name="AutoShape 24">
            <a:hlinkClick r:id="" action="ppaction://hlinkshowjump?jump=nextslide" highlightClick="1"/>
          </p:cNvPr>
          <p:cNvSpPr>
            <a:spLocks noChangeArrowheads="1"/>
          </p:cNvSpPr>
          <p:nvPr/>
        </p:nvSpPr>
        <p:spPr bwMode="auto">
          <a:xfrm>
            <a:off x="8305800" y="6172200"/>
            <a:ext cx="228600" cy="228600"/>
          </a:xfrm>
          <a:prstGeom prst="actionButtonForwardNext">
            <a:avLst/>
          </a:prstGeom>
          <a:solidFill>
            <a:schemeClr val="accent1"/>
          </a:solidFill>
          <a:ln w="9525">
            <a:solidFill>
              <a:schemeClr val="tx1"/>
            </a:solidFill>
            <a:miter lim="800000"/>
            <a:headEnd/>
            <a:tailEnd/>
          </a:ln>
        </p:spPr>
        <p:txBody>
          <a:bodyPr wrap="none" anchor="ctr"/>
          <a:lstStyle/>
          <a:p>
            <a:endParaRPr kumimoji="0" lang="en-US"/>
          </a:p>
        </p:txBody>
      </p:sp>
      <p:sp>
        <p:nvSpPr>
          <p:cNvPr id="44038" name="AutoShape 25">
            <a:hlinkClick r:id="" action="ppaction://hlinkshowjump?jump=previousslide" highlightClick="1"/>
          </p:cNvPr>
          <p:cNvSpPr>
            <a:spLocks noChangeArrowheads="1"/>
          </p:cNvSpPr>
          <p:nvPr/>
        </p:nvSpPr>
        <p:spPr bwMode="auto">
          <a:xfrm>
            <a:off x="8077200" y="6172200"/>
            <a:ext cx="228600" cy="228600"/>
          </a:xfrm>
          <a:prstGeom prst="actionButtonBackPrevious">
            <a:avLst/>
          </a:prstGeom>
          <a:solidFill>
            <a:schemeClr val="accent1"/>
          </a:solidFill>
          <a:ln w="9525">
            <a:solidFill>
              <a:schemeClr val="tx1"/>
            </a:solidFill>
            <a:miter lim="800000"/>
            <a:headEnd/>
            <a:tailEnd/>
          </a:ln>
        </p:spPr>
        <p:txBody>
          <a:bodyPr wrap="none" anchor="ctr"/>
          <a:lstStyle/>
          <a:p>
            <a:endParaRPr kumimoji="0" lang="en-US"/>
          </a:p>
        </p:txBody>
      </p:sp>
      <p:sp>
        <p:nvSpPr>
          <p:cNvPr id="44039" name="Rectangle 26"/>
          <p:cNvSpPr>
            <a:spLocks noChangeArrowheads="1"/>
          </p:cNvSpPr>
          <p:nvPr/>
        </p:nvSpPr>
        <p:spPr bwMode="auto">
          <a:xfrm>
            <a:off x="457200" y="838200"/>
            <a:ext cx="1370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en-US" b="1">
                <a:solidFill>
                  <a:srgbClr val="FF3300"/>
                </a:solidFill>
              </a:rPr>
              <a:t>Solution:</a:t>
            </a:r>
            <a:endParaRPr kumimoji="0" lang="en-US" b="1">
              <a:solidFill>
                <a:srgbClr val="FF3300"/>
              </a:solidFill>
            </a:endParaRPr>
          </a:p>
        </p:txBody>
      </p:sp>
      <p:grpSp>
        <p:nvGrpSpPr>
          <p:cNvPr id="2" name="Group 29"/>
          <p:cNvGrpSpPr>
            <a:grpSpLocks/>
          </p:cNvGrpSpPr>
          <p:nvPr/>
        </p:nvGrpSpPr>
        <p:grpSpPr bwMode="auto">
          <a:xfrm>
            <a:off x="457200" y="5576888"/>
            <a:ext cx="8305800" cy="898525"/>
            <a:chOff x="457200" y="5339715"/>
            <a:chExt cx="8305800" cy="898417"/>
          </a:xfrm>
        </p:grpSpPr>
        <p:sp>
          <p:nvSpPr>
            <p:cNvPr id="44042" name="Rectangle 28"/>
            <p:cNvSpPr>
              <a:spLocks noChangeArrowheads="1"/>
            </p:cNvSpPr>
            <p:nvPr/>
          </p:nvSpPr>
          <p:spPr bwMode="auto">
            <a:xfrm>
              <a:off x="457200" y="5339715"/>
              <a:ext cx="8305800" cy="898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600"/>
                </a:spcBef>
              </a:pPr>
              <a:r>
                <a:rPr kumimoji="0" lang="en-US" altLang="en-US">
                  <a:solidFill>
                    <a:schemeClr val="hlink"/>
                  </a:solidFill>
                </a:rPr>
                <a:t>Elastic </a:t>
              </a:r>
              <a:r>
                <a:rPr kumimoji="0" lang="en-US" altLang="en-US"/>
                <a:t>potential energy at </a:t>
              </a:r>
              <a:r>
                <a:rPr kumimoji="0" lang="el-GR" altLang="en-US" i="1"/>
                <a:t>θ</a:t>
              </a:r>
              <a:r>
                <a:rPr kumimoji="0" lang="en-US">
                  <a:sym typeface="Symbol" pitchFamily="18" charset="2"/>
                </a:rPr>
                <a:t> = 90</a:t>
              </a:r>
              <a:r>
                <a:rPr kumimoji="0" lang="en-US" altLang="en-US"/>
                <a:t> is :</a:t>
              </a:r>
            </a:p>
            <a:p>
              <a:pPr>
                <a:spcBef>
                  <a:spcPts val="600"/>
                </a:spcBef>
              </a:pPr>
              <a:r>
                <a:rPr kumimoji="0" lang="en-US" altLang="en-US"/>
                <a:t>    V</a:t>
              </a:r>
              <a:r>
                <a:rPr kumimoji="0" lang="en-US" altLang="en-US" baseline="-25000"/>
                <a:t>e2 </a:t>
              </a:r>
              <a:r>
                <a:rPr kumimoji="0" lang="en-US" altLang="en-US"/>
                <a:t>= ½ 300 (√ 0.6</a:t>
              </a:r>
              <a:r>
                <a:rPr kumimoji="0" lang="en-US" altLang="en-US" baseline="30000"/>
                <a:t>2 </a:t>
              </a:r>
              <a:r>
                <a:rPr kumimoji="0" lang="en-US" altLang="en-US"/>
                <a:t>+ 0.45</a:t>
              </a:r>
              <a:r>
                <a:rPr kumimoji="0" lang="en-US" altLang="en-US" baseline="30000"/>
                <a:t>2</a:t>
              </a:r>
              <a:r>
                <a:rPr kumimoji="0" lang="en-US" altLang="en-US"/>
                <a:t> – 0.15)</a:t>
              </a:r>
              <a:r>
                <a:rPr kumimoji="0" lang="en-US" altLang="en-US" baseline="30000"/>
                <a:t>2</a:t>
              </a:r>
              <a:r>
                <a:rPr kumimoji="0" lang="en-US" altLang="en-US" baseline="30000">
                  <a:solidFill>
                    <a:schemeClr val="hlink"/>
                  </a:solidFill>
                </a:rPr>
                <a:t>  </a:t>
              </a:r>
              <a:r>
                <a:rPr kumimoji="0" lang="en-US" altLang="en-US">
                  <a:solidFill>
                    <a:schemeClr val="tx2"/>
                  </a:solidFill>
                </a:rPr>
                <a:t>=</a:t>
              </a:r>
              <a:r>
                <a:rPr kumimoji="0" lang="en-US" altLang="en-US">
                  <a:solidFill>
                    <a:schemeClr val="hlink"/>
                  </a:solidFill>
                </a:rPr>
                <a:t> </a:t>
              </a:r>
              <a:r>
                <a:rPr kumimoji="0" lang="en-US" altLang="en-US">
                  <a:solidFill>
                    <a:schemeClr val="tx2"/>
                  </a:solidFill>
                </a:rPr>
                <a:t>54.0 N</a:t>
              </a:r>
              <a:r>
                <a:rPr kumimoji="0" lang="en-US" altLang="en-US">
                  <a:solidFill>
                    <a:schemeClr val="tx2"/>
                  </a:solidFill>
                  <a:sym typeface="Symbol" pitchFamily="18" charset="2"/>
                </a:rPr>
                <a:t></a:t>
              </a:r>
              <a:r>
                <a:rPr kumimoji="0" lang="en-US" altLang="en-US">
                  <a:solidFill>
                    <a:schemeClr val="tx2"/>
                  </a:solidFill>
                </a:rPr>
                <a:t>m</a:t>
              </a:r>
              <a:endParaRPr kumimoji="0" lang="en-US">
                <a:solidFill>
                  <a:schemeClr val="tx2"/>
                </a:solidFill>
              </a:endParaRPr>
            </a:p>
          </p:txBody>
        </p:sp>
        <p:cxnSp>
          <p:nvCxnSpPr>
            <p:cNvPr id="44043" name="Straight Connector 28"/>
            <p:cNvCxnSpPr>
              <a:cxnSpLocks noChangeShapeType="1"/>
            </p:cNvCxnSpPr>
            <p:nvPr/>
          </p:nvCxnSpPr>
          <p:spPr bwMode="auto">
            <a:xfrm>
              <a:off x="2603862" y="5845626"/>
              <a:ext cx="1463040"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grpSp>
      <p:pic>
        <p:nvPicPr>
          <p:cNvPr id="44041"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4175" y="1692275"/>
            <a:ext cx="3070225"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0361"/>
                                        </p:tgtEl>
                                        <p:attrNameLst>
                                          <p:attrName>style.visibility</p:attrName>
                                        </p:attrNameLst>
                                      </p:cBhvr>
                                      <p:to>
                                        <p:strVal val="visible"/>
                                      </p:to>
                                    </p:set>
                                    <p:anim calcmode="lin" valueType="num">
                                      <p:cBhvr additive="base">
                                        <p:cTn id="7" dur="500" fill="hold"/>
                                        <p:tgtEl>
                                          <p:spTgt spid="100361"/>
                                        </p:tgtEl>
                                        <p:attrNameLst>
                                          <p:attrName>ppt_x</p:attrName>
                                        </p:attrNameLst>
                                      </p:cBhvr>
                                      <p:tavLst>
                                        <p:tav tm="0">
                                          <p:val>
                                            <p:strVal val="0-#ppt_w/2"/>
                                          </p:val>
                                        </p:tav>
                                        <p:tav tm="100000">
                                          <p:val>
                                            <p:strVal val="#ppt_x"/>
                                          </p:val>
                                        </p:tav>
                                      </p:tavLst>
                                    </p:anim>
                                    <p:anim calcmode="lin" valueType="num">
                                      <p:cBhvr additive="base">
                                        <p:cTn id="8" dur="500" fill="hold"/>
                                        <p:tgtEl>
                                          <p:spTgt spid="10036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369"/>
                                        </p:tgtEl>
                                        <p:attrNameLst>
                                          <p:attrName>style.visibility</p:attrName>
                                        </p:attrNameLst>
                                      </p:cBhvr>
                                      <p:to>
                                        <p:strVal val="visible"/>
                                      </p:to>
                                    </p:set>
                                    <p:anim calcmode="lin" valueType="num">
                                      <p:cBhvr additive="base">
                                        <p:cTn id="13" dur="500" fill="hold"/>
                                        <p:tgtEl>
                                          <p:spTgt spid="100369"/>
                                        </p:tgtEl>
                                        <p:attrNameLst>
                                          <p:attrName>ppt_x</p:attrName>
                                        </p:attrNameLst>
                                      </p:cBhvr>
                                      <p:tavLst>
                                        <p:tav tm="0">
                                          <p:val>
                                            <p:strVal val="#ppt_x"/>
                                          </p:val>
                                        </p:tav>
                                        <p:tav tm="100000">
                                          <p:val>
                                            <p:strVal val="#ppt_x"/>
                                          </p:val>
                                        </p:tav>
                                      </p:tavLst>
                                    </p:anim>
                                    <p:anim calcmode="lin" valueType="num">
                                      <p:cBhvr additive="base">
                                        <p:cTn id="14" dur="500" fill="hold"/>
                                        <p:tgtEl>
                                          <p:spTgt spid="100369"/>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2" presetClass="entr" presetSubtype="4"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61" grpId="0" autoUpdateAnimBg="0"/>
      <p:bldP spid="10036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3">
            <a:hlinkClick r:id="" action="ppaction://hlinkshowjump?jump=nextslide" highlightClick="1"/>
          </p:cNvPr>
          <p:cNvSpPr>
            <a:spLocks noChangeArrowheads="1"/>
          </p:cNvSpPr>
          <p:nvPr/>
        </p:nvSpPr>
        <p:spPr bwMode="auto">
          <a:xfrm>
            <a:off x="8305800" y="6172200"/>
            <a:ext cx="228600" cy="228600"/>
          </a:xfrm>
          <a:prstGeom prst="actionButtonForwardNext">
            <a:avLst/>
          </a:prstGeom>
          <a:solidFill>
            <a:schemeClr val="accent1"/>
          </a:solidFill>
          <a:ln w="9525">
            <a:solidFill>
              <a:schemeClr val="tx1"/>
            </a:solidFill>
            <a:miter lim="800000"/>
            <a:headEnd/>
            <a:tailEnd/>
          </a:ln>
        </p:spPr>
        <p:txBody>
          <a:bodyPr wrap="none" anchor="ctr"/>
          <a:lstStyle/>
          <a:p>
            <a:endParaRPr kumimoji="0" lang="en-US"/>
          </a:p>
        </p:txBody>
      </p:sp>
      <p:sp>
        <p:nvSpPr>
          <p:cNvPr id="45059" name="AutoShape 4">
            <a:hlinkClick r:id="" action="ppaction://hlinkshowjump?jump=previousslide" highlightClick="1"/>
          </p:cNvPr>
          <p:cNvSpPr>
            <a:spLocks noChangeArrowheads="1"/>
          </p:cNvSpPr>
          <p:nvPr/>
        </p:nvSpPr>
        <p:spPr bwMode="auto">
          <a:xfrm>
            <a:off x="8077200" y="6172200"/>
            <a:ext cx="228600" cy="228600"/>
          </a:xfrm>
          <a:prstGeom prst="actionButtonBackPrevious">
            <a:avLst/>
          </a:prstGeom>
          <a:solidFill>
            <a:schemeClr val="accent1"/>
          </a:solidFill>
          <a:ln w="9525">
            <a:solidFill>
              <a:schemeClr val="tx1"/>
            </a:solidFill>
            <a:miter lim="800000"/>
            <a:headEnd/>
            <a:tailEnd/>
          </a:ln>
        </p:spPr>
        <p:txBody>
          <a:bodyPr wrap="none" anchor="ctr"/>
          <a:lstStyle/>
          <a:p>
            <a:endParaRPr kumimoji="0" lang="en-US"/>
          </a:p>
        </p:txBody>
      </p:sp>
      <p:sp>
        <p:nvSpPr>
          <p:cNvPr id="101394" name="Rectangle 18"/>
          <p:cNvSpPr>
            <a:spLocks noChangeArrowheads="1"/>
          </p:cNvSpPr>
          <p:nvPr/>
        </p:nvSpPr>
        <p:spPr bwMode="auto">
          <a:xfrm>
            <a:off x="762000" y="3271838"/>
            <a:ext cx="4419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t>When </a:t>
            </a:r>
            <a:r>
              <a:rPr kumimoji="0" lang="el-GR" i="1"/>
              <a:t>θ</a:t>
            </a:r>
            <a:r>
              <a:rPr kumimoji="0" lang="en-US">
                <a:sym typeface="Symbol" pitchFamily="18" charset="2"/>
              </a:rPr>
              <a:t> </a:t>
            </a:r>
            <a:r>
              <a:rPr kumimoji="0" lang="en-US"/>
              <a:t>= 90</a:t>
            </a:r>
            <a:r>
              <a:rPr kumimoji="0" lang="en-US">
                <a:cs typeface="Times New Roman" pitchFamily="18" charset="0"/>
              </a:rPr>
              <a:t>°</a:t>
            </a:r>
            <a:r>
              <a:rPr kumimoji="0" lang="en-US"/>
              <a:t>, the pendulum has a rotational motion about point O.</a:t>
            </a:r>
          </a:p>
          <a:p>
            <a:pPr>
              <a:spcBef>
                <a:spcPct val="50000"/>
              </a:spcBef>
            </a:pPr>
            <a:r>
              <a:rPr kumimoji="0" lang="en-US"/>
              <a:t>  T</a:t>
            </a:r>
            <a:r>
              <a:rPr kumimoji="0" lang="en-US" baseline="-25000"/>
              <a:t>2</a:t>
            </a:r>
            <a:r>
              <a:rPr kumimoji="0" lang="en-US"/>
              <a:t> = ½ I</a:t>
            </a:r>
            <a:r>
              <a:rPr kumimoji="0" lang="en-US" baseline="-25000"/>
              <a:t>O</a:t>
            </a:r>
            <a:r>
              <a:rPr kumimoji="0" lang="en-US"/>
              <a:t> (</a:t>
            </a:r>
            <a:r>
              <a:rPr kumimoji="0" lang="en-US">
                <a:cs typeface="Times New Roman" pitchFamily="18" charset="0"/>
                <a:sym typeface="Symbol" pitchFamily="18" charset="2"/>
              </a:rPr>
              <a:t></a:t>
            </a:r>
            <a:r>
              <a:rPr kumimoji="0" lang="en-US" baseline="-25000">
                <a:cs typeface="Times New Roman" pitchFamily="18" charset="0"/>
              </a:rPr>
              <a:t>2</a:t>
            </a:r>
            <a:r>
              <a:rPr kumimoji="0" lang="en-US"/>
              <a:t>)</a:t>
            </a:r>
            <a:r>
              <a:rPr kumimoji="0" lang="en-US" baseline="30000"/>
              <a:t>2 </a:t>
            </a:r>
          </a:p>
        </p:txBody>
      </p:sp>
      <p:sp>
        <p:nvSpPr>
          <p:cNvPr id="45061" name="Text Box 19"/>
          <p:cNvSpPr txBox="1">
            <a:spLocks noChangeArrowheads="1"/>
          </p:cNvSpPr>
          <p:nvPr/>
        </p:nvSpPr>
        <p:spPr bwMode="auto">
          <a:xfrm>
            <a:off x="609600" y="1143000"/>
            <a:ext cx="2606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a:solidFill>
                  <a:schemeClr val="hlink"/>
                </a:solidFill>
              </a:rPr>
              <a:t>Kinetic Energy:</a:t>
            </a:r>
          </a:p>
        </p:txBody>
      </p:sp>
      <p:sp>
        <p:nvSpPr>
          <p:cNvPr id="45062" name="Text Box 23"/>
          <p:cNvSpPr txBox="1">
            <a:spLocks noChangeArrowheads="1"/>
          </p:cNvSpPr>
          <p:nvPr/>
        </p:nvSpPr>
        <p:spPr bwMode="auto">
          <a:xfrm>
            <a:off x="1447800" y="457200"/>
            <a:ext cx="647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r>
              <a:rPr kumimoji="0" lang="en-US" b="1">
                <a:solidFill>
                  <a:srgbClr val="00FF00"/>
                </a:solidFill>
              </a:rPr>
              <a:t>GROUP   PROBLEM   SOLVING </a:t>
            </a:r>
            <a:r>
              <a:rPr kumimoji="0" lang="en-US">
                <a:solidFill>
                  <a:srgbClr val="00FF00"/>
                </a:solidFill>
              </a:rPr>
              <a:t>(continued)</a:t>
            </a:r>
          </a:p>
        </p:txBody>
      </p:sp>
      <p:pic>
        <p:nvPicPr>
          <p:cNvPr id="45063"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295400"/>
            <a:ext cx="337502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Rectangle 1029"/>
          <p:cNvSpPr>
            <a:spLocks noChangeArrowheads="1"/>
          </p:cNvSpPr>
          <p:nvPr/>
        </p:nvSpPr>
        <p:spPr bwMode="auto">
          <a:xfrm>
            <a:off x="838200" y="1676400"/>
            <a:ext cx="4495800"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t>When </a:t>
            </a:r>
            <a:r>
              <a:rPr kumimoji="0" lang="el-GR" i="1"/>
              <a:t>θ</a:t>
            </a:r>
            <a:r>
              <a:rPr kumimoji="0" lang="en-US">
                <a:sym typeface="Symbol" pitchFamily="18" charset="2"/>
              </a:rPr>
              <a:t> </a:t>
            </a:r>
            <a:r>
              <a:rPr kumimoji="0" lang="en-US"/>
              <a:t>= 0</a:t>
            </a:r>
            <a:r>
              <a:rPr kumimoji="0" lang="en-US">
                <a:cs typeface="Times New Roman" pitchFamily="18" charset="0"/>
              </a:rPr>
              <a:t>°</a:t>
            </a:r>
            <a:r>
              <a:rPr kumimoji="0" lang="en-US"/>
              <a:t>, the pendulum is released from rest.  </a:t>
            </a:r>
          </a:p>
          <a:p>
            <a:pPr>
              <a:spcBef>
                <a:spcPts val="600"/>
              </a:spcBef>
            </a:pPr>
            <a:r>
              <a:rPr kumimoji="0" lang="en-US"/>
              <a:t>   Thus, </a:t>
            </a:r>
            <a:r>
              <a:rPr kumimoji="0" lang="en-US">
                <a:solidFill>
                  <a:schemeClr val="hlink"/>
                </a:solidFill>
              </a:rPr>
              <a:t>T</a:t>
            </a:r>
            <a:r>
              <a:rPr kumimoji="0" lang="en-US" baseline="-25000">
                <a:solidFill>
                  <a:schemeClr val="hlink"/>
                </a:solidFill>
                <a:cs typeface="Times New Roman" pitchFamily="18" charset="0"/>
              </a:rPr>
              <a:t>1 </a:t>
            </a:r>
            <a:r>
              <a:rPr kumimoji="0" lang="en-US">
                <a:solidFill>
                  <a:schemeClr val="hlink"/>
                </a:solidFill>
              </a:rPr>
              <a:t>= 0</a:t>
            </a:r>
            <a:r>
              <a:rPr kumimoji="0" lang="en-US"/>
              <a:t>. </a:t>
            </a:r>
          </a:p>
        </p:txBody>
      </p:sp>
      <p:sp>
        <p:nvSpPr>
          <p:cNvPr id="13" name="Rectangle 12"/>
          <p:cNvSpPr>
            <a:spLocks noChangeArrowheads="1"/>
          </p:cNvSpPr>
          <p:nvPr/>
        </p:nvSpPr>
        <p:spPr bwMode="auto">
          <a:xfrm>
            <a:off x="838200" y="5100638"/>
            <a:ext cx="7999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t> where I</a:t>
            </a:r>
            <a:r>
              <a:rPr kumimoji="0" lang="en-US" baseline="-25000"/>
              <a:t>O </a:t>
            </a:r>
            <a:r>
              <a:rPr kumimoji="0" lang="en-US"/>
              <a:t>= I</a:t>
            </a:r>
            <a:r>
              <a:rPr kumimoji="0" lang="en-US" baseline="-25000"/>
              <a:t>G </a:t>
            </a:r>
            <a:r>
              <a:rPr kumimoji="0" lang="en-US"/>
              <a:t>+ m (d</a:t>
            </a:r>
            <a:r>
              <a:rPr kumimoji="0" lang="en-US" baseline="-25000"/>
              <a:t>OG</a:t>
            </a:r>
            <a:r>
              <a:rPr kumimoji="0" lang="en-US"/>
              <a:t>)</a:t>
            </a:r>
            <a:r>
              <a:rPr kumimoji="0" lang="en-US" baseline="30000"/>
              <a:t>2</a:t>
            </a:r>
            <a:r>
              <a:rPr kumimoji="0" lang="en-US"/>
              <a:t> = (30) 0.3</a:t>
            </a:r>
            <a:r>
              <a:rPr kumimoji="0" lang="en-US" baseline="30000"/>
              <a:t>2 </a:t>
            </a:r>
            <a:r>
              <a:rPr kumimoji="0" lang="en-US"/>
              <a:t>+ 30 (0.35)</a:t>
            </a:r>
            <a:r>
              <a:rPr kumimoji="0" lang="en-US" baseline="30000"/>
              <a:t>2 </a:t>
            </a:r>
            <a:r>
              <a:rPr kumimoji="0" lang="en-US"/>
              <a:t>= 6.375 kg</a:t>
            </a:r>
            <a:r>
              <a:rPr kumimoji="0" lang="en-US">
                <a:sym typeface="Symbol" pitchFamily="18" charset="2"/>
              </a:rPr>
              <a:t></a:t>
            </a:r>
            <a:r>
              <a:rPr kumimoji="0" lang="en-US"/>
              <a:t>m</a:t>
            </a:r>
            <a:r>
              <a:rPr kumimoji="0" lang="en-US" baseline="30000"/>
              <a:t>2</a:t>
            </a:r>
            <a:endParaRPr kumimoji="0" lang="en-US"/>
          </a:p>
        </p:txBody>
      </p:sp>
      <p:sp>
        <p:nvSpPr>
          <p:cNvPr id="14" name="Rectangle 13"/>
          <p:cNvSpPr>
            <a:spLocks noChangeArrowheads="1"/>
          </p:cNvSpPr>
          <p:nvPr/>
        </p:nvSpPr>
        <p:spPr bwMode="auto">
          <a:xfrm>
            <a:off x="852488" y="5634038"/>
            <a:ext cx="2552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solidFill>
                  <a:srgbClr val="00FFFF"/>
                </a:solidFill>
              </a:rPr>
              <a:t>T</a:t>
            </a:r>
            <a:r>
              <a:rPr kumimoji="0" lang="en-US" baseline="-25000">
                <a:solidFill>
                  <a:srgbClr val="00FFFF"/>
                </a:solidFill>
              </a:rPr>
              <a:t>2</a:t>
            </a:r>
            <a:r>
              <a:rPr kumimoji="0" lang="en-US">
                <a:solidFill>
                  <a:srgbClr val="00FFFF"/>
                </a:solidFill>
              </a:rPr>
              <a:t> = ½ 6.375 (</a:t>
            </a:r>
            <a:r>
              <a:rPr kumimoji="0" lang="en-US">
                <a:solidFill>
                  <a:srgbClr val="00FFFF"/>
                </a:solidFill>
                <a:cs typeface="Times New Roman" pitchFamily="18" charset="0"/>
                <a:sym typeface="Symbol" pitchFamily="18" charset="2"/>
              </a:rPr>
              <a:t></a:t>
            </a:r>
            <a:r>
              <a:rPr kumimoji="0" lang="en-US" baseline="-25000">
                <a:solidFill>
                  <a:srgbClr val="00FFFF"/>
                </a:solidFill>
                <a:cs typeface="Times New Roman" pitchFamily="18" charset="0"/>
              </a:rPr>
              <a:t>2</a:t>
            </a:r>
            <a:r>
              <a:rPr kumimoji="0" lang="en-US">
                <a:solidFill>
                  <a:srgbClr val="00FFFF"/>
                </a:solidFill>
              </a:rPr>
              <a:t>)</a:t>
            </a:r>
            <a:r>
              <a:rPr kumimoji="0" lang="en-US" baseline="30000">
                <a:solidFill>
                  <a:srgbClr val="00FFFF"/>
                </a:solidFill>
              </a:rPr>
              <a:t>2 </a:t>
            </a:r>
            <a:endParaRPr kumimoji="0" lang="en-US">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1394"/>
                                        </p:tgtEl>
                                        <p:attrNameLst>
                                          <p:attrName>style.visibility</p:attrName>
                                        </p:attrNameLst>
                                      </p:cBhvr>
                                      <p:to>
                                        <p:strVal val="visible"/>
                                      </p:to>
                                    </p:set>
                                    <p:anim calcmode="lin" valueType="num">
                                      <p:cBhvr additive="base">
                                        <p:cTn id="7" dur="500" fill="hold"/>
                                        <p:tgtEl>
                                          <p:spTgt spid="101394"/>
                                        </p:tgtEl>
                                        <p:attrNameLst>
                                          <p:attrName>ppt_x</p:attrName>
                                        </p:attrNameLst>
                                      </p:cBhvr>
                                      <p:tavLst>
                                        <p:tav tm="0">
                                          <p:val>
                                            <p:strVal val="0-#ppt_w/2"/>
                                          </p:val>
                                        </p:tav>
                                        <p:tav tm="100000">
                                          <p:val>
                                            <p:strVal val="#ppt_x"/>
                                          </p:val>
                                        </p:tav>
                                      </p:tavLst>
                                    </p:anim>
                                    <p:anim calcmode="lin" valueType="num">
                                      <p:cBhvr additive="base">
                                        <p:cTn id="8" dur="500" fill="hold"/>
                                        <p:tgtEl>
                                          <p:spTgt spid="10139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94" grpId="0" autoUpdateAnimBg="0"/>
      <p:bldP spid="13"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3">
            <a:hlinkClick r:id="" action="ppaction://hlinkshowjump?jump=nextslide" highlightClick="1"/>
          </p:cNvPr>
          <p:cNvSpPr>
            <a:spLocks noChangeArrowheads="1"/>
          </p:cNvSpPr>
          <p:nvPr/>
        </p:nvSpPr>
        <p:spPr bwMode="auto">
          <a:xfrm>
            <a:off x="8305800" y="6172200"/>
            <a:ext cx="228600" cy="228600"/>
          </a:xfrm>
          <a:prstGeom prst="actionButtonForwardNext">
            <a:avLst/>
          </a:prstGeom>
          <a:solidFill>
            <a:schemeClr val="accent1"/>
          </a:solidFill>
          <a:ln w="9525">
            <a:solidFill>
              <a:schemeClr val="tx1"/>
            </a:solidFill>
            <a:miter lim="800000"/>
            <a:headEnd/>
            <a:tailEnd/>
          </a:ln>
        </p:spPr>
        <p:txBody>
          <a:bodyPr wrap="none" anchor="ctr"/>
          <a:lstStyle/>
          <a:p>
            <a:endParaRPr kumimoji="0" lang="en-US"/>
          </a:p>
        </p:txBody>
      </p:sp>
      <p:sp>
        <p:nvSpPr>
          <p:cNvPr id="46083" name="AutoShape 4">
            <a:hlinkClick r:id="" action="ppaction://hlinkshowjump?jump=previousslide" highlightClick="1"/>
          </p:cNvPr>
          <p:cNvSpPr>
            <a:spLocks noChangeArrowheads="1"/>
          </p:cNvSpPr>
          <p:nvPr/>
        </p:nvSpPr>
        <p:spPr bwMode="auto">
          <a:xfrm>
            <a:off x="8077200" y="6172200"/>
            <a:ext cx="228600" cy="228600"/>
          </a:xfrm>
          <a:prstGeom prst="actionButtonBackPrevious">
            <a:avLst/>
          </a:prstGeom>
          <a:solidFill>
            <a:schemeClr val="accent1"/>
          </a:solidFill>
          <a:ln w="9525">
            <a:solidFill>
              <a:schemeClr val="tx1"/>
            </a:solidFill>
            <a:miter lim="800000"/>
            <a:headEnd/>
            <a:tailEnd/>
          </a:ln>
        </p:spPr>
        <p:txBody>
          <a:bodyPr wrap="none" anchor="ctr"/>
          <a:lstStyle/>
          <a:p>
            <a:endParaRPr kumimoji="0" lang="en-US"/>
          </a:p>
        </p:txBody>
      </p:sp>
      <p:sp>
        <p:nvSpPr>
          <p:cNvPr id="46084" name="Rectangle 9"/>
          <p:cNvSpPr>
            <a:spLocks noChangeArrowheads="1"/>
          </p:cNvSpPr>
          <p:nvPr/>
        </p:nvSpPr>
        <p:spPr bwMode="auto">
          <a:xfrm>
            <a:off x="609600" y="1143000"/>
            <a:ext cx="38862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kumimoji="0" lang="en-US"/>
              <a:t>Now, substitute into the conservation of energy equation. </a:t>
            </a:r>
          </a:p>
          <a:p>
            <a:pPr>
              <a:spcBef>
                <a:spcPct val="50000"/>
              </a:spcBef>
            </a:pPr>
            <a:r>
              <a:rPr kumimoji="0" lang="en-US"/>
              <a:t>   </a:t>
            </a:r>
            <a:r>
              <a:rPr kumimoji="0" lang="en-US">
                <a:solidFill>
                  <a:schemeClr val="hlink"/>
                </a:solidFill>
              </a:rPr>
              <a:t>T</a:t>
            </a:r>
            <a:r>
              <a:rPr kumimoji="0" lang="en-US" baseline="-25000">
                <a:solidFill>
                  <a:schemeClr val="hlink"/>
                </a:solidFill>
              </a:rPr>
              <a:t>1 </a:t>
            </a:r>
            <a:r>
              <a:rPr kumimoji="0" lang="en-US">
                <a:solidFill>
                  <a:schemeClr val="hlink"/>
                </a:solidFill>
              </a:rPr>
              <a:t>+ V</a:t>
            </a:r>
            <a:r>
              <a:rPr kumimoji="0" lang="en-US" baseline="-25000">
                <a:solidFill>
                  <a:schemeClr val="hlink"/>
                </a:solidFill>
              </a:rPr>
              <a:t>1  </a:t>
            </a:r>
            <a:r>
              <a:rPr kumimoji="0" lang="en-US">
                <a:solidFill>
                  <a:schemeClr val="hlink"/>
                </a:solidFill>
              </a:rPr>
              <a:t>=  T</a:t>
            </a:r>
            <a:r>
              <a:rPr kumimoji="0" lang="en-US" baseline="-25000">
                <a:solidFill>
                  <a:schemeClr val="hlink"/>
                </a:solidFill>
              </a:rPr>
              <a:t>2  </a:t>
            </a:r>
            <a:r>
              <a:rPr kumimoji="0" lang="en-US">
                <a:solidFill>
                  <a:schemeClr val="hlink"/>
                </a:solidFill>
              </a:rPr>
              <a:t>+</a:t>
            </a:r>
            <a:r>
              <a:rPr kumimoji="0" lang="en-US" baseline="-25000">
                <a:solidFill>
                  <a:schemeClr val="hlink"/>
                </a:solidFill>
              </a:rPr>
              <a:t>  </a:t>
            </a:r>
            <a:r>
              <a:rPr kumimoji="0" lang="en-US">
                <a:solidFill>
                  <a:schemeClr val="hlink"/>
                </a:solidFill>
              </a:rPr>
              <a:t>V</a:t>
            </a:r>
            <a:r>
              <a:rPr kumimoji="0" lang="en-US" baseline="-25000">
                <a:solidFill>
                  <a:schemeClr val="hlink"/>
                </a:solidFill>
              </a:rPr>
              <a:t>2</a:t>
            </a:r>
            <a:endParaRPr kumimoji="0" lang="en-US" baseline="-25000"/>
          </a:p>
        </p:txBody>
      </p:sp>
      <p:sp>
        <p:nvSpPr>
          <p:cNvPr id="102410" name="Rectangle 10"/>
          <p:cNvSpPr>
            <a:spLocks noChangeArrowheads="1"/>
          </p:cNvSpPr>
          <p:nvPr/>
        </p:nvSpPr>
        <p:spPr bwMode="auto">
          <a:xfrm>
            <a:off x="1143000" y="4267200"/>
            <a:ext cx="67818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kumimoji="0" lang="en-US">
                <a:solidFill>
                  <a:schemeClr val="tx2"/>
                </a:solidFill>
              </a:rPr>
              <a:t>0 + 0 = = ½ 6.375 </a:t>
            </a:r>
            <a:r>
              <a:rPr kumimoji="0" lang="en-US"/>
              <a:t>(</a:t>
            </a:r>
            <a:r>
              <a:rPr kumimoji="0" lang="en-US">
                <a:cs typeface="Times New Roman" pitchFamily="18" charset="0"/>
                <a:sym typeface="Symbol" pitchFamily="18" charset="2"/>
              </a:rPr>
              <a:t></a:t>
            </a:r>
            <a:r>
              <a:rPr kumimoji="0" lang="en-US" baseline="-25000">
                <a:cs typeface="Times New Roman" pitchFamily="18" charset="0"/>
              </a:rPr>
              <a:t>2</a:t>
            </a:r>
            <a:r>
              <a:rPr kumimoji="0" lang="en-US"/>
              <a:t>)</a:t>
            </a:r>
            <a:r>
              <a:rPr kumimoji="0" lang="en-US" baseline="30000"/>
              <a:t>2</a:t>
            </a:r>
            <a:r>
              <a:rPr kumimoji="0" lang="en-US" baseline="30000">
                <a:solidFill>
                  <a:schemeClr val="tx2"/>
                </a:solidFill>
              </a:rPr>
              <a:t> </a:t>
            </a:r>
            <a:r>
              <a:rPr kumimoji="0" lang="en-US">
                <a:solidFill>
                  <a:schemeClr val="tx2"/>
                </a:solidFill>
              </a:rPr>
              <a:t>+ (-103 + 54.0) </a:t>
            </a:r>
          </a:p>
          <a:p>
            <a:endParaRPr kumimoji="0" lang="en-US" baseline="30000"/>
          </a:p>
          <a:p>
            <a:r>
              <a:rPr kumimoji="0" lang="en-US">
                <a:solidFill>
                  <a:schemeClr val="hlink"/>
                </a:solidFill>
              </a:rPr>
              <a:t>Solving</a:t>
            </a:r>
            <a:r>
              <a:rPr kumimoji="0" lang="en-US"/>
              <a:t> for </a:t>
            </a:r>
            <a:r>
              <a:rPr kumimoji="0" lang="en-US">
                <a:solidFill>
                  <a:schemeClr val="tx2"/>
                </a:solidFill>
                <a:latin typeface="Symbol" pitchFamily="18" charset="2"/>
              </a:rPr>
              <a:t>w</a:t>
            </a:r>
            <a:r>
              <a:rPr kumimoji="0" lang="en-US">
                <a:sym typeface="Symbol" pitchFamily="18" charset="2"/>
              </a:rPr>
              <a:t> yields </a:t>
            </a:r>
          </a:p>
          <a:p>
            <a:r>
              <a:rPr kumimoji="0" lang="en-US">
                <a:sym typeface="Symbol" pitchFamily="18" charset="2"/>
              </a:rPr>
              <a:t>      </a:t>
            </a:r>
            <a:r>
              <a:rPr kumimoji="0" lang="en-US">
                <a:solidFill>
                  <a:srgbClr val="00FFFF"/>
                </a:solidFill>
                <a:latin typeface="Symbol" pitchFamily="18" charset="2"/>
              </a:rPr>
              <a:t>w</a:t>
            </a:r>
            <a:r>
              <a:rPr kumimoji="0" lang="en-US">
                <a:solidFill>
                  <a:srgbClr val="00FFFF"/>
                </a:solidFill>
                <a:sym typeface="Symbol" pitchFamily="18" charset="2"/>
              </a:rPr>
              <a:t> = 3.92 rad/s</a:t>
            </a:r>
            <a:r>
              <a:rPr kumimoji="0" lang="en-US">
                <a:solidFill>
                  <a:schemeClr val="tx2"/>
                </a:solidFill>
                <a:sym typeface="Symbol" pitchFamily="18" charset="2"/>
              </a:rPr>
              <a:t>.</a:t>
            </a:r>
          </a:p>
        </p:txBody>
      </p:sp>
      <p:sp>
        <p:nvSpPr>
          <p:cNvPr id="46086" name="Text Box 12"/>
          <p:cNvSpPr txBox="1">
            <a:spLocks noChangeArrowheads="1"/>
          </p:cNvSpPr>
          <p:nvPr/>
        </p:nvSpPr>
        <p:spPr bwMode="auto">
          <a:xfrm>
            <a:off x="1295400" y="533400"/>
            <a:ext cx="685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r>
              <a:rPr kumimoji="0" lang="en-US" b="1">
                <a:solidFill>
                  <a:srgbClr val="00FF00"/>
                </a:solidFill>
              </a:rPr>
              <a:t>GROUP   PROBLEM   SOLVING </a:t>
            </a:r>
            <a:r>
              <a:rPr kumimoji="0" lang="en-US">
                <a:solidFill>
                  <a:srgbClr val="00FF00"/>
                </a:solidFill>
              </a:rPr>
              <a:t>(continued)</a:t>
            </a:r>
          </a:p>
        </p:txBody>
      </p:sp>
      <p:pic>
        <p:nvPicPr>
          <p:cNvPr id="46087"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143000"/>
            <a:ext cx="3527425"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10"/>
                                        </p:tgtEl>
                                        <p:attrNameLst>
                                          <p:attrName>style.visibility</p:attrName>
                                        </p:attrNameLst>
                                      </p:cBhvr>
                                      <p:to>
                                        <p:strVal val="visible"/>
                                      </p:to>
                                    </p:set>
                                    <p:anim calcmode="lin" valueType="num">
                                      <p:cBhvr additive="base">
                                        <p:cTn id="7" dur="500" fill="hold"/>
                                        <p:tgtEl>
                                          <p:spTgt spid="102410"/>
                                        </p:tgtEl>
                                        <p:attrNameLst>
                                          <p:attrName>ppt_x</p:attrName>
                                        </p:attrNameLst>
                                      </p:cBhvr>
                                      <p:tavLst>
                                        <p:tav tm="0">
                                          <p:val>
                                            <p:strVal val="0-#ppt_w/2"/>
                                          </p:val>
                                        </p:tav>
                                        <p:tav tm="100000">
                                          <p:val>
                                            <p:strVal val="#ppt_x"/>
                                          </p:val>
                                        </p:tav>
                                      </p:tavLst>
                                    </p:anim>
                                    <p:anim calcmode="lin" valueType="num">
                                      <p:cBhvr additive="base">
                                        <p:cTn id="8" dur="500" fill="hold"/>
                                        <p:tgtEl>
                                          <p:spTgt spid="1024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0"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2362200" y="533400"/>
            <a:ext cx="438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b="1">
                <a:solidFill>
                  <a:srgbClr val="00FF00"/>
                </a:solidFill>
              </a:rPr>
              <a:t>GROUP PROBLEM SOLVING</a:t>
            </a:r>
          </a:p>
        </p:txBody>
      </p:sp>
      <p:sp>
        <p:nvSpPr>
          <p:cNvPr id="78852" name="Text Box 4"/>
          <p:cNvSpPr txBox="1">
            <a:spLocks noChangeArrowheads="1"/>
          </p:cNvSpPr>
          <p:nvPr/>
        </p:nvSpPr>
        <p:spPr bwMode="auto">
          <a:xfrm>
            <a:off x="4191000" y="3124200"/>
            <a:ext cx="441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08050" indent="-908050"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b="1">
                <a:solidFill>
                  <a:srgbClr val="FF3300"/>
                </a:solidFill>
              </a:rPr>
              <a:t>Find:</a:t>
            </a:r>
            <a:r>
              <a:rPr kumimoji="0" lang="en-US"/>
              <a:t>	The angular velocity of the pendulum when </a:t>
            </a:r>
            <a:r>
              <a:rPr kumimoji="0" lang="en-US" i="1">
                <a:latin typeface="Symbol" pitchFamily="18" charset="2"/>
              </a:rPr>
              <a:t>q</a:t>
            </a:r>
            <a:r>
              <a:rPr kumimoji="0" lang="en-US"/>
              <a:t> = 90</a:t>
            </a:r>
            <a:r>
              <a:rPr kumimoji="0" lang="en-US">
                <a:cs typeface="Times New Roman" pitchFamily="18" charset="0"/>
              </a:rPr>
              <a:t>°.</a:t>
            </a:r>
          </a:p>
        </p:txBody>
      </p:sp>
      <p:sp>
        <p:nvSpPr>
          <p:cNvPr id="78853" name="Text Box 5"/>
          <p:cNvSpPr txBox="1">
            <a:spLocks noChangeArrowheads="1"/>
          </p:cNvSpPr>
          <p:nvPr/>
        </p:nvSpPr>
        <p:spPr bwMode="auto">
          <a:xfrm>
            <a:off x="609600" y="4724400"/>
            <a:ext cx="8153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08050" indent="-908050"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a:t>	Since the problem involves distance, the principle of work and energy is an efficient solution method.  The only force involved doing work is the weight, so only its work need be determined.</a:t>
            </a:r>
          </a:p>
        </p:txBody>
      </p:sp>
      <p:sp>
        <p:nvSpPr>
          <p:cNvPr id="78851" name="Text Box 3"/>
          <p:cNvSpPr txBox="1">
            <a:spLocks noChangeArrowheads="1"/>
          </p:cNvSpPr>
          <p:nvPr/>
        </p:nvSpPr>
        <p:spPr bwMode="auto">
          <a:xfrm>
            <a:off x="4191000" y="1066800"/>
            <a:ext cx="44958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b="1">
                <a:solidFill>
                  <a:srgbClr val="FF3300"/>
                </a:solidFill>
              </a:rPr>
              <a:t>Given:</a:t>
            </a:r>
            <a:r>
              <a:rPr kumimoji="0" lang="en-US"/>
              <a:t> </a:t>
            </a:r>
            <a:r>
              <a:rPr lang="en-US"/>
              <a:t>The 50 kg pendulum of 	the Charpy impact machine  	is released from rest when 	</a:t>
            </a:r>
            <a:r>
              <a:rPr kumimoji="0" lang="en-US" i="1">
                <a:latin typeface="Symbol" pitchFamily="18" charset="2"/>
              </a:rPr>
              <a:t>q</a:t>
            </a:r>
            <a:r>
              <a:rPr kumimoji="0" lang="en-US"/>
              <a:t> = 0. </a:t>
            </a:r>
            <a:r>
              <a:rPr lang="en-US"/>
              <a:t>The radius of 	gyration  k</a:t>
            </a:r>
            <a:r>
              <a:rPr lang="en-US" baseline="-25000"/>
              <a:t>A </a:t>
            </a:r>
            <a:r>
              <a:rPr lang="en-US"/>
              <a:t>= 1.75 m</a:t>
            </a:r>
            <a:r>
              <a:rPr kumimoji="0" lang="en-US"/>
              <a:t>.</a:t>
            </a:r>
          </a:p>
        </p:txBody>
      </p:sp>
      <p:sp>
        <p:nvSpPr>
          <p:cNvPr id="48134" name="AutoShape 7">
            <a:hlinkClick r:id="" action="ppaction://hlinkshowjump?jump=nextslide" highlightClick="1"/>
          </p:cNvPr>
          <p:cNvSpPr>
            <a:spLocks noChangeArrowheads="1"/>
          </p:cNvSpPr>
          <p:nvPr/>
        </p:nvSpPr>
        <p:spPr bwMode="auto">
          <a:xfrm>
            <a:off x="8305800" y="6172200"/>
            <a:ext cx="228600" cy="2286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48135" name="AutoShape 8">
            <a:hlinkClick r:id="" action="ppaction://hlinkshowjump?jump=previousslide" highlightClick="1"/>
          </p:cNvPr>
          <p:cNvSpPr>
            <a:spLocks noChangeArrowheads="1"/>
          </p:cNvSpPr>
          <p:nvPr/>
        </p:nvSpPr>
        <p:spPr bwMode="auto">
          <a:xfrm>
            <a:off x="8077200" y="6172200"/>
            <a:ext cx="228600" cy="228600"/>
          </a:xfrm>
          <a:prstGeom prst="actionButtonBackPrevious">
            <a:avLst/>
          </a:prstGeom>
          <a:solidFill>
            <a:schemeClr val="accent1"/>
          </a:solidFill>
          <a:ln w="9525">
            <a:solidFill>
              <a:schemeClr val="tx1"/>
            </a:solidFill>
            <a:miter lim="800000"/>
            <a:headEnd/>
            <a:tailEnd/>
          </a:ln>
        </p:spPr>
        <p:txBody>
          <a:bodyPr wrap="none" anchor="ctr"/>
          <a:lstStyle/>
          <a:p>
            <a:endParaRPr lang="en-US"/>
          </a:p>
        </p:txBody>
      </p:sp>
      <p:pic>
        <p:nvPicPr>
          <p:cNvPr id="4813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19200"/>
            <a:ext cx="3444875"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609600" y="4711700"/>
            <a:ext cx="885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b="1">
                <a:solidFill>
                  <a:srgbClr val="FF3300"/>
                </a:solidFill>
              </a:rPr>
              <a:t>Plan: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8851"/>
                                        </p:tgtEl>
                                        <p:attrNameLst>
                                          <p:attrName>style.visibility</p:attrName>
                                        </p:attrNameLst>
                                      </p:cBhvr>
                                      <p:to>
                                        <p:strVal val="visible"/>
                                      </p:to>
                                    </p:set>
                                    <p:anim calcmode="lin" valueType="num">
                                      <p:cBhvr additive="base">
                                        <p:cTn id="7" dur="500" fill="hold"/>
                                        <p:tgtEl>
                                          <p:spTgt spid="78851"/>
                                        </p:tgtEl>
                                        <p:attrNameLst>
                                          <p:attrName>ppt_x</p:attrName>
                                        </p:attrNameLst>
                                      </p:cBhvr>
                                      <p:tavLst>
                                        <p:tav tm="0">
                                          <p:val>
                                            <p:strVal val="0-#ppt_w/2"/>
                                          </p:val>
                                        </p:tav>
                                        <p:tav tm="100000">
                                          <p:val>
                                            <p:strVal val="#ppt_x"/>
                                          </p:val>
                                        </p:tav>
                                      </p:tavLst>
                                    </p:anim>
                                    <p:anim calcmode="lin" valueType="num">
                                      <p:cBhvr additive="base">
                                        <p:cTn id="8" dur="500" fill="hold"/>
                                        <p:tgtEl>
                                          <p:spTgt spid="7885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8852"/>
                                        </p:tgtEl>
                                        <p:attrNameLst>
                                          <p:attrName>style.visibility</p:attrName>
                                        </p:attrNameLst>
                                      </p:cBhvr>
                                      <p:to>
                                        <p:strVal val="visible"/>
                                      </p:to>
                                    </p:set>
                                    <p:anim calcmode="lin" valueType="num">
                                      <p:cBhvr additive="base">
                                        <p:cTn id="13" dur="500" fill="hold"/>
                                        <p:tgtEl>
                                          <p:spTgt spid="78852"/>
                                        </p:tgtEl>
                                        <p:attrNameLst>
                                          <p:attrName>ppt_x</p:attrName>
                                        </p:attrNameLst>
                                      </p:cBhvr>
                                      <p:tavLst>
                                        <p:tav tm="0">
                                          <p:val>
                                            <p:strVal val="0-#ppt_w/2"/>
                                          </p:val>
                                        </p:tav>
                                        <p:tav tm="100000">
                                          <p:val>
                                            <p:strVal val="#ppt_x"/>
                                          </p:val>
                                        </p:tav>
                                      </p:tavLst>
                                    </p:anim>
                                    <p:anim calcmode="lin" valueType="num">
                                      <p:cBhvr additive="base">
                                        <p:cTn id="14" dur="500" fill="hold"/>
                                        <p:tgtEl>
                                          <p:spTgt spid="78852"/>
                                        </p:tgtEl>
                                        <p:attrNameLst>
                                          <p:attrName>ppt_y</p:attrName>
                                        </p:attrNameLst>
                                      </p:cBhvr>
                                      <p:tavLst>
                                        <p:tav tm="0">
                                          <p:val>
                                            <p:strVal val="#ppt_y"/>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78853"/>
                                        </p:tgtEl>
                                        <p:attrNameLst>
                                          <p:attrName>style.visibility</p:attrName>
                                        </p:attrNameLst>
                                      </p:cBhvr>
                                      <p:to>
                                        <p:strVal val="visible"/>
                                      </p:to>
                                    </p:set>
                                    <p:anim calcmode="lin" valueType="num">
                                      <p:cBhvr additive="base">
                                        <p:cTn id="23" dur="500" fill="hold"/>
                                        <p:tgtEl>
                                          <p:spTgt spid="78853"/>
                                        </p:tgtEl>
                                        <p:attrNameLst>
                                          <p:attrName>ppt_x</p:attrName>
                                        </p:attrNameLst>
                                      </p:cBhvr>
                                      <p:tavLst>
                                        <p:tav tm="0">
                                          <p:val>
                                            <p:strVal val="0-#ppt_w/2"/>
                                          </p:val>
                                        </p:tav>
                                        <p:tav tm="100000">
                                          <p:val>
                                            <p:strVal val="#ppt_x"/>
                                          </p:val>
                                        </p:tav>
                                      </p:tavLst>
                                    </p:anim>
                                    <p:anim calcmode="lin" valueType="num">
                                      <p:cBhvr additive="base">
                                        <p:cTn id="24" dur="500" fill="hold"/>
                                        <p:tgtEl>
                                          <p:spTgt spid="788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autoUpdateAnimBg="0"/>
      <p:bldP spid="78853" grpId="0" autoUpdateAnimBg="0"/>
      <p:bldP spid="78851" grpId="0" autoUpdateAnimBg="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905000" y="381000"/>
            <a:ext cx="5257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0" lang="en-US" b="1">
                <a:solidFill>
                  <a:srgbClr val="00FF00"/>
                </a:solidFill>
              </a:rPr>
              <a:t>GROUP PROBLEM SOLVING</a:t>
            </a:r>
            <a:r>
              <a:rPr kumimoji="0" lang="en-US"/>
              <a:t> </a:t>
            </a:r>
            <a:r>
              <a:rPr kumimoji="0" lang="en-US">
                <a:solidFill>
                  <a:srgbClr val="00FF00"/>
                </a:solidFill>
              </a:rPr>
              <a:t>(continued)</a:t>
            </a:r>
          </a:p>
        </p:txBody>
      </p:sp>
      <p:sp>
        <p:nvSpPr>
          <p:cNvPr id="86019" name="Text Box 3"/>
          <p:cNvSpPr txBox="1">
            <a:spLocks noChangeArrowheads="1"/>
          </p:cNvSpPr>
          <p:nvPr/>
        </p:nvSpPr>
        <p:spPr bwMode="auto">
          <a:xfrm>
            <a:off x="3276600" y="1905000"/>
            <a:ext cx="5715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908050" algn="l"/>
                <a:tab pos="1489075" algn="l"/>
              </a:tabLst>
              <a:defRPr kumimoji="1" sz="2400">
                <a:solidFill>
                  <a:schemeClr val="tx1"/>
                </a:solidFill>
                <a:latin typeface="Times New Roman" pitchFamily="18" charset="0"/>
              </a:defRPr>
            </a:lvl1pPr>
            <a:lvl2pPr marL="742950" indent="-285750" eaLnBrk="0" hangingPunct="0">
              <a:tabLst>
                <a:tab pos="908050" algn="l"/>
                <a:tab pos="1489075" algn="l"/>
              </a:tabLst>
              <a:defRPr kumimoji="1" sz="2400">
                <a:solidFill>
                  <a:schemeClr val="tx1"/>
                </a:solidFill>
                <a:latin typeface="Times New Roman" pitchFamily="18" charset="0"/>
              </a:defRPr>
            </a:lvl2pPr>
            <a:lvl3pPr marL="1143000" indent="-228600" eaLnBrk="0" hangingPunct="0">
              <a:tabLst>
                <a:tab pos="908050" algn="l"/>
                <a:tab pos="1489075" algn="l"/>
              </a:tabLst>
              <a:defRPr kumimoji="1" sz="2400">
                <a:solidFill>
                  <a:schemeClr val="tx1"/>
                </a:solidFill>
                <a:latin typeface="Times New Roman" pitchFamily="18" charset="0"/>
              </a:defRPr>
            </a:lvl3pPr>
            <a:lvl4pPr marL="1600200" indent="-228600" eaLnBrk="0" hangingPunct="0">
              <a:tabLst>
                <a:tab pos="908050" algn="l"/>
                <a:tab pos="1489075" algn="l"/>
              </a:tabLst>
              <a:defRPr kumimoji="1" sz="2400">
                <a:solidFill>
                  <a:schemeClr val="tx1"/>
                </a:solidFill>
                <a:latin typeface="Times New Roman" pitchFamily="18" charset="0"/>
              </a:defRPr>
            </a:lvl4pPr>
            <a:lvl5pPr marL="2057400" indent="-228600" eaLnBrk="0" hangingPunct="0">
              <a:tabLst>
                <a:tab pos="908050" algn="l"/>
                <a:tab pos="1489075" algn="l"/>
              </a:tabLst>
              <a:defRPr kumimoji="1" sz="2400">
                <a:solidFill>
                  <a:schemeClr val="tx1"/>
                </a:solidFill>
                <a:latin typeface="Times New Roman" pitchFamily="18" charset="0"/>
              </a:defRPr>
            </a:lvl5pPr>
            <a:lvl6pPr marL="2514600" indent="-228600" eaLnBrk="0" fontAlgn="base" hangingPunct="0">
              <a:spcBef>
                <a:spcPct val="0"/>
              </a:spcBef>
              <a:spcAft>
                <a:spcPct val="0"/>
              </a:spcAft>
              <a:tabLst>
                <a:tab pos="908050" algn="l"/>
                <a:tab pos="1489075" algn="l"/>
              </a:tabLst>
              <a:defRPr kumimoji="1" sz="2400">
                <a:solidFill>
                  <a:schemeClr val="tx1"/>
                </a:solidFill>
                <a:latin typeface="Times New Roman" pitchFamily="18" charset="0"/>
              </a:defRPr>
            </a:lvl6pPr>
            <a:lvl7pPr marL="2971800" indent="-228600" eaLnBrk="0" fontAlgn="base" hangingPunct="0">
              <a:spcBef>
                <a:spcPct val="0"/>
              </a:spcBef>
              <a:spcAft>
                <a:spcPct val="0"/>
              </a:spcAft>
              <a:tabLst>
                <a:tab pos="908050" algn="l"/>
                <a:tab pos="1489075" algn="l"/>
              </a:tabLst>
              <a:defRPr kumimoji="1" sz="2400">
                <a:solidFill>
                  <a:schemeClr val="tx1"/>
                </a:solidFill>
                <a:latin typeface="Times New Roman" pitchFamily="18" charset="0"/>
              </a:defRPr>
            </a:lvl7pPr>
            <a:lvl8pPr marL="3429000" indent="-228600" eaLnBrk="0" fontAlgn="base" hangingPunct="0">
              <a:spcBef>
                <a:spcPct val="0"/>
              </a:spcBef>
              <a:spcAft>
                <a:spcPct val="0"/>
              </a:spcAft>
              <a:tabLst>
                <a:tab pos="908050" algn="l"/>
                <a:tab pos="1489075" algn="l"/>
              </a:tabLst>
              <a:defRPr kumimoji="1" sz="2400">
                <a:solidFill>
                  <a:schemeClr val="tx1"/>
                </a:solidFill>
                <a:latin typeface="Times New Roman" pitchFamily="18" charset="0"/>
              </a:defRPr>
            </a:lvl8pPr>
            <a:lvl9pPr marL="3886200" indent="-228600" eaLnBrk="0" fontAlgn="base" hangingPunct="0">
              <a:spcBef>
                <a:spcPct val="0"/>
              </a:spcBef>
              <a:spcAft>
                <a:spcPct val="0"/>
              </a:spcAft>
              <a:tabLst>
                <a:tab pos="908050" algn="l"/>
                <a:tab pos="1489075" algn="l"/>
              </a:tabLst>
              <a:defRPr kumimoji="1" sz="2400">
                <a:solidFill>
                  <a:schemeClr val="tx1"/>
                </a:solidFill>
                <a:latin typeface="Times New Roman" pitchFamily="18" charset="0"/>
              </a:defRPr>
            </a:lvl9pPr>
          </a:lstStyle>
          <a:p>
            <a:pPr eaLnBrk="1" hangingPunct="1"/>
            <a:r>
              <a:rPr kumimoji="0" lang="en-US">
                <a:latin typeface="Symbol" pitchFamily="18" charset="2"/>
              </a:rPr>
              <a:t>D</a:t>
            </a:r>
            <a:r>
              <a:rPr kumimoji="0" lang="en-US"/>
              <a:t>y = 1.25 sin</a:t>
            </a:r>
            <a:r>
              <a:rPr kumimoji="0" lang="en-US" i="1">
                <a:latin typeface="Symbol" pitchFamily="18" charset="2"/>
              </a:rPr>
              <a:t> q</a:t>
            </a:r>
            <a:endParaRPr kumimoji="0" lang="en-US"/>
          </a:p>
          <a:p>
            <a:pPr eaLnBrk="1" hangingPunct="1"/>
            <a:r>
              <a:rPr kumimoji="0" lang="en-US"/>
              <a:t>Then, determine the</a:t>
            </a:r>
            <a:r>
              <a:rPr kumimoji="0" lang="en-US">
                <a:solidFill>
                  <a:schemeClr val="hlink"/>
                </a:solidFill>
              </a:rPr>
              <a:t> work due to the weight.</a:t>
            </a:r>
            <a:r>
              <a:rPr kumimoji="0" lang="en-US"/>
              <a:t>  </a:t>
            </a:r>
          </a:p>
          <a:p>
            <a:pPr eaLnBrk="1" hangingPunct="1">
              <a:spcBef>
                <a:spcPct val="40000"/>
              </a:spcBef>
            </a:pPr>
            <a:r>
              <a:rPr kumimoji="0" lang="en-US"/>
              <a:t>U</a:t>
            </a:r>
            <a:r>
              <a:rPr kumimoji="0" lang="en-US" baseline="-25000"/>
              <a:t>w</a:t>
            </a:r>
            <a:r>
              <a:rPr kumimoji="0" lang="en-US"/>
              <a:t> = -W</a:t>
            </a:r>
            <a:r>
              <a:rPr kumimoji="0" lang="en-US">
                <a:latin typeface="Symbol" pitchFamily="18" charset="2"/>
              </a:rPr>
              <a:t>D</a:t>
            </a:r>
            <a:r>
              <a:rPr kumimoji="0" lang="en-US"/>
              <a:t>y  </a:t>
            </a:r>
          </a:p>
          <a:p>
            <a:pPr eaLnBrk="1" hangingPunct="1">
              <a:spcBef>
                <a:spcPct val="40000"/>
              </a:spcBef>
            </a:pPr>
            <a:r>
              <a:rPr kumimoji="0" lang="en-US"/>
              <a:t>U</a:t>
            </a:r>
            <a:r>
              <a:rPr kumimoji="0" lang="en-US" baseline="-25000"/>
              <a:t>1-2</a:t>
            </a:r>
            <a:r>
              <a:rPr kumimoji="0" lang="en-US"/>
              <a:t> = W (1.25 sin </a:t>
            </a:r>
            <a:r>
              <a:rPr kumimoji="0" lang="en-US" i="1">
                <a:latin typeface="Symbol" pitchFamily="18" charset="2"/>
              </a:rPr>
              <a:t>q </a:t>
            </a:r>
            <a:r>
              <a:rPr kumimoji="0" lang="en-US"/>
              <a:t>)</a:t>
            </a:r>
          </a:p>
          <a:p>
            <a:pPr eaLnBrk="1" hangingPunct="1">
              <a:spcBef>
                <a:spcPct val="35000"/>
              </a:spcBef>
            </a:pPr>
            <a:r>
              <a:rPr kumimoji="0" lang="en-US"/>
              <a:t>          = 50(9.81) (1.25 sin </a:t>
            </a:r>
            <a:r>
              <a:rPr kumimoji="0" lang="en-US">
                <a:latin typeface="Symbol" pitchFamily="18" charset="2"/>
              </a:rPr>
              <a:t>90</a:t>
            </a:r>
            <a:r>
              <a:rPr kumimoji="0" lang="en-US">
                <a:latin typeface="Symbol" pitchFamily="18" charset="2"/>
                <a:sym typeface="Symbol" pitchFamily="18" charset="2"/>
              </a:rPr>
              <a:t></a:t>
            </a:r>
            <a:r>
              <a:rPr kumimoji="0" lang="en-US"/>
              <a:t>)</a:t>
            </a:r>
          </a:p>
          <a:p>
            <a:pPr eaLnBrk="1" hangingPunct="1">
              <a:spcBef>
                <a:spcPct val="35000"/>
              </a:spcBef>
            </a:pPr>
            <a:r>
              <a:rPr kumimoji="0" lang="en-US"/>
              <a:t>          = 613.1 N</a:t>
            </a:r>
            <a:r>
              <a:rPr kumimoji="0" lang="en-US">
                <a:cs typeface="Times New Roman" pitchFamily="18" charset="0"/>
              </a:rPr>
              <a:t>·</a:t>
            </a:r>
            <a:r>
              <a:rPr kumimoji="0" lang="en-US"/>
              <a:t>m</a:t>
            </a:r>
            <a:endParaRPr kumimoji="0" lang="en-US">
              <a:cs typeface="Times New Roman" pitchFamily="18" charset="0"/>
            </a:endParaRPr>
          </a:p>
        </p:txBody>
      </p:sp>
      <p:sp>
        <p:nvSpPr>
          <p:cNvPr id="49156" name="AutoShape 6">
            <a:hlinkClick r:id="" action="ppaction://hlinkshowjump?jump=nextslide" highlightClick="1"/>
          </p:cNvPr>
          <p:cNvSpPr>
            <a:spLocks noChangeArrowheads="1"/>
          </p:cNvSpPr>
          <p:nvPr/>
        </p:nvSpPr>
        <p:spPr bwMode="auto">
          <a:xfrm>
            <a:off x="8305800" y="6172200"/>
            <a:ext cx="228600" cy="2286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49157" name="AutoShape 7">
            <a:hlinkClick r:id="" action="ppaction://hlinkshowjump?jump=previousslide" highlightClick="1"/>
          </p:cNvPr>
          <p:cNvSpPr>
            <a:spLocks noChangeArrowheads="1"/>
          </p:cNvSpPr>
          <p:nvPr/>
        </p:nvSpPr>
        <p:spPr bwMode="auto">
          <a:xfrm>
            <a:off x="8077200" y="6172200"/>
            <a:ext cx="228600" cy="228600"/>
          </a:xfrm>
          <a:prstGeom prst="actionButtonBackPrevious">
            <a:avLst/>
          </a:prstGeom>
          <a:solidFill>
            <a:schemeClr val="accent1"/>
          </a:solidFill>
          <a:ln w="9525">
            <a:solidFill>
              <a:schemeClr val="tx1"/>
            </a:solidFill>
            <a:miter lim="800000"/>
            <a:headEnd/>
            <a:tailEnd/>
          </a:ln>
        </p:spPr>
        <p:txBody>
          <a:bodyPr wrap="none" anchor="ctr"/>
          <a:lstStyle/>
          <a:p>
            <a:endParaRPr lang="en-US"/>
          </a:p>
        </p:txBody>
      </p:sp>
      <p:sp>
        <p:nvSpPr>
          <p:cNvPr id="49158" name="Text Box 8"/>
          <p:cNvSpPr txBox="1">
            <a:spLocks noChangeArrowheads="1"/>
          </p:cNvSpPr>
          <p:nvPr/>
        </p:nvSpPr>
        <p:spPr bwMode="auto">
          <a:xfrm>
            <a:off x="457200" y="1066800"/>
            <a:ext cx="7772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lang="en-US" b="1">
                <a:solidFill>
                  <a:srgbClr val="FF3300"/>
                </a:solidFill>
              </a:rPr>
              <a:t>Solution:</a:t>
            </a:r>
            <a:r>
              <a:rPr lang="en-US"/>
              <a:t>  </a:t>
            </a:r>
          </a:p>
          <a:p>
            <a:pPr eaLnBrk="1" hangingPunct="1"/>
            <a:r>
              <a:rPr lang="en-US"/>
              <a:t> Calculate the vertical distance the mass center moves.</a:t>
            </a:r>
          </a:p>
        </p:txBody>
      </p:sp>
      <p:pic>
        <p:nvPicPr>
          <p:cNvPr id="49159"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27238"/>
            <a:ext cx="2789238" cy="231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 Box 24"/>
          <p:cNvSpPr txBox="1">
            <a:spLocks noChangeArrowheads="1"/>
          </p:cNvSpPr>
          <p:nvPr/>
        </p:nvSpPr>
        <p:spPr bwMode="auto">
          <a:xfrm>
            <a:off x="1676400" y="4953000"/>
            <a:ext cx="6019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908050" algn="l"/>
                <a:tab pos="1489075" algn="l"/>
              </a:tabLst>
              <a:defRPr kumimoji="1" sz="2400">
                <a:solidFill>
                  <a:schemeClr val="tx1"/>
                </a:solidFill>
                <a:latin typeface="Times New Roman" pitchFamily="18" charset="0"/>
              </a:defRPr>
            </a:lvl1pPr>
            <a:lvl2pPr marL="742950" indent="-285750" eaLnBrk="0" hangingPunct="0">
              <a:tabLst>
                <a:tab pos="908050" algn="l"/>
                <a:tab pos="1489075" algn="l"/>
              </a:tabLst>
              <a:defRPr kumimoji="1" sz="2400">
                <a:solidFill>
                  <a:schemeClr val="tx1"/>
                </a:solidFill>
                <a:latin typeface="Times New Roman" pitchFamily="18" charset="0"/>
              </a:defRPr>
            </a:lvl2pPr>
            <a:lvl3pPr marL="1143000" indent="-228600" eaLnBrk="0" hangingPunct="0">
              <a:tabLst>
                <a:tab pos="908050" algn="l"/>
                <a:tab pos="1489075" algn="l"/>
              </a:tabLst>
              <a:defRPr kumimoji="1" sz="2400">
                <a:solidFill>
                  <a:schemeClr val="tx1"/>
                </a:solidFill>
                <a:latin typeface="Times New Roman" pitchFamily="18" charset="0"/>
              </a:defRPr>
            </a:lvl3pPr>
            <a:lvl4pPr marL="1600200" indent="-228600" eaLnBrk="0" hangingPunct="0">
              <a:tabLst>
                <a:tab pos="908050" algn="l"/>
                <a:tab pos="1489075" algn="l"/>
              </a:tabLst>
              <a:defRPr kumimoji="1" sz="2400">
                <a:solidFill>
                  <a:schemeClr val="tx1"/>
                </a:solidFill>
                <a:latin typeface="Times New Roman" pitchFamily="18" charset="0"/>
              </a:defRPr>
            </a:lvl4pPr>
            <a:lvl5pPr marL="2057400" indent="-228600" eaLnBrk="0" hangingPunct="0">
              <a:tabLst>
                <a:tab pos="908050" algn="l"/>
                <a:tab pos="1489075" algn="l"/>
              </a:tabLst>
              <a:defRPr kumimoji="1" sz="2400">
                <a:solidFill>
                  <a:schemeClr val="tx1"/>
                </a:solidFill>
                <a:latin typeface="Times New Roman" pitchFamily="18" charset="0"/>
              </a:defRPr>
            </a:lvl5pPr>
            <a:lvl6pPr marL="2514600" indent="-228600" eaLnBrk="0" fontAlgn="base" hangingPunct="0">
              <a:spcBef>
                <a:spcPct val="0"/>
              </a:spcBef>
              <a:spcAft>
                <a:spcPct val="0"/>
              </a:spcAft>
              <a:tabLst>
                <a:tab pos="908050" algn="l"/>
                <a:tab pos="1489075" algn="l"/>
              </a:tabLst>
              <a:defRPr kumimoji="1" sz="2400">
                <a:solidFill>
                  <a:schemeClr val="tx1"/>
                </a:solidFill>
                <a:latin typeface="Times New Roman" pitchFamily="18" charset="0"/>
              </a:defRPr>
            </a:lvl6pPr>
            <a:lvl7pPr marL="2971800" indent="-228600" eaLnBrk="0" fontAlgn="base" hangingPunct="0">
              <a:spcBef>
                <a:spcPct val="0"/>
              </a:spcBef>
              <a:spcAft>
                <a:spcPct val="0"/>
              </a:spcAft>
              <a:tabLst>
                <a:tab pos="908050" algn="l"/>
                <a:tab pos="1489075" algn="l"/>
              </a:tabLst>
              <a:defRPr kumimoji="1" sz="2400">
                <a:solidFill>
                  <a:schemeClr val="tx1"/>
                </a:solidFill>
                <a:latin typeface="Times New Roman" pitchFamily="18" charset="0"/>
              </a:defRPr>
            </a:lvl7pPr>
            <a:lvl8pPr marL="3429000" indent="-228600" eaLnBrk="0" fontAlgn="base" hangingPunct="0">
              <a:spcBef>
                <a:spcPct val="0"/>
              </a:spcBef>
              <a:spcAft>
                <a:spcPct val="0"/>
              </a:spcAft>
              <a:tabLst>
                <a:tab pos="908050" algn="l"/>
                <a:tab pos="1489075" algn="l"/>
              </a:tabLst>
              <a:defRPr kumimoji="1" sz="2400">
                <a:solidFill>
                  <a:schemeClr val="tx1"/>
                </a:solidFill>
                <a:latin typeface="Times New Roman" pitchFamily="18" charset="0"/>
              </a:defRPr>
            </a:lvl8pPr>
            <a:lvl9pPr marL="3886200" indent="-228600" eaLnBrk="0" fontAlgn="base" hangingPunct="0">
              <a:spcBef>
                <a:spcPct val="0"/>
              </a:spcBef>
              <a:spcAft>
                <a:spcPct val="0"/>
              </a:spcAft>
              <a:tabLst>
                <a:tab pos="908050" algn="l"/>
                <a:tab pos="1489075" algn="l"/>
              </a:tabLst>
              <a:defRPr kumimoji="1" sz="2400">
                <a:solidFill>
                  <a:schemeClr val="tx1"/>
                </a:solidFill>
                <a:latin typeface="Times New Roman" pitchFamily="18" charset="0"/>
              </a:defRPr>
            </a:lvl9pPr>
          </a:lstStyle>
          <a:p>
            <a:pPr eaLnBrk="1" hangingPunct="1"/>
            <a:r>
              <a:rPr kumimoji="0" lang="en-US">
                <a:solidFill>
                  <a:schemeClr val="tx2"/>
                </a:solidFill>
                <a:cs typeface="Times New Roman" pitchFamily="18" charset="0"/>
              </a:rPr>
              <a:t>The mass moment of inertia about A is:</a:t>
            </a:r>
          </a:p>
          <a:p>
            <a:pPr eaLnBrk="1" hangingPunct="1"/>
            <a:r>
              <a:rPr kumimoji="0" lang="en-US">
                <a:solidFill>
                  <a:schemeClr val="tx2"/>
                </a:solidFill>
                <a:cs typeface="Times New Roman" pitchFamily="18" charset="0"/>
              </a:rPr>
              <a:t>   </a:t>
            </a:r>
            <a:r>
              <a:rPr kumimoji="0" lang="en-US"/>
              <a:t>I</a:t>
            </a:r>
            <a:r>
              <a:rPr kumimoji="0" lang="en-US" baseline="-25000"/>
              <a:t>A </a:t>
            </a:r>
            <a:r>
              <a:rPr kumimoji="0" lang="en-US"/>
              <a:t>= m (k</a:t>
            </a:r>
            <a:r>
              <a:rPr kumimoji="0" lang="en-US" baseline="-25000"/>
              <a:t>A</a:t>
            </a:r>
            <a:r>
              <a:rPr kumimoji="0" lang="en-US"/>
              <a:t>)</a:t>
            </a:r>
            <a:r>
              <a:rPr kumimoji="0" lang="en-US" baseline="30000"/>
              <a:t>2 </a:t>
            </a:r>
            <a:r>
              <a:rPr kumimoji="0" lang="en-US"/>
              <a:t>= 50(1.75)</a:t>
            </a:r>
            <a:r>
              <a:rPr kumimoji="0" lang="en-US" baseline="30000"/>
              <a:t>2</a:t>
            </a:r>
            <a:r>
              <a:rPr kumimoji="0" lang="en-US"/>
              <a:t> = 153.1 kg</a:t>
            </a:r>
            <a:r>
              <a:rPr kumimoji="0" lang="en-US">
                <a:cs typeface="Times New Roman" pitchFamily="18" charset="0"/>
              </a:rPr>
              <a:t>·</a:t>
            </a:r>
            <a:r>
              <a:rPr kumimoji="0" lang="en-US"/>
              <a:t>m</a:t>
            </a:r>
            <a:r>
              <a:rPr kumimoji="0" lang="en-US" baseline="30000"/>
              <a:t>2</a:t>
            </a:r>
            <a:endParaRPr kumimoji="0" lang="en-US">
              <a:solidFill>
                <a:schemeClr val="tx2"/>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6019"/>
                                        </p:tgtEl>
                                        <p:attrNameLst>
                                          <p:attrName>style.visibility</p:attrName>
                                        </p:attrNameLst>
                                      </p:cBhvr>
                                      <p:to>
                                        <p:strVal val="visible"/>
                                      </p:to>
                                    </p:set>
                                    <p:anim calcmode="lin" valueType="num">
                                      <p:cBhvr additive="base">
                                        <p:cTn id="7" dur="500" fill="hold"/>
                                        <p:tgtEl>
                                          <p:spTgt spid="86019"/>
                                        </p:tgtEl>
                                        <p:attrNameLst>
                                          <p:attrName>ppt_x</p:attrName>
                                        </p:attrNameLst>
                                      </p:cBhvr>
                                      <p:tavLst>
                                        <p:tav tm="0">
                                          <p:val>
                                            <p:strVal val="0-#ppt_w/2"/>
                                          </p:val>
                                        </p:tav>
                                        <p:tav tm="100000">
                                          <p:val>
                                            <p:strVal val="#ppt_x"/>
                                          </p:val>
                                        </p:tav>
                                      </p:tavLst>
                                    </p:anim>
                                    <p:anim calcmode="lin" valueType="num">
                                      <p:cBhvr additive="base">
                                        <p:cTn id="8" dur="500" fill="hold"/>
                                        <p:tgtEl>
                                          <p:spTgt spid="8601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500" fill="hold"/>
                                        <p:tgtEl>
                                          <p:spTgt spid="52"/>
                                        </p:tgtEl>
                                        <p:attrNameLst>
                                          <p:attrName>ppt_x</p:attrName>
                                        </p:attrNameLst>
                                      </p:cBhvr>
                                      <p:tavLst>
                                        <p:tav tm="0">
                                          <p:val>
                                            <p:strVal val="0-#ppt_w/2"/>
                                          </p:val>
                                        </p:tav>
                                        <p:tav tm="100000">
                                          <p:val>
                                            <p:strVal val="#ppt_x"/>
                                          </p:val>
                                        </p:tav>
                                      </p:tavLst>
                                    </p:anim>
                                    <p:anim calcmode="lin" valueType="num">
                                      <p:cBhvr additive="base">
                                        <p:cTn id="14"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autoUpdateAnimBg="0"/>
      <p:bldP spid="52"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5" name="Text Box 25"/>
          <p:cNvSpPr txBox="1">
            <a:spLocks noChangeArrowheads="1"/>
          </p:cNvSpPr>
          <p:nvPr/>
        </p:nvSpPr>
        <p:spPr bwMode="auto">
          <a:xfrm>
            <a:off x="838200" y="1447800"/>
            <a:ext cx="3741738"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1993900" algn="l"/>
              </a:tabLst>
              <a:defRPr kumimoji="1" sz="2400">
                <a:solidFill>
                  <a:schemeClr val="tx1"/>
                </a:solidFill>
                <a:latin typeface="Times New Roman" pitchFamily="18" charset="0"/>
              </a:defRPr>
            </a:lvl1pPr>
            <a:lvl2pPr marL="742950" indent="-285750" eaLnBrk="0" hangingPunct="0">
              <a:tabLst>
                <a:tab pos="1993900" algn="l"/>
              </a:tabLst>
              <a:defRPr kumimoji="1" sz="2400">
                <a:solidFill>
                  <a:schemeClr val="tx1"/>
                </a:solidFill>
                <a:latin typeface="Times New Roman" pitchFamily="18" charset="0"/>
              </a:defRPr>
            </a:lvl2pPr>
            <a:lvl3pPr marL="1143000" indent="-228600" eaLnBrk="0" hangingPunct="0">
              <a:tabLst>
                <a:tab pos="1993900" algn="l"/>
              </a:tabLst>
              <a:defRPr kumimoji="1" sz="2400">
                <a:solidFill>
                  <a:schemeClr val="tx1"/>
                </a:solidFill>
                <a:latin typeface="Times New Roman" pitchFamily="18" charset="0"/>
              </a:defRPr>
            </a:lvl3pPr>
            <a:lvl4pPr marL="1600200" indent="-228600" eaLnBrk="0" hangingPunct="0">
              <a:tabLst>
                <a:tab pos="1993900" algn="l"/>
              </a:tabLst>
              <a:defRPr kumimoji="1" sz="2400">
                <a:solidFill>
                  <a:schemeClr val="tx1"/>
                </a:solidFill>
                <a:latin typeface="Times New Roman" pitchFamily="18" charset="0"/>
              </a:defRPr>
            </a:lvl4pPr>
            <a:lvl5pPr marL="2057400" indent="-228600" eaLnBrk="0" hangingPunct="0">
              <a:tabLst>
                <a:tab pos="1993900" algn="l"/>
              </a:tabLst>
              <a:defRPr kumimoji="1" sz="2400">
                <a:solidFill>
                  <a:schemeClr val="tx1"/>
                </a:solidFill>
                <a:latin typeface="Times New Roman" pitchFamily="18" charset="0"/>
              </a:defRPr>
            </a:lvl5pPr>
            <a:lvl6pPr marL="2514600" indent="-228600" eaLnBrk="0" fontAlgn="base" hangingPunct="0">
              <a:spcBef>
                <a:spcPct val="0"/>
              </a:spcBef>
              <a:spcAft>
                <a:spcPct val="0"/>
              </a:spcAft>
              <a:tabLst>
                <a:tab pos="1993900" algn="l"/>
              </a:tabLst>
              <a:defRPr kumimoji="1" sz="2400">
                <a:solidFill>
                  <a:schemeClr val="tx1"/>
                </a:solidFill>
                <a:latin typeface="Times New Roman" pitchFamily="18" charset="0"/>
              </a:defRPr>
            </a:lvl6pPr>
            <a:lvl7pPr marL="2971800" indent="-228600" eaLnBrk="0" fontAlgn="base" hangingPunct="0">
              <a:spcBef>
                <a:spcPct val="0"/>
              </a:spcBef>
              <a:spcAft>
                <a:spcPct val="0"/>
              </a:spcAft>
              <a:tabLst>
                <a:tab pos="1993900" algn="l"/>
              </a:tabLst>
              <a:defRPr kumimoji="1" sz="2400">
                <a:solidFill>
                  <a:schemeClr val="tx1"/>
                </a:solidFill>
                <a:latin typeface="Times New Roman" pitchFamily="18" charset="0"/>
              </a:defRPr>
            </a:lvl7pPr>
            <a:lvl8pPr marL="3429000" indent="-228600" eaLnBrk="0" fontAlgn="base" hangingPunct="0">
              <a:spcBef>
                <a:spcPct val="0"/>
              </a:spcBef>
              <a:spcAft>
                <a:spcPct val="0"/>
              </a:spcAft>
              <a:tabLst>
                <a:tab pos="1993900" algn="l"/>
              </a:tabLst>
              <a:defRPr kumimoji="1" sz="2400">
                <a:solidFill>
                  <a:schemeClr val="tx1"/>
                </a:solidFill>
                <a:latin typeface="Times New Roman" pitchFamily="18" charset="0"/>
              </a:defRPr>
            </a:lvl8pPr>
            <a:lvl9pPr marL="3886200" indent="-228600" eaLnBrk="0" fontAlgn="base" hangingPunct="0">
              <a:spcBef>
                <a:spcPct val="0"/>
              </a:spcBef>
              <a:spcAft>
                <a:spcPct val="0"/>
              </a:spcAft>
              <a:tabLst>
                <a:tab pos="1993900" algn="l"/>
              </a:tabLst>
              <a:defRPr kumimoji="1" sz="2400">
                <a:solidFill>
                  <a:schemeClr val="tx1"/>
                </a:solidFill>
                <a:latin typeface="Times New Roman" pitchFamily="18" charset="0"/>
              </a:defRPr>
            </a:lvl9pPr>
          </a:lstStyle>
          <a:p>
            <a:pPr eaLnBrk="1" hangingPunct="1">
              <a:spcBef>
                <a:spcPts val="300"/>
              </a:spcBef>
            </a:pPr>
            <a:r>
              <a:rPr kumimoji="0" lang="en-US">
                <a:solidFill>
                  <a:schemeClr val="hlink"/>
                </a:solidFill>
              </a:rPr>
              <a:t>Kinetic energy</a:t>
            </a:r>
            <a:r>
              <a:rPr kumimoji="0" lang="en-US"/>
              <a:t>:	</a:t>
            </a:r>
          </a:p>
          <a:p>
            <a:pPr eaLnBrk="1" hangingPunct="1">
              <a:spcBef>
                <a:spcPts val="300"/>
              </a:spcBef>
            </a:pPr>
            <a:r>
              <a:rPr kumimoji="0" lang="en-US"/>
              <a:t>    T</a:t>
            </a:r>
            <a:r>
              <a:rPr kumimoji="0" lang="en-US" baseline="-25000"/>
              <a:t>1</a:t>
            </a:r>
            <a:r>
              <a:rPr kumimoji="0" lang="en-US"/>
              <a:t> = 0</a:t>
            </a:r>
          </a:p>
          <a:p>
            <a:pPr eaLnBrk="1" hangingPunct="1">
              <a:spcBef>
                <a:spcPts val="300"/>
              </a:spcBef>
            </a:pPr>
            <a:endParaRPr kumimoji="0" lang="en-US"/>
          </a:p>
          <a:p>
            <a:pPr eaLnBrk="1" hangingPunct="1">
              <a:spcBef>
                <a:spcPts val="300"/>
              </a:spcBef>
            </a:pPr>
            <a:r>
              <a:rPr kumimoji="0" lang="en-US"/>
              <a:t>    T</a:t>
            </a:r>
            <a:r>
              <a:rPr kumimoji="0" lang="en-US" baseline="-25000"/>
              <a:t>2</a:t>
            </a:r>
            <a:r>
              <a:rPr kumimoji="0" lang="en-US"/>
              <a:t> = 0.5m(v</a:t>
            </a:r>
            <a:r>
              <a:rPr kumimoji="0" lang="en-US" baseline="-25000"/>
              <a:t>G</a:t>
            </a:r>
            <a:r>
              <a:rPr kumimoji="0" lang="en-US"/>
              <a:t>)</a:t>
            </a:r>
            <a:r>
              <a:rPr kumimoji="0" lang="en-US" baseline="30000"/>
              <a:t>2</a:t>
            </a:r>
            <a:r>
              <a:rPr kumimoji="0" lang="en-US"/>
              <a:t> + 0.5 I</a:t>
            </a:r>
            <a:r>
              <a:rPr kumimoji="0" lang="en-US" baseline="-25000"/>
              <a:t>G </a:t>
            </a:r>
            <a:r>
              <a:rPr kumimoji="0" lang="en-US">
                <a:latin typeface="Symbol" pitchFamily="18" charset="2"/>
              </a:rPr>
              <a:t>w</a:t>
            </a:r>
            <a:r>
              <a:rPr kumimoji="0" lang="en-US" baseline="30000"/>
              <a:t>2</a:t>
            </a:r>
            <a:endParaRPr kumimoji="0" lang="en-US"/>
          </a:p>
          <a:p>
            <a:pPr eaLnBrk="1" hangingPunct="1">
              <a:spcBef>
                <a:spcPts val="300"/>
              </a:spcBef>
            </a:pPr>
            <a:r>
              <a:rPr kumimoji="0" lang="en-US"/>
              <a:t>         = 0.5 I</a:t>
            </a:r>
            <a:r>
              <a:rPr kumimoji="0" lang="en-US" baseline="-25000"/>
              <a:t>A </a:t>
            </a:r>
            <a:r>
              <a:rPr kumimoji="0" lang="en-US">
                <a:latin typeface="Symbol" pitchFamily="18" charset="2"/>
              </a:rPr>
              <a:t>w</a:t>
            </a:r>
            <a:r>
              <a:rPr kumimoji="0" lang="en-US" baseline="30000"/>
              <a:t>2</a:t>
            </a:r>
            <a:endParaRPr kumimoji="0" lang="en-US"/>
          </a:p>
          <a:p>
            <a:pPr eaLnBrk="1" hangingPunct="1">
              <a:spcBef>
                <a:spcPts val="300"/>
              </a:spcBef>
            </a:pPr>
            <a:r>
              <a:rPr kumimoji="0" lang="en-US"/>
              <a:t>         = 0.5 (153.1) </a:t>
            </a:r>
            <a:r>
              <a:rPr kumimoji="0" lang="en-US">
                <a:latin typeface="Symbol" pitchFamily="18" charset="2"/>
              </a:rPr>
              <a:t>w</a:t>
            </a:r>
            <a:r>
              <a:rPr kumimoji="0" lang="en-US" baseline="30000"/>
              <a:t>2</a:t>
            </a:r>
          </a:p>
        </p:txBody>
      </p:sp>
      <p:sp>
        <p:nvSpPr>
          <p:cNvPr id="81947" name="Rectangle 27"/>
          <p:cNvSpPr>
            <a:spLocks noChangeArrowheads="1"/>
          </p:cNvSpPr>
          <p:nvPr/>
        </p:nvSpPr>
        <p:spPr bwMode="auto">
          <a:xfrm>
            <a:off x="838200" y="4381500"/>
            <a:ext cx="69342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2336800" algn="l"/>
              </a:tabLst>
            </a:pPr>
            <a:r>
              <a:rPr kumimoji="0" lang="en-US"/>
              <a:t>Now apply the </a:t>
            </a:r>
            <a:r>
              <a:rPr kumimoji="0" lang="en-US">
                <a:solidFill>
                  <a:schemeClr val="hlink"/>
                </a:solidFill>
              </a:rPr>
              <a:t>principle of work and energy</a:t>
            </a:r>
            <a:r>
              <a:rPr kumimoji="0" lang="en-US"/>
              <a:t> equation: </a:t>
            </a:r>
          </a:p>
          <a:p>
            <a:pPr>
              <a:spcBef>
                <a:spcPct val="20000"/>
              </a:spcBef>
              <a:tabLst>
                <a:tab pos="2336800" algn="l"/>
              </a:tabLst>
            </a:pPr>
            <a:r>
              <a:rPr kumimoji="0" lang="en-US"/>
              <a:t>           T</a:t>
            </a:r>
            <a:r>
              <a:rPr kumimoji="0" lang="en-US" baseline="-25000"/>
              <a:t>1</a:t>
            </a:r>
            <a:r>
              <a:rPr kumimoji="0" lang="en-US"/>
              <a:t> + U</a:t>
            </a:r>
            <a:r>
              <a:rPr kumimoji="0" lang="en-US" baseline="-25000"/>
              <a:t>1-2</a:t>
            </a:r>
            <a:r>
              <a:rPr kumimoji="0" lang="en-US"/>
              <a:t> = T</a:t>
            </a:r>
            <a:r>
              <a:rPr kumimoji="0" lang="en-US" baseline="-25000"/>
              <a:t>2</a:t>
            </a:r>
          </a:p>
          <a:p>
            <a:pPr>
              <a:spcBef>
                <a:spcPct val="20000"/>
              </a:spcBef>
              <a:tabLst>
                <a:tab pos="2336800" algn="l"/>
              </a:tabLst>
            </a:pPr>
            <a:r>
              <a:rPr kumimoji="0" lang="en-US"/>
              <a:t>           0  + 613.1 = 76.55 </a:t>
            </a:r>
            <a:r>
              <a:rPr kumimoji="0" lang="en-US">
                <a:latin typeface="Symbol" pitchFamily="18" charset="2"/>
              </a:rPr>
              <a:t>w</a:t>
            </a:r>
            <a:r>
              <a:rPr kumimoji="0" lang="en-US" baseline="30000"/>
              <a:t>2</a:t>
            </a:r>
            <a:r>
              <a:rPr kumimoji="0" lang="en-US"/>
              <a:t>	</a:t>
            </a:r>
          </a:p>
          <a:p>
            <a:pPr>
              <a:spcBef>
                <a:spcPct val="20000"/>
              </a:spcBef>
              <a:tabLst>
                <a:tab pos="2336800" algn="l"/>
              </a:tabLst>
            </a:pPr>
            <a:r>
              <a:rPr kumimoji="0" lang="en-US"/>
              <a:t>           </a:t>
            </a:r>
            <a:r>
              <a:rPr kumimoji="0" lang="en-US">
                <a:latin typeface="Symbol" pitchFamily="18" charset="2"/>
              </a:rPr>
              <a:t>w</a:t>
            </a:r>
            <a:r>
              <a:rPr kumimoji="0" lang="en-US"/>
              <a:t> = 2.83 rad/s</a:t>
            </a:r>
          </a:p>
        </p:txBody>
      </p:sp>
      <p:sp>
        <p:nvSpPr>
          <p:cNvPr id="50180" name="AutoShape 34">
            <a:hlinkClick r:id="" action="ppaction://hlinkshowjump?jump=nextslide" highlightClick="1"/>
          </p:cNvPr>
          <p:cNvSpPr>
            <a:spLocks noChangeArrowheads="1"/>
          </p:cNvSpPr>
          <p:nvPr/>
        </p:nvSpPr>
        <p:spPr bwMode="auto">
          <a:xfrm>
            <a:off x="8305800" y="6172200"/>
            <a:ext cx="228600" cy="2286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50181" name="AutoShape 35">
            <a:hlinkClick r:id="" action="ppaction://hlinkshowjump?jump=previousslide" highlightClick="1"/>
          </p:cNvPr>
          <p:cNvSpPr>
            <a:spLocks noChangeArrowheads="1"/>
          </p:cNvSpPr>
          <p:nvPr/>
        </p:nvSpPr>
        <p:spPr bwMode="auto">
          <a:xfrm>
            <a:off x="8077200" y="6172200"/>
            <a:ext cx="228600" cy="228600"/>
          </a:xfrm>
          <a:prstGeom prst="actionButtonBackPrevious">
            <a:avLst/>
          </a:prstGeom>
          <a:solidFill>
            <a:schemeClr val="accent1"/>
          </a:solidFill>
          <a:ln w="9525">
            <a:solidFill>
              <a:schemeClr val="tx1"/>
            </a:solidFill>
            <a:miter lim="800000"/>
            <a:headEnd/>
            <a:tailEnd/>
          </a:ln>
        </p:spPr>
        <p:txBody>
          <a:bodyPr wrap="none" anchor="ctr"/>
          <a:lstStyle/>
          <a:p>
            <a:endParaRPr lang="en-US"/>
          </a:p>
        </p:txBody>
      </p:sp>
      <p:sp>
        <p:nvSpPr>
          <p:cNvPr id="50182" name="Rectangle 36"/>
          <p:cNvSpPr>
            <a:spLocks noChangeArrowheads="1"/>
          </p:cNvSpPr>
          <p:nvPr/>
        </p:nvSpPr>
        <p:spPr bwMode="auto">
          <a:xfrm>
            <a:off x="1905000" y="381000"/>
            <a:ext cx="5257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0" lang="en-US" b="1">
                <a:solidFill>
                  <a:srgbClr val="00FF00"/>
                </a:solidFill>
              </a:rPr>
              <a:t>GROUP PROBLEM SOLVING</a:t>
            </a:r>
            <a:r>
              <a:rPr kumimoji="0" lang="en-US"/>
              <a:t> </a:t>
            </a:r>
            <a:r>
              <a:rPr kumimoji="0" lang="en-US">
                <a:solidFill>
                  <a:srgbClr val="00FF00"/>
                </a:solidFill>
              </a:rPr>
              <a:t>(continued)</a:t>
            </a:r>
          </a:p>
        </p:txBody>
      </p:sp>
      <p:pic>
        <p:nvPicPr>
          <p:cNvPr id="50183"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524000"/>
            <a:ext cx="3300413"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45"/>
                                        </p:tgtEl>
                                        <p:attrNameLst>
                                          <p:attrName>style.visibility</p:attrName>
                                        </p:attrNameLst>
                                      </p:cBhvr>
                                      <p:to>
                                        <p:strVal val="visible"/>
                                      </p:to>
                                    </p:set>
                                    <p:anim calcmode="lin" valueType="num">
                                      <p:cBhvr additive="base">
                                        <p:cTn id="7" dur="500" fill="hold"/>
                                        <p:tgtEl>
                                          <p:spTgt spid="81945"/>
                                        </p:tgtEl>
                                        <p:attrNameLst>
                                          <p:attrName>ppt_x</p:attrName>
                                        </p:attrNameLst>
                                      </p:cBhvr>
                                      <p:tavLst>
                                        <p:tav tm="0">
                                          <p:val>
                                            <p:strVal val="0-#ppt_w/2"/>
                                          </p:val>
                                        </p:tav>
                                        <p:tav tm="100000">
                                          <p:val>
                                            <p:strVal val="#ppt_x"/>
                                          </p:val>
                                        </p:tav>
                                      </p:tavLst>
                                    </p:anim>
                                    <p:anim calcmode="lin" valueType="num">
                                      <p:cBhvr additive="base">
                                        <p:cTn id="8" dur="500" fill="hold"/>
                                        <p:tgtEl>
                                          <p:spTgt spid="8194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47"/>
                                        </p:tgtEl>
                                        <p:attrNameLst>
                                          <p:attrName>style.visibility</p:attrName>
                                        </p:attrNameLst>
                                      </p:cBhvr>
                                      <p:to>
                                        <p:strVal val="visible"/>
                                      </p:to>
                                    </p:set>
                                    <p:anim calcmode="lin" valueType="num">
                                      <p:cBhvr additive="base">
                                        <p:cTn id="13" dur="500" fill="hold"/>
                                        <p:tgtEl>
                                          <p:spTgt spid="81947"/>
                                        </p:tgtEl>
                                        <p:attrNameLst>
                                          <p:attrName>ppt_x</p:attrName>
                                        </p:attrNameLst>
                                      </p:cBhvr>
                                      <p:tavLst>
                                        <p:tav tm="0">
                                          <p:val>
                                            <p:strVal val="0-#ppt_w/2"/>
                                          </p:val>
                                        </p:tav>
                                        <p:tav tm="100000">
                                          <p:val>
                                            <p:strVal val="#ppt_x"/>
                                          </p:val>
                                        </p:tav>
                                      </p:tavLst>
                                    </p:anim>
                                    <p:anim calcmode="lin" valueType="num">
                                      <p:cBhvr additive="base">
                                        <p:cTn id="14" dur="500" fill="hold"/>
                                        <p:tgtEl>
                                          <p:spTgt spid="819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5" grpId="0" autoUpdateAnimBg="0"/>
      <p:bldP spid="8194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1625" y="142875"/>
            <a:ext cx="8540750" cy="1143000"/>
          </a:xfrm>
        </p:spPr>
        <p:txBody>
          <a:bodyPr/>
          <a:lstStyle/>
          <a:p>
            <a:r>
              <a:rPr lang="en-US" sz="2400" smtClean="0"/>
              <a:t>Work of Forces Acting on a Rigid Body</a:t>
            </a:r>
          </a:p>
        </p:txBody>
      </p:sp>
      <p:sp>
        <p:nvSpPr>
          <p:cNvPr id="6147" name="Text Box 3"/>
          <p:cNvSpPr txBox="1">
            <a:spLocks noChangeArrowheads="1"/>
          </p:cNvSpPr>
          <p:nvPr/>
        </p:nvSpPr>
        <p:spPr bwMode="auto">
          <a:xfrm>
            <a:off x="1377950" y="1154113"/>
            <a:ext cx="7005638"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7013" indent="-227013" eaLnBrk="0" hangingPunct="0">
              <a:defRPr kumimoji="1" sz="2400">
                <a:solidFill>
                  <a:schemeClr val="tx1"/>
                </a:solidFill>
                <a:latin typeface="Times New Roman" pitchFamily="18" charset="0"/>
              </a:defRPr>
            </a:lvl1pPr>
            <a:lvl2pPr marL="571500" indent="-225425"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spcBef>
                <a:spcPct val="50000"/>
              </a:spcBef>
            </a:pPr>
            <a:r>
              <a:rPr kumimoji="0" lang="en-US" sz="2000">
                <a:solidFill>
                  <a:srgbClr val="000099"/>
                </a:solidFill>
              </a:rPr>
              <a:t>Forces acting on rigid bodies which do no work:</a:t>
            </a:r>
          </a:p>
          <a:p>
            <a:pPr eaLnBrk="1" hangingPunct="1">
              <a:spcBef>
                <a:spcPct val="50000"/>
              </a:spcBef>
              <a:buFontTx/>
              <a:buChar char="•"/>
            </a:pPr>
            <a:r>
              <a:rPr kumimoji="0" lang="en-US" sz="2000">
                <a:solidFill>
                  <a:srgbClr val="000099"/>
                </a:solidFill>
              </a:rPr>
              <a:t>Forces applied to fixed points:</a:t>
            </a:r>
          </a:p>
          <a:p>
            <a:pPr lvl="1" eaLnBrk="1" hangingPunct="1">
              <a:buFontTx/>
              <a:buChar char="-"/>
            </a:pPr>
            <a:r>
              <a:rPr kumimoji="0" lang="en-US" sz="2000">
                <a:solidFill>
                  <a:srgbClr val="000099"/>
                </a:solidFill>
              </a:rPr>
              <a:t>reactions at a frictionless pin when the supported body rotates about the pin.</a:t>
            </a:r>
          </a:p>
        </p:txBody>
      </p:sp>
      <p:sp>
        <p:nvSpPr>
          <p:cNvPr id="84996" name="Text Box 4"/>
          <p:cNvSpPr txBox="1">
            <a:spLocks noChangeArrowheads="1"/>
          </p:cNvSpPr>
          <p:nvPr/>
        </p:nvSpPr>
        <p:spPr bwMode="auto">
          <a:xfrm>
            <a:off x="1377950" y="2765425"/>
            <a:ext cx="6792913"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7013" indent="-227013" eaLnBrk="0" hangingPunct="0">
              <a:defRPr kumimoji="1" sz="2400">
                <a:solidFill>
                  <a:schemeClr val="tx1"/>
                </a:solidFill>
                <a:latin typeface="Times New Roman" pitchFamily="18" charset="0"/>
              </a:defRPr>
            </a:lvl1pPr>
            <a:lvl2pPr marL="571500" indent="-225425"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spcBef>
                <a:spcPct val="50000"/>
              </a:spcBef>
              <a:buFontTx/>
              <a:buChar char="•"/>
            </a:pPr>
            <a:r>
              <a:rPr kumimoji="0" lang="en-US" sz="2000">
                <a:solidFill>
                  <a:srgbClr val="000099"/>
                </a:solidFill>
              </a:rPr>
              <a:t>Forces acting in a direction perpendicular to the displacement of their point of application:</a:t>
            </a:r>
          </a:p>
          <a:p>
            <a:pPr lvl="1" eaLnBrk="1" hangingPunct="1">
              <a:buFontTx/>
              <a:buChar char="-"/>
            </a:pPr>
            <a:r>
              <a:rPr kumimoji="0" lang="en-US" sz="2000">
                <a:solidFill>
                  <a:srgbClr val="000099"/>
                </a:solidFill>
              </a:rPr>
              <a:t>reaction at a frictionless surface to a body moving along the surface</a:t>
            </a:r>
          </a:p>
          <a:p>
            <a:pPr lvl="1" eaLnBrk="1" hangingPunct="1">
              <a:buFontTx/>
              <a:buChar char="-"/>
            </a:pPr>
            <a:r>
              <a:rPr kumimoji="0" lang="en-US" sz="2000">
                <a:solidFill>
                  <a:srgbClr val="000099"/>
                </a:solidFill>
              </a:rPr>
              <a:t>weight of a body when its center of gravity moves horizontally</a:t>
            </a:r>
          </a:p>
        </p:txBody>
      </p:sp>
      <p:grpSp>
        <p:nvGrpSpPr>
          <p:cNvPr id="84997" name="Group 5"/>
          <p:cNvGrpSpPr>
            <a:grpSpLocks/>
          </p:cNvGrpSpPr>
          <p:nvPr/>
        </p:nvGrpSpPr>
        <p:grpSpPr bwMode="auto">
          <a:xfrm>
            <a:off x="1377950" y="4833938"/>
            <a:ext cx="6970713" cy="1063625"/>
            <a:chOff x="838" y="3067"/>
            <a:chExt cx="4391" cy="670"/>
          </a:xfrm>
        </p:grpSpPr>
        <p:sp>
          <p:nvSpPr>
            <p:cNvPr id="6150" name="Text Box 6"/>
            <p:cNvSpPr txBox="1">
              <a:spLocks noChangeArrowheads="1"/>
            </p:cNvSpPr>
            <p:nvPr/>
          </p:nvSpPr>
          <p:spPr bwMode="auto">
            <a:xfrm>
              <a:off x="838" y="3067"/>
              <a:ext cx="4391"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7013" indent="-227013"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spcBef>
                  <a:spcPct val="50000"/>
                </a:spcBef>
                <a:buFontTx/>
                <a:buChar char="•"/>
              </a:pPr>
              <a:r>
                <a:rPr kumimoji="0" lang="en-US" sz="2000">
                  <a:solidFill>
                    <a:srgbClr val="000099"/>
                  </a:solidFill>
                </a:rPr>
                <a:t>Friction force at the point of contact of a body rolling without sliding on a fixed surface.</a:t>
              </a:r>
            </a:p>
          </p:txBody>
        </p:sp>
        <p:graphicFrame>
          <p:nvGraphicFramePr>
            <p:cNvPr id="6151" name="Object 7"/>
            <p:cNvGraphicFramePr>
              <a:graphicFrameLocks noChangeAspect="1"/>
            </p:cNvGraphicFramePr>
            <p:nvPr/>
          </p:nvGraphicFramePr>
          <p:xfrm>
            <a:off x="1194" y="3529"/>
            <a:ext cx="1712" cy="208"/>
          </p:xfrm>
          <a:graphic>
            <a:graphicData uri="http://schemas.openxmlformats.org/presentationml/2006/ole">
              <mc:AlternateContent xmlns:mc="http://schemas.openxmlformats.org/markup-compatibility/2006">
                <mc:Choice xmlns:v="urn:schemas-microsoft-com:vml" Requires="v">
                  <p:oleObj spid="_x0000_s6168" name="Equation" r:id="rId3" imgW="2717800" imgH="330200" progId="Equation.3">
                    <p:embed/>
                  </p:oleObj>
                </mc:Choice>
                <mc:Fallback>
                  <p:oleObj name="Equation" r:id="rId3" imgW="2717800" imgH="3302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4" y="3529"/>
                          <a:ext cx="1712" cy="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9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849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457200" y="3276600"/>
            <a:ext cx="82296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08050" indent="-908050"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b="1">
                <a:solidFill>
                  <a:srgbClr val="FF3300"/>
                </a:solidFill>
              </a:rPr>
              <a:t>Find:</a:t>
            </a:r>
            <a:r>
              <a:rPr kumimoji="0" lang="en-US" b="1"/>
              <a:t>	</a:t>
            </a:r>
            <a:r>
              <a:rPr kumimoji="0" lang="en-US"/>
              <a:t>The angular velocity of the wheel when point G moves 0.5 ft.  The wheel starts from rest and rolls without slipping.  The spring is initially un-stretched.</a:t>
            </a:r>
          </a:p>
          <a:p>
            <a:pPr eaLnBrk="1" hangingPunct="1">
              <a:spcBef>
                <a:spcPts val="1200"/>
              </a:spcBef>
            </a:pPr>
            <a:r>
              <a:rPr kumimoji="0" lang="en-US" b="1">
                <a:solidFill>
                  <a:srgbClr val="FF3300"/>
                </a:solidFill>
              </a:rPr>
              <a:t>Plan:</a:t>
            </a:r>
            <a:endParaRPr kumimoji="0" lang="en-US"/>
          </a:p>
        </p:txBody>
      </p:sp>
      <p:sp>
        <p:nvSpPr>
          <p:cNvPr id="75780" name="Text Box 4"/>
          <p:cNvSpPr txBox="1">
            <a:spLocks noChangeArrowheads="1"/>
          </p:cNvSpPr>
          <p:nvPr/>
        </p:nvSpPr>
        <p:spPr bwMode="auto">
          <a:xfrm>
            <a:off x="457200" y="4572000"/>
            <a:ext cx="8153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08050" indent="-908050" defTabSz="1146175" eaLnBrk="0" hangingPunct="0">
              <a:defRPr kumimoji="1" sz="2400">
                <a:solidFill>
                  <a:schemeClr val="tx1"/>
                </a:solidFill>
                <a:latin typeface="Times New Roman" pitchFamily="18" charset="0"/>
              </a:defRPr>
            </a:lvl1pPr>
            <a:lvl2pPr marL="742950" indent="-285750" defTabSz="1146175" eaLnBrk="0" hangingPunct="0">
              <a:defRPr kumimoji="1" sz="2400">
                <a:solidFill>
                  <a:schemeClr val="tx1"/>
                </a:solidFill>
                <a:latin typeface="Times New Roman" pitchFamily="18" charset="0"/>
              </a:defRPr>
            </a:lvl2pPr>
            <a:lvl3pPr marL="1143000" indent="-228600" defTabSz="1146175" eaLnBrk="0" hangingPunct="0">
              <a:defRPr kumimoji="1" sz="2400">
                <a:solidFill>
                  <a:schemeClr val="tx1"/>
                </a:solidFill>
                <a:latin typeface="Times New Roman" pitchFamily="18" charset="0"/>
              </a:defRPr>
            </a:lvl3pPr>
            <a:lvl4pPr marL="1600200" indent="-228600" defTabSz="1146175" eaLnBrk="0" hangingPunct="0">
              <a:defRPr kumimoji="1" sz="2400">
                <a:solidFill>
                  <a:schemeClr val="tx1"/>
                </a:solidFill>
                <a:latin typeface="Times New Roman" pitchFamily="18" charset="0"/>
              </a:defRPr>
            </a:lvl4pPr>
            <a:lvl5pPr marL="2057400" indent="-228600" defTabSz="1146175" eaLnBrk="0" hangingPunct="0">
              <a:defRPr kumimoji="1" sz="2400">
                <a:solidFill>
                  <a:schemeClr val="tx1"/>
                </a:solidFill>
                <a:latin typeface="Times New Roman" pitchFamily="18" charset="0"/>
              </a:defRPr>
            </a:lvl5pPr>
            <a:lvl6pPr marL="2514600" indent="-228600" defTabSz="1146175" eaLnBrk="0" fontAlgn="base" hangingPunct="0">
              <a:spcBef>
                <a:spcPct val="0"/>
              </a:spcBef>
              <a:spcAft>
                <a:spcPct val="0"/>
              </a:spcAft>
              <a:defRPr kumimoji="1" sz="2400">
                <a:solidFill>
                  <a:schemeClr val="tx1"/>
                </a:solidFill>
                <a:latin typeface="Times New Roman" pitchFamily="18" charset="0"/>
              </a:defRPr>
            </a:lvl6pPr>
            <a:lvl7pPr marL="2971800" indent="-228600" defTabSz="1146175" eaLnBrk="0" fontAlgn="base" hangingPunct="0">
              <a:spcBef>
                <a:spcPct val="0"/>
              </a:spcBef>
              <a:spcAft>
                <a:spcPct val="0"/>
              </a:spcAft>
              <a:defRPr kumimoji="1" sz="2400">
                <a:solidFill>
                  <a:schemeClr val="tx1"/>
                </a:solidFill>
                <a:latin typeface="Times New Roman" pitchFamily="18" charset="0"/>
              </a:defRPr>
            </a:lvl7pPr>
            <a:lvl8pPr marL="3429000" indent="-228600" defTabSz="1146175" eaLnBrk="0" fontAlgn="base" hangingPunct="0">
              <a:spcBef>
                <a:spcPct val="0"/>
              </a:spcBef>
              <a:spcAft>
                <a:spcPct val="0"/>
              </a:spcAft>
              <a:defRPr kumimoji="1" sz="2400">
                <a:solidFill>
                  <a:schemeClr val="tx1"/>
                </a:solidFill>
                <a:latin typeface="Times New Roman" pitchFamily="18" charset="0"/>
              </a:defRPr>
            </a:lvl8pPr>
            <a:lvl9pPr marL="3886200" indent="-228600" defTabSz="1146175"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a:t>	Use the principle of work and energy to solve the problem since distance is the primary parameter.  Draw a free body diagram of the disk and calculate the work of the external forces.  </a:t>
            </a:r>
          </a:p>
        </p:txBody>
      </p:sp>
      <p:sp>
        <p:nvSpPr>
          <p:cNvPr id="51204" name="Text Box 5"/>
          <p:cNvSpPr txBox="1">
            <a:spLocks noChangeArrowheads="1"/>
          </p:cNvSpPr>
          <p:nvPr/>
        </p:nvSpPr>
        <p:spPr bwMode="auto">
          <a:xfrm>
            <a:off x="3702050" y="381000"/>
            <a:ext cx="170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b="1">
                <a:solidFill>
                  <a:srgbClr val="00FF00"/>
                </a:solidFill>
              </a:rPr>
              <a:t>EXAMPLE</a:t>
            </a:r>
          </a:p>
        </p:txBody>
      </p:sp>
      <p:sp>
        <p:nvSpPr>
          <p:cNvPr id="51205" name="AutoShape 6">
            <a:hlinkClick r:id="" action="ppaction://hlinkshowjump?jump=nextslide" highlightClick="1"/>
          </p:cNvPr>
          <p:cNvSpPr>
            <a:spLocks noChangeArrowheads="1"/>
          </p:cNvSpPr>
          <p:nvPr/>
        </p:nvSpPr>
        <p:spPr bwMode="auto">
          <a:xfrm>
            <a:off x="8305800" y="6172200"/>
            <a:ext cx="228600" cy="2286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51206" name="AutoShape 7">
            <a:hlinkClick r:id="" action="ppaction://hlinkshowjump?jump=previousslide" highlightClick="1"/>
          </p:cNvPr>
          <p:cNvSpPr>
            <a:spLocks noChangeArrowheads="1"/>
          </p:cNvSpPr>
          <p:nvPr/>
        </p:nvSpPr>
        <p:spPr bwMode="auto">
          <a:xfrm>
            <a:off x="8077200" y="6172200"/>
            <a:ext cx="228600" cy="228600"/>
          </a:xfrm>
          <a:prstGeom prst="actionButtonBackPrevious">
            <a:avLst/>
          </a:prstGeom>
          <a:solidFill>
            <a:schemeClr val="accent1"/>
          </a:solidFill>
          <a:ln w="9525">
            <a:solidFill>
              <a:schemeClr val="tx1"/>
            </a:solidFill>
            <a:miter lim="800000"/>
            <a:headEnd/>
            <a:tailEnd/>
          </a:ln>
        </p:spPr>
        <p:txBody>
          <a:bodyPr wrap="none" anchor="ctr"/>
          <a:lstStyle/>
          <a:p>
            <a:endParaRPr lang="en-US"/>
          </a:p>
        </p:txBody>
      </p:sp>
      <p:sp>
        <p:nvSpPr>
          <p:cNvPr id="75778" name="Text Box 2"/>
          <p:cNvSpPr txBox="1">
            <a:spLocks noChangeArrowheads="1"/>
          </p:cNvSpPr>
          <p:nvPr/>
        </p:nvSpPr>
        <p:spPr bwMode="auto">
          <a:xfrm>
            <a:off x="4191000" y="838200"/>
            <a:ext cx="46482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08050" indent="-908050"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b="1">
                <a:solidFill>
                  <a:srgbClr val="FF3300"/>
                </a:solidFill>
              </a:rPr>
              <a:t>Given:</a:t>
            </a:r>
            <a:r>
              <a:rPr kumimoji="0" lang="en-US"/>
              <a:t>	The disk weighs 40 lb and has a radius of gyration (k</a:t>
            </a:r>
            <a:r>
              <a:rPr kumimoji="0" lang="en-US" baseline="-25000"/>
              <a:t>G</a:t>
            </a:r>
            <a:r>
              <a:rPr kumimoji="0" lang="en-US"/>
              <a:t>) of 0.6 ft.  A 15 ft</a:t>
            </a:r>
            <a:r>
              <a:rPr kumimoji="0" lang="en-US">
                <a:cs typeface="Times New Roman" pitchFamily="18" charset="0"/>
              </a:rPr>
              <a:t>·lb moment is applied and the spring has a spring constant of 10 lb/ft.</a:t>
            </a:r>
          </a:p>
        </p:txBody>
      </p:sp>
      <p:sp>
        <p:nvSpPr>
          <p:cNvPr id="75786" name="Text Box 10"/>
          <p:cNvSpPr txBox="1">
            <a:spLocks noChangeArrowheads="1"/>
          </p:cNvSpPr>
          <p:nvPr/>
        </p:nvSpPr>
        <p:spPr bwMode="auto">
          <a:xfrm>
            <a:off x="2438400" y="4876800"/>
            <a:ext cx="632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1963" indent="-461963"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endParaRPr kumimoji="0" lang="en-US"/>
          </a:p>
        </p:txBody>
      </p:sp>
      <p:pic>
        <p:nvPicPr>
          <p:cNvPr id="5120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36861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additive="base">
                                        <p:cTn id="7" dur="500" fill="hold"/>
                                        <p:tgtEl>
                                          <p:spTgt spid="75778"/>
                                        </p:tgtEl>
                                        <p:attrNameLst>
                                          <p:attrName>ppt_x</p:attrName>
                                        </p:attrNameLst>
                                      </p:cBhvr>
                                      <p:tavLst>
                                        <p:tav tm="0">
                                          <p:val>
                                            <p:strVal val="0-#ppt_w/2"/>
                                          </p:val>
                                        </p:tav>
                                        <p:tav tm="100000">
                                          <p:val>
                                            <p:strVal val="#ppt_x"/>
                                          </p:val>
                                        </p:tav>
                                      </p:tavLst>
                                    </p:anim>
                                    <p:anim calcmode="lin" valueType="num">
                                      <p:cBhvr additive="base">
                                        <p:cTn id="8" dur="500" fill="hold"/>
                                        <p:tgtEl>
                                          <p:spTgt spid="7577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5779"/>
                                        </p:tgtEl>
                                        <p:attrNameLst>
                                          <p:attrName>style.visibility</p:attrName>
                                        </p:attrNameLst>
                                      </p:cBhvr>
                                      <p:to>
                                        <p:strVal val="visible"/>
                                      </p:to>
                                    </p:set>
                                    <p:anim calcmode="lin" valueType="num">
                                      <p:cBhvr additive="base">
                                        <p:cTn id="13" dur="500" fill="hold"/>
                                        <p:tgtEl>
                                          <p:spTgt spid="75779"/>
                                        </p:tgtEl>
                                        <p:attrNameLst>
                                          <p:attrName>ppt_x</p:attrName>
                                        </p:attrNameLst>
                                      </p:cBhvr>
                                      <p:tavLst>
                                        <p:tav tm="0">
                                          <p:val>
                                            <p:strVal val="0-#ppt_w/2"/>
                                          </p:val>
                                        </p:tav>
                                        <p:tav tm="100000">
                                          <p:val>
                                            <p:strVal val="#ppt_x"/>
                                          </p:val>
                                        </p:tav>
                                      </p:tavLst>
                                    </p:anim>
                                    <p:anim calcmode="lin" valueType="num">
                                      <p:cBhvr additive="base">
                                        <p:cTn id="14" dur="500" fill="hold"/>
                                        <p:tgtEl>
                                          <p:spTgt spid="7577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5780"/>
                                        </p:tgtEl>
                                        <p:attrNameLst>
                                          <p:attrName>style.visibility</p:attrName>
                                        </p:attrNameLst>
                                      </p:cBhvr>
                                      <p:to>
                                        <p:strVal val="visible"/>
                                      </p:to>
                                    </p:set>
                                    <p:anim calcmode="lin" valueType="num">
                                      <p:cBhvr additive="base">
                                        <p:cTn id="19" dur="500" fill="hold"/>
                                        <p:tgtEl>
                                          <p:spTgt spid="75780"/>
                                        </p:tgtEl>
                                        <p:attrNameLst>
                                          <p:attrName>ppt_x</p:attrName>
                                        </p:attrNameLst>
                                      </p:cBhvr>
                                      <p:tavLst>
                                        <p:tav tm="0">
                                          <p:val>
                                            <p:strVal val="0-#ppt_w/2"/>
                                          </p:val>
                                        </p:tav>
                                        <p:tav tm="100000">
                                          <p:val>
                                            <p:strVal val="#ppt_x"/>
                                          </p:val>
                                        </p:tav>
                                      </p:tavLst>
                                    </p:anim>
                                    <p:anim calcmode="lin" valueType="num">
                                      <p:cBhvr additive="base">
                                        <p:cTn id="20" dur="500" fill="hold"/>
                                        <p:tgtEl>
                                          <p:spTgt spid="75780"/>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500"/>
                            </p:stCondLst>
                            <p:childTnLst>
                              <p:par>
                                <p:cTn id="22" presetID="2" presetClass="entr" presetSubtype="8" fill="hold" grpId="0" nodeType="afterEffect" nodePh="1">
                                  <p:stCondLst>
                                    <p:cond delay="0"/>
                                  </p:stCondLst>
                                  <p:endCondLst>
                                    <p:cond evt="begin" delay="0">
                                      <p:tn val="22"/>
                                    </p:cond>
                                  </p:endCondLst>
                                  <p:childTnLst>
                                    <p:set>
                                      <p:cBhvr>
                                        <p:cTn id="23" dur="1" fill="hold">
                                          <p:stCondLst>
                                            <p:cond delay="0"/>
                                          </p:stCondLst>
                                        </p:cTn>
                                        <p:tgtEl>
                                          <p:spTgt spid="75786"/>
                                        </p:tgtEl>
                                        <p:attrNameLst>
                                          <p:attrName>style.visibility</p:attrName>
                                        </p:attrNameLst>
                                      </p:cBhvr>
                                      <p:to>
                                        <p:strVal val="visible"/>
                                      </p:to>
                                    </p:set>
                                    <p:anim calcmode="lin" valueType="num">
                                      <p:cBhvr additive="base">
                                        <p:cTn id="24" dur="500" fill="hold"/>
                                        <p:tgtEl>
                                          <p:spTgt spid="75786"/>
                                        </p:tgtEl>
                                        <p:attrNameLst>
                                          <p:attrName>ppt_x</p:attrName>
                                        </p:attrNameLst>
                                      </p:cBhvr>
                                      <p:tavLst>
                                        <p:tav tm="0">
                                          <p:val>
                                            <p:strVal val="0-#ppt_w/2"/>
                                          </p:val>
                                        </p:tav>
                                        <p:tav tm="100000">
                                          <p:val>
                                            <p:strVal val="#ppt_x"/>
                                          </p:val>
                                        </p:tav>
                                      </p:tavLst>
                                    </p:anim>
                                    <p:anim calcmode="lin" valueType="num">
                                      <p:cBhvr additive="base">
                                        <p:cTn id="25" dur="500" fill="hold"/>
                                        <p:tgtEl>
                                          <p:spTgt spid="757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utoUpdateAnimBg="0"/>
      <p:bldP spid="75780" grpId="0" autoUpdateAnimBg="0"/>
      <p:bldP spid="75778" grpId="0" autoUpdateAnimBg="0"/>
      <p:bldP spid="75786"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4"/>
          <p:cNvSpPr txBox="1">
            <a:spLocks noChangeArrowheads="1"/>
          </p:cNvSpPr>
          <p:nvPr/>
        </p:nvSpPr>
        <p:spPr bwMode="auto">
          <a:xfrm>
            <a:off x="381000" y="9906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08050" indent="-908050" defTabSz="1146175" eaLnBrk="0" hangingPunct="0">
              <a:defRPr kumimoji="1" sz="2400">
                <a:solidFill>
                  <a:schemeClr val="tx1"/>
                </a:solidFill>
                <a:latin typeface="Times New Roman" pitchFamily="18" charset="0"/>
              </a:defRPr>
            </a:lvl1pPr>
            <a:lvl2pPr marL="742950" indent="-285750" defTabSz="1146175" eaLnBrk="0" hangingPunct="0">
              <a:defRPr kumimoji="1" sz="2400">
                <a:solidFill>
                  <a:schemeClr val="tx1"/>
                </a:solidFill>
                <a:latin typeface="Times New Roman" pitchFamily="18" charset="0"/>
              </a:defRPr>
            </a:lvl2pPr>
            <a:lvl3pPr marL="1143000" indent="-228600" defTabSz="1146175" eaLnBrk="0" hangingPunct="0">
              <a:defRPr kumimoji="1" sz="2400">
                <a:solidFill>
                  <a:schemeClr val="tx1"/>
                </a:solidFill>
                <a:latin typeface="Times New Roman" pitchFamily="18" charset="0"/>
              </a:defRPr>
            </a:lvl3pPr>
            <a:lvl4pPr marL="1600200" indent="-228600" defTabSz="1146175" eaLnBrk="0" hangingPunct="0">
              <a:defRPr kumimoji="1" sz="2400">
                <a:solidFill>
                  <a:schemeClr val="tx1"/>
                </a:solidFill>
                <a:latin typeface="Times New Roman" pitchFamily="18" charset="0"/>
              </a:defRPr>
            </a:lvl4pPr>
            <a:lvl5pPr marL="2057400" indent="-228600" defTabSz="1146175" eaLnBrk="0" hangingPunct="0">
              <a:defRPr kumimoji="1" sz="2400">
                <a:solidFill>
                  <a:schemeClr val="tx1"/>
                </a:solidFill>
                <a:latin typeface="Times New Roman" pitchFamily="18" charset="0"/>
              </a:defRPr>
            </a:lvl5pPr>
            <a:lvl6pPr marL="2514600" indent="-228600" defTabSz="1146175" eaLnBrk="0" fontAlgn="base" hangingPunct="0">
              <a:spcBef>
                <a:spcPct val="0"/>
              </a:spcBef>
              <a:spcAft>
                <a:spcPct val="0"/>
              </a:spcAft>
              <a:defRPr kumimoji="1" sz="2400">
                <a:solidFill>
                  <a:schemeClr val="tx1"/>
                </a:solidFill>
                <a:latin typeface="Times New Roman" pitchFamily="18" charset="0"/>
              </a:defRPr>
            </a:lvl6pPr>
            <a:lvl7pPr marL="2971800" indent="-228600" defTabSz="1146175" eaLnBrk="0" fontAlgn="base" hangingPunct="0">
              <a:spcBef>
                <a:spcPct val="0"/>
              </a:spcBef>
              <a:spcAft>
                <a:spcPct val="0"/>
              </a:spcAft>
              <a:defRPr kumimoji="1" sz="2400">
                <a:solidFill>
                  <a:schemeClr val="tx1"/>
                </a:solidFill>
                <a:latin typeface="Times New Roman" pitchFamily="18" charset="0"/>
              </a:defRPr>
            </a:lvl7pPr>
            <a:lvl8pPr marL="3429000" indent="-228600" defTabSz="1146175" eaLnBrk="0" fontAlgn="base" hangingPunct="0">
              <a:spcBef>
                <a:spcPct val="0"/>
              </a:spcBef>
              <a:spcAft>
                <a:spcPct val="0"/>
              </a:spcAft>
              <a:defRPr kumimoji="1" sz="2400">
                <a:solidFill>
                  <a:schemeClr val="tx1"/>
                </a:solidFill>
                <a:latin typeface="Times New Roman" pitchFamily="18" charset="0"/>
              </a:defRPr>
            </a:lvl8pPr>
            <a:lvl9pPr marL="3886200" indent="-228600" defTabSz="1146175"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b="1">
                <a:solidFill>
                  <a:srgbClr val="FF3300"/>
                </a:solidFill>
              </a:rPr>
              <a:t>Solution:</a:t>
            </a:r>
            <a:endParaRPr kumimoji="0" lang="en-US" b="1"/>
          </a:p>
        </p:txBody>
      </p:sp>
      <p:sp>
        <p:nvSpPr>
          <p:cNvPr id="52227" name="Text Box 5"/>
          <p:cNvSpPr txBox="1">
            <a:spLocks noChangeArrowheads="1"/>
          </p:cNvSpPr>
          <p:nvPr/>
        </p:nvSpPr>
        <p:spPr bwMode="auto">
          <a:xfrm>
            <a:off x="2895600" y="381000"/>
            <a:ext cx="365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r>
              <a:rPr kumimoji="0" lang="en-US" b="1">
                <a:solidFill>
                  <a:srgbClr val="00FF00"/>
                </a:solidFill>
              </a:rPr>
              <a:t>EXAMPLE </a:t>
            </a:r>
            <a:r>
              <a:rPr kumimoji="0" lang="en-US">
                <a:solidFill>
                  <a:srgbClr val="00FF00"/>
                </a:solidFill>
              </a:rPr>
              <a:t>(continued)</a:t>
            </a:r>
          </a:p>
        </p:txBody>
      </p:sp>
      <p:sp>
        <p:nvSpPr>
          <p:cNvPr id="85002" name="Text Box 10"/>
          <p:cNvSpPr txBox="1">
            <a:spLocks noChangeArrowheads="1"/>
          </p:cNvSpPr>
          <p:nvPr/>
        </p:nvSpPr>
        <p:spPr bwMode="auto">
          <a:xfrm>
            <a:off x="1905000" y="990600"/>
            <a:ext cx="449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a:solidFill>
                  <a:schemeClr val="hlink"/>
                </a:solidFill>
              </a:rPr>
              <a:t>Free body diagram </a:t>
            </a:r>
            <a:r>
              <a:rPr kumimoji="0" lang="en-US"/>
              <a:t>of the disk:</a:t>
            </a:r>
          </a:p>
        </p:txBody>
      </p:sp>
      <p:sp>
        <p:nvSpPr>
          <p:cNvPr id="85003" name="Text Box 11"/>
          <p:cNvSpPr txBox="1">
            <a:spLocks noChangeArrowheads="1"/>
          </p:cNvSpPr>
          <p:nvPr/>
        </p:nvSpPr>
        <p:spPr bwMode="auto">
          <a:xfrm>
            <a:off x="1066800" y="1676400"/>
            <a:ext cx="47402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a:t>Since the disk rolls without slipping on a </a:t>
            </a:r>
            <a:r>
              <a:rPr kumimoji="0" lang="en-US">
                <a:solidFill>
                  <a:schemeClr val="hlink"/>
                </a:solidFill>
              </a:rPr>
              <a:t>horizontal</a:t>
            </a:r>
            <a:r>
              <a:rPr kumimoji="0" lang="en-US"/>
              <a:t> surface, only the spring force and couple moment M do work.  Why don’t forces F</a:t>
            </a:r>
            <a:r>
              <a:rPr kumimoji="0" lang="en-US" baseline="-25000"/>
              <a:t>B</a:t>
            </a:r>
            <a:r>
              <a:rPr kumimoji="0" lang="en-US"/>
              <a:t> and N</a:t>
            </a:r>
            <a:r>
              <a:rPr kumimoji="0" lang="en-US" baseline="-25000"/>
              <a:t>B</a:t>
            </a:r>
            <a:r>
              <a:rPr kumimoji="0" lang="en-US"/>
              <a:t> do any work?</a:t>
            </a:r>
            <a:endParaRPr lang="en-US"/>
          </a:p>
        </p:txBody>
      </p:sp>
      <p:sp>
        <p:nvSpPr>
          <p:cNvPr id="85005" name="Text Box 13"/>
          <p:cNvSpPr txBox="1">
            <a:spLocks noChangeArrowheads="1"/>
          </p:cNvSpPr>
          <p:nvPr/>
        </p:nvSpPr>
        <p:spPr bwMode="auto">
          <a:xfrm>
            <a:off x="838200" y="3886200"/>
            <a:ext cx="4495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a:t>Since the spring is attached to the top of the wheel, it will stretch twice the amount of displacement of G, or 1 ft.</a:t>
            </a:r>
          </a:p>
        </p:txBody>
      </p:sp>
      <p:sp>
        <p:nvSpPr>
          <p:cNvPr id="52231" name="AutoShape 16">
            <a:hlinkClick r:id="" action="ppaction://hlinkshowjump?jump=nextslide" highlightClick="1"/>
          </p:cNvPr>
          <p:cNvSpPr>
            <a:spLocks noChangeArrowheads="1"/>
          </p:cNvSpPr>
          <p:nvPr/>
        </p:nvSpPr>
        <p:spPr bwMode="auto">
          <a:xfrm>
            <a:off x="8305800" y="6172200"/>
            <a:ext cx="228600" cy="2286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52232" name="AutoShape 17">
            <a:hlinkClick r:id="" action="ppaction://hlinkshowjump?jump=previousslide" highlightClick="1"/>
          </p:cNvPr>
          <p:cNvSpPr>
            <a:spLocks noChangeArrowheads="1"/>
          </p:cNvSpPr>
          <p:nvPr/>
        </p:nvSpPr>
        <p:spPr bwMode="auto">
          <a:xfrm>
            <a:off x="8077200" y="6172200"/>
            <a:ext cx="228600" cy="228600"/>
          </a:xfrm>
          <a:prstGeom prst="actionButtonBackPrevious">
            <a:avLst/>
          </a:prstGeom>
          <a:solidFill>
            <a:schemeClr val="accent1"/>
          </a:solidFill>
          <a:ln w="9525">
            <a:solidFill>
              <a:schemeClr val="tx1"/>
            </a:solidFill>
            <a:miter lim="800000"/>
            <a:headEnd/>
            <a:tailEnd/>
          </a:ln>
        </p:spPr>
        <p:txBody>
          <a:bodyPr wrap="none" anchor="ctr"/>
          <a:lstStyle/>
          <a:p>
            <a:endParaRPr lang="en-US"/>
          </a:p>
        </p:txBody>
      </p:sp>
      <p:pic>
        <p:nvPicPr>
          <p:cNvPr id="14347" name="Picture 11" descr="C:\Documents and Settings\ALBERT\Desktop\Dynamics_12\JPGs\Hibbeler_Dynamics_CH18_JPG\fig18_13c.jpg"/>
          <p:cNvPicPr>
            <a:picLocks noChangeAspect="1" noChangeArrowheads="1"/>
          </p:cNvPicPr>
          <p:nvPr/>
        </p:nvPicPr>
        <p:blipFill>
          <a:blip r:embed="rId3">
            <a:extLst>
              <a:ext uri="{28A0092B-C50C-407E-A947-70E740481C1C}">
                <a14:useLocalDpi xmlns:a14="http://schemas.microsoft.com/office/drawing/2010/main" val="0"/>
              </a:ext>
            </a:extLst>
          </a:blip>
          <a:srcRect b="26254"/>
          <a:stretch>
            <a:fillRect/>
          </a:stretch>
        </p:blipFill>
        <p:spPr bwMode="auto">
          <a:xfrm>
            <a:off x="6172200" y="1143000"/>
            <a:ext cx="2220913"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962400"/>
            <a:ext cx="30511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5002"/>
                                        </p:tgtEl>
                                        <p:attrNameLst>
                                          <p:attrName>style.visibility</p:attrName>
                                        </p:attrNameLst>
                                      </p:cBhvr>
                                      <p:to>
                                        <p:strVal val="visible"/>
                                      </p:to>
                                    </p:set>
                                    <p:anim calcmode="lin" valueType="num">
                                      <p:cBhvr additive="base">
                                        <p:cTn id="7" dur="500" fill="hold"/>
                                        <p:tgtEl>
                                          <p:spTgt spid="85002"/>
                                        </p:tgtEl>
                                        <p:attrNameLst>
                                          <p:attrName>ppt_x</p:attrName>
                                        </p:attrNameLst>
                                      </p:cBhvr>
                                      <p:tavLst>
                                        <p:tav tm="0">
                                          <p:val>
                                            <p:strVal val="0-#ppt_w/2"/>
                                          </p:val>
                                        </p:tav>
                                        <p:tav tm="100000">
                                          <p:val>
                                            <p:strVal val="#ppt_x"/>
                                          </p:val>
                                        </p:tav>
                                      </p:tavLst>
                                    </p:anim>
                                    <p:anim calcmode="lin" valueType="num">
                                      <p:cBhvr additive="base">
                                        <p:cTn id="8" dur="500" fill="hold"/>
                                        <p:tgtEl>
                                          <p:spTgt spid="8500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4347"/>
                                        </p:tgtEl>
                                        <p:attrNameLst>
                                          <p:attrName>style.visibility</p:attrName>
                                        </p:attrNameLst>
                                      </p:cBhvr>
                                      <p:to>
                                        <p:strVal val="visible"/>
                                      </p:to>
                                    </p:set>
                                    <p:anim calcmode="lin" valueType="num">
                                      <p:cBhvr additive="base">
                                        <p:cTn id="12" dur="500" fill="hold"/>
                                        <p:tgtEl>
                                          <p:spTgt spid="14347"/>
                                        </p:tgtEl>
                                        <p:attrNameLst>
                                          <p:attrName>ppt_x</p:attrName>
                                        </p:attrNameLst>
                                      </p:cBhvr>
                                      <p:tavLst>
                                        <p:tav tm="0">
                                          <p:val>
                                            <p:strVal val="#ppt_x"/>
                                          </p:val>
                                        </p:tav>
                                        <p:tav tm="100000">
                                          <p:val>
                                            <p:strVal val="#ppt_x"/>
                                          </p:val>
                                        </p:tav>
                                      </p:tavLst>
                                    </p:anim>
                                    <p:anim calcmode="lin" valueType="num">
                                      <p:cBhvr additive="base">
                                        <p:cTn id="13" dur="500" fill="hold"/>
                                        <p:tgtEl>
                                          <p:spTgt spid="1434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5003"/>
                                        </p:tgtEl>
                                        <p:attrNameLst>
                                          <p:attrName>style.visibility</p:attrName>
                                        </p:attrNameLst>
                                      </p:cBhvr>
                                      <p:to>
                                        <p:strVal val="visible"/>
                                      </p:to>
                                    </p:set>
                                    <p:anim calcmode="lin" valueType="num">
                                      <p:cBhvr additive="base">
                                        <p:cTn id="18" dur="500" fill="hold"/>
                                        <p:tgtEl>
                                          <p:spTgt spid="85003"/>
                                        </p:tgtEl>
                                        <p:attrNameLst>
                                          <p:attrName>ppt_x</p:attrName>
                                        </p:attrNameLst>
                                      </p:cBhvr>
                                      <p:tavLst>
                                        <p:tav tm="0">
                                          <p:val>
                                            <p:strVal val="0-#ppt_w/2"/>
                                          </p:val>
                                        </p:tav>
                                        <p:tav tm="100000">
                                          <p:val>
                                            <p:strVal val="#ppt_x"/>
                                          </p:val>
                                        </p:tav>
                                      </p:tavLst>
                                    </p:anim>
                                    <p:anim calcmode="lin" valueType="num">
                                      <p:cBhvr additive="base">
                                        <p:cTn id="19" dur="500" fill="hold"/>
                                        <p:tgtEl>
                                          <p:spTgt spid="85003"/>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2" presetClass="entr" presetSubtype="4"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1000"/>
                            </p:stCondLst>
                            <p:childTnLst>
                              <p:par>
                                <p:cTn id="26" presetID="2" presetClass="entr" presetSubtype="8" fill="hold" grpId="0" nodeType="afterEffect">
                                  <p:stCondLst>
                                    <p:cond delay="0"/>
                                  </p:stCondLst>
                                  <p:childTnLst>
                                    <p:set>
                                      <p:cBhvr>
                                        <p:cTn id="27" dur="1" fill="hold">
                                          <p:stCondLst>
                                            <p:cond delay="0"/>
                                          </p:stCondLst>
                                        </p:cTn>
                                        <p:tgtEl>
                                          <p:spTgt spid="85005"/>
                                        </p:tgtEl>
                                        <p:attrNameLst>
                                          <p:attrName>style.visibility</p:attrName>
                                        </p:attrNameLst>
                                      </p:cBhvr>
                                      <p:to>
                                        <p:strVal val="visible"/>
                                      </p:to>
                                    </p:set>
                                    <p:anim calcmode="lin" valueType="num">
                                      <p:cBhvr additive="base">
                                        <p:cTn id="28" dur="500" fill="hold"/>
                                        <p:tgtEl>
                                          <p:spTgt spid="85005"/>
                                        </p:tgtEl>
                                        <p:attrNameLst>
                                          <p:attrName>ppt_x</p:attrName>
                                        </p:attrNameLst>
                                      </p:cBhvr>
                                      <p:tavLst>
                                        <p:tav tm="0">
                                          <p:val>
                                            <p:strVal val="0-#ppt_w/2"/>
                                          </p:val>
                                        </p:tav>
                                        <p:tav tm="100000">
                                          <p:val>
                                            <p:strVal val="#ppt_x"/>
                                          </p:val>
                                        </p:tav>
                                      </p:tavLst>
                                    </p:anim>
                                    <p:anim calcmode="lin" valueType="num">
                                      <p:cBhvr additive="base">
                                        <p:cTn id="29" dur="500" fill="hold"/>
                                        <p:tgtEl>
                                          <p:spTgt spid="850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2" grpId="0" autoUpdateAnimBg="0"/>
      <p:bldP spid="85003" grpId="0" autoUpdateAnimBg="0"/>
      <p:bldP spid="85005"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5"/>
          <p:cNvSpPr txBox="1">
            <a:spLocks noChangeArrowheads="1"/>
          </p:cNvSpPr>
          <p:nvPr/>
        </p:nvSpPr>
        <p:spPr bwMode="auto">
          <a:xfrm>
            <a:off x="2438400" y="1143000"/>
            <a:ext cx="64770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1963" indent="-461963"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a:solidFill>
                  <a:schemeClr val="hlink"/>
                </a:solidFill>
              </a:rPr>
              <a:t>Work</a:t>
            </a:r>
            <a:r>
              <a:rPr kumimoji="0" lang="en-US"/>
              <a:t>:  U</a:t>
            </a:r>
            <a:r>
              <a:rPr kumimoji="0" lang="en-US" baseline="-25000"/>
              <a:t>1-2 </a:t>
            </a:r>
            <a:r>
              <a:rPr kumimoji="0" lang="en-US"/>
              <a:t> = -0.5k[(s</a:t>
            </a:r>
            <a:r>
              <a:rPr kumimoji="0" lang="en-US" baseline="-25000"/>
              <a:t>2</a:t>
            </a:r>
            <a:r>
              <a:rPr kumimoji="0" lang="en-US"/>
              <a:t>)</a:t>
            </a:r>
            <a:r>
              <a:rPr kumimoji="0" lang="en-US" baseline="30000"/>
              <a:t>2</a:t>
            </a:r>
            <a:r>
              <a:rPr kumimoji="0" lang="en-US"/>
              <a:t> – (s</a:t>
            </a:r>
            <a:r>
              <a:rPr kumimoji="0" lang="en-US" baseline="-25000"/>
              <a:t>1</a:t>
            </a:r>
            <a:r>
              <a:rPr kumimoji="0" lang="en-US"/>
              <a:t>)</a:t>
            </a:r>
            <a:r>
              <a:rPr kumimoji="0" lang="en-US" baseline="30000"/>
              <a:t>2</a:t>
            </a:r>
            <a:r>
              <a:rPr kumimoji="0" lang="en-US"/>
              <a:t>] + M(</a:t>
            </a:r>
            <a:r>
              <a:rPr kumimoji="0" lang="en-US" i="1">
                <a:latin typeface="Symbol" pitchFamily="18" charset="2"/>
              </a:rPr>
              <a:t>q</a:t>
            </a:r>
            <a:r>
              <a:rPr kumimoji="0" lang="en-US" baseline="-25000"/>
              <a:t>2</a:t>
            </a:r>
            <a:r>
              <a:rPr kumimoji="0" lang="en-US"/>
              <a:t> – </a:t>
            </a:r>
            <a:r>
              <a:rPr kumimoji="0" lang="en-US" i="1">
                <a:latin typeface="Symbol" pitchFamily="18" charset="2"/>
              </a:rPr>
              <a:t>q</a:t>
            </a:r>
            <a:r>
              <a:rPr kumimoji="0" lang="en-US" baseline="-25000"/>
              <a:t>1</a:t>
            </a:r>
            <a:r>
              <a:rPr kumimoji="0" lang="en-US"/>
              <a:t>)</a:t>
            </a:r>
          </a:p>
          <a:p>
            <a:pPr algn="ctr" eaLnBrk="1" hangingPunct="1">
              <a:spcBef>
                <a:spcPct val="55000"/>
              </a:spcBef>
            </a:pPr>
            <a:r>
              <a:rPr kumimoji="0" lang="en-US"/>
              <a:t>U</a:t>
            </a:r>
            <a:r>
              <a:rPr kumimoji="0" lang="en-US" baseline="-25000"/>
              <a:t>1-2</a:t>
            </a:r>
            <a:r>
              <a:rPr kumimoji="0" lang="en-US"/>
              <a:t> = -0.5(10)(1</a:t>
            </a:r>
            <a:r>
              <a:rPr kumimoji="0" lang="en-US" baseline="30000"/>
              <a:t>2</a:t>
            </a:r>
            <a:r>
              <a:rPr kumimoji="0" lang="en-US"/>
              <a:t> – 0) + 15(0.5/0.8) = 4.375 ft</a:t>
            </a:r>
            <a:r>
              <a:rPr kumimoji="0" lang="en-US">
                <a:cs typeface="Times New Roman" pitchFamily="18" charset="0"/>
              </a:rPr>
              <a:t>·lb</a:t>
            </a:r>
            <a:endParaRPr kumimoji="0" lang="en-US"/>
          </a:p>
        </p:txBody>
      </p:sp>
      <p:sp>
        <p:nvSpPr>
          <p:cNvPr id="76806" name="Text Box 6"/>
          <p:cNvSpPr txBox="1">
            <a:spLocks noChangeArrowheads="1"/>
          </p:cNvSpPr>
          <p:nvPr/>
        </p:nvSpPr>
        <p:spPr bwMode="auto">
          <a:xfrm>
            <a:off x="2667000" y="2514600"/>
            <a:ext cx="4616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a:solidFill>
                  <a:schemeClr val="hlink"/>
                </a:solidFill>
              </a:rPr>
              <a:t>Kinematic relation</a:t>
            </a:r>
            <a:r>
              <a:rPr kumimoji="0" lang="en-US"/>
              <a:t>:  v</a:t>
            </a:r>
            <a:r>
              <a:rPr kumimoji="0" lang="en-US" baseline="-25000"/>
              <a:t>G</a:t>
            </a:r>
            <a:r>
              <a:rPr kumimoji="0" lang="en-US"/>
              <a:t> = r </a:t>
            </a:r>
            <a:r>
              <a:rPr kumimoji="0" lang="en-US">
                <a:latin typeface="Symbol" pitchFamily="18" charset="2"/>
              </a:rPr>
              <a:t>w</a:t>
            </a:r>
            <a:r>
              <a:rPr kumimoji="0" lang="en-US"/>
              <a:t> = 0.8</a:t>
            </a:r>
            <a:r>
              <a:rPr kumimoji="0" lang="en-US">
                <a:latin typeface="Symbol" pitchFamily="18" charset="2"/>
              </a:rPr>
              <a:t>w</a:t>
            </a:r>
          </a:p>
        </p:txBody>
      </p:sp>
      <p:sp>
        <p:nvSpPr>
          <p:cNvPr id="76807" name="Text Box 7"/>
          <p:cNvSpPr txBox="1">
            <a:spLocks noChangeArrowheads="1"/>
          </p:cNvSpPr>
          <p:nvPr/>
        </p:nvSpPr>
        <p:spPr bwMode="auto">
          <a:xfrm>
            <a:off x="2590800" y="3048000"/>
            <a:ext cx="63246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038350" indent="-2038350"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spcBef>
                <a:spcPts val="300"/>
              </a:spcBef>
            </a:pPr>
            <a:r>
              <a:rPr kumimoji="0" lang="en-US">
                <a:solidFill>
                  <a:schemeClr val="hlink"/>
                </a:solidFill>
              </a:rPr>
              <a:t>Kinetic energy</a:t>
            </a:r>
            <a:r>
              <a:rPr kumimoji="0" lang="en-US"/>
              <a:t>:	</a:t>
            </a:r>
          </a:p>
          <a:p>
            <a:pPr eaLnBrk="1" hangingPunct="1">
              <a:spcBef>
                <a:spcPts val="300"/>
              </a:spcBef>
            </a:pPr>
            <a:r>
              <a:rPr kumimoji="0" lang="en-US"/>
              <a:t>T</a:t>
            </a:r>
            <a:r>
              <a:rPr kumimoji="0" lang="en-US" baseline="-25000"/>
              <a:t>1</a:t>
            </a:r>
            <a:r>
              <a:rPr kumimoji="0" lang="en-US"/>
              <a:t> = 0</a:t>
            </a:r>
          </a:p>
          <a:p>
            <a:pPr eaLnBrk="1" hangingPunct="1">
              <a:spcBef>
                <a:spcPts val="300"/>
              </a:spcBef>
            </a:pPr>
            <a:r>
              <a:rPr kumimoji="0" lang="en-US"/>
              <a:t>T</a:t>
            </a:r>
            <a:r>
              <a:rPr kumimoji="0" lang="en-US" baseline="-25000"/>
              <a:t>2</a:t>
            </a:r>
            <a:r>
              <a:rPr kumimoji="0" lang="en-US"/>
              <a:t> = 0.5m (v</a:t>
            </a:r>
            <a:r>
              <a:rPr kumimoji="0" lang="en-US" baseline="-25000"/>
              <a:t>G</a:t>
            </a:r>
            <a:r>
              <a:rPr kumimoji="0" lang="en-US"/>
              <a:t>)</a:t>
            </a:r>
            <a:r>
              <a:rPr kumimoji="0" lang="en-US" baseline="30000"/>
              <a:t>2</a:t>
            </a:r>
            <a:r>
              <a:rPr kumimoji="0" lang="en-US"/>
              <a:t> + 0.5 I</a:t>
            </a:r>
            <a:r>
              <a:rPr kumimoji="0" lang="en-US" baseline="-25000"/>
              <a:t>G </a:t>
            </a:r>
            <a:r>
              <a:rPr kumimoji="0" lang="en-US">
                <a:latin typeface="Symbol" pitchFamily="18" charset="2"/>
              </a:rPr>
              <a:t>w</a:t>
            </a:r>
            <a:r>
              <a:rPr kumimoji="0" lang="en-US" baseline="30000"/>
              <a:t>2</a:t>
            </a:r>
            <a:endParaRPr kumimoji="0" lang="en-US"/>
          </a:p>
          <a:p>
            <a:pPr eaLnBrk="1" hangingPunct="1">
              <a:spcBef>
                <a:spcPts val="300"/>
              </a:spcBef>
            </a:pPr>
            <a:r>
              <a:rPr kumimoji="0" lang="en-US"/>
              <a:t>T</a:t>
            </a:r>
            <a:r>
              <a:rPr kumimoji="0" lang="en-US" baseline="-25000"/>
              <a:t>2</a:t>
            </a:r>
            <a:r>
              <a:rPr kumimoji="0" lang="en-US"/>
              <a:t> = 0.5(40/32.2)(0.8</a:t>
            </a:r>
            <a:r>
              <a:rPr kumimoji="0" lang="en-US">
                <a:latin typeface="Symbol" pitchFamily="18" charset="2"/>
              </a:rPr>
              <a:t>w</a:t>
            </a:r>
            <a:r>
              <a:rPr kumimoji="0" lang="en-US"/>
              <a:t>)</a:t>
            </a:r>
            <a:r>
              <a:rPr kumimoji="0" lang="en-US" baseline="30000"/>
              <a:t>2</a:t>
            </a:r>
            <a:r>
              <a:rPr kumimoji="0" lang="en-US"/>
              <a:t> + 0.5(40/32.2)(0.6)</a:t>
            </a:r>
            <a:r>
              <a:rPr kumimoji="0" lang="en-US" baseline="30000"/>
              <a:t>2</a:t>
            </a:r>
            <a:r>
              <a:rPr kumimoji="0" lang="en-US">
                <a:latin typeface="Symbol" pitchFamily="18" charset="2"/>
              </a:rPr>
              <a:t>w</a:t>
            </a:r>
            <a:r>
              <a:rPr kumimoji="0" lang="en-US" baseline="30000"/>
              <a:t>2</a:t>
            </a:r>
            <a:endParaRPr kumimoji="0" lang="en-US"/>
          </a:p>
          <a:p>
            <a:pPr eaLnBrk="1" hangingPunct="1">
              <a:spcBef>
                <a:spcPts val="300"/>
              </a:spcBef>
            </a:pPr>
            <a:r>
              <a:rPr kumimoji="0" lang="en-US"/>
              <a:t>T</a:t>
            </a:r>
            <a:r>
              <a:rPr kumimoji="0" lang="en-US" baseline="-25000"/>
              <a:t>2</a:t>
            </a:r>
            <a:r>
              <a:rPr kumimoji="0" lang="en-US"/>
              <a:t> = 0.621 </a:t>
            </a:r>
            <a:r>
              <a:rPr kumimoji="0" lang="en-US">
                <a:latin typeface="Symbol" pitchFamily="18" charset="2"/>
              </a:rPr>
              <a:t>w</a:t>
            </a:r>
            <a:r>
              <a:rPr kumimoji="0" lang="en-US" baseline="30000"/>
              <a:t>2</a:t>
            </a:r>
          </a:p>
        </p:txBody>
      </p:sp>
      <p:sp>
        <p:nvSpPr>
          <p:cNvPr id="76808" name="Text Box 8"/>
          <p:cNvSpPr txBox="1">
            <a:spLocks noChangeArrowheads="1"/>
          </p:cNvSpPr>
          <p:nvPr/>
        </p:nvSpPr>
        <p:spPr bwMode="auto">
          <a:xfrm>
            <a:off x="609600" y="5181600"/>
            <a:ext cx="53228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351088" indent="-2351088"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a:solidFill>
                  <a:schemeClr val="hlink"/>
                </a:solidFill>
              </a:rPr>
              <a:t>Work and energy</a:t>
            </a:r>
            <a:r>
              <a:rPr kumimoji="0" lang="en-US"/>
              <a:t>:	T</a:t>
            </a:r>
            <a:r>
              <a:rPr kumimoji="0" lang="en-US" baseline="-25000"/>
              <a:t>1</a:t>
            </a:r>
            <a:r>
              <a:rPr kumimoji="0" lang="en-US"/>
              <a:t> + U</a:t>
            </a:r>
            <a:r>
              <a:rPr kumimoji="0" lang="en-US" baseline="-25000"/>
              <a:t>1-2</a:t>
            </a:r>
            <a:r>
              <a:rPr kumimoji="0" lang="en-US"/>
              <a:t> = T</a:t>
            </a:r>
            <a:r>
              <a:rPr kumimoji="0" lang="en-US" baseline="-25000"/>
              <a:t>2</a:t>
            </a:r>
          </a:p>
          <a:p>
            <a:pPr eaLnBrk="1" hangingPunct="1"/>
            <a:r>
              <a:rPr kumimoji="0" lang="en-US"/>
              <a:t>	0 +  4.375  =  0.621 </a:t>
            </a:r>
            <a:r>
              <a:rPr kumimoji="0" lang="en-US">
                <a:latin typeface="Symbol" pitchFamily="18" charset="2"/>
              </a:rPr>
              <a:t>w</a:t>
            </a:r>
            <a:r>
              <a:rPr kumimoji="0" lang="en-US" baseline="30000"/>
              <a:t>2</a:t>
            </a:r>
            <a:endParaRPr kumimoji="0" lang="en-US"/>
          </a:p>
          <a:p>
            <a:pPr eaLnBrk="1" hangingPunct="1"/>
            <a:r>
              <a:rPr kumimoji="0" lang="en-US"/>
              <a:t>	</a:t>
            </a:r>
            <a:r>
              <a:rPr kumimoji="0" lang="en-US">
                <a:latin typeface="Symbol" pitchFamily="18" charset="2"/>
              </a:rPr>
              <a:t>w</a:t>
            </a:r>
            <a:r>
              <a:rPr kumimoji="0" lang="en-US"/>
              <a:t> = 2.65 rad/s</a:t>
            </a:r>
          </a:p>
        </p:txBody>
      </p:sp>
      <p:sp>
        <p:nvSpPr>
          <p:cNvPr id="53254" name="AutoShape 9">
            <a:hlinkClick r:id="" action="ppaction://hlinkshowjump?jump=nextslide" highlightClick="1"/>
          </p:cNvPr>
          <p:cNvSpPr>
            <a:spLocks noChangeArrowheads="1"/>
          </p:cNvSpPr>
          <p:nvPr/>
        </p:nvSpPr>
        <p:spPr bwMode="auto">
          <a:xfrm>
            <a:off x="8305800" y="6172200"/>
            <a:ext cx="228600" cy="2286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53255" name="AutoShape 10">
            <a:hlinkClick r:id="" action="ppaction://hlinkshowjump?jump=previousslide" highlightClick="1"/>
          </p:cNvPr>
          <p:cNvSpPr>
            <a:spLocks noChangeArrowheads="1"/>
          </p:cNvSpPr>
          <p:nvPr/>
        </p:nvSpPr>
        <p:spPr bwMode="auto">
          <a:xfrm>
            <a:off x="8077200" y="6172200"/>
            <a:ext cx="228600" cy="228600"/>
          </a:xfrm>
          <a:prstGeom prst="actionButtonBackPrevious">
            <a:avLst/>
          </a:prstGeom>
          <a:solidFill>
            <a:schemeClr val="accent1"/>
          </a:solidFill>
          <a:ln w="9525">
            <a:solidFill>
              <a:schemeClr val="tx1"/>
            </a:solidFill>
            <a:miter lim="800000"/>
            <a:headEnd/>
            <a:tailEnd/>
          </a:ln>
        </p:spPr>
        <p:txBody>
          <a:bodyPr wrap="none" anchor="ctr"/>
          <a:lstStyle/>
          <a:p>
            <a:endParaRPr lang="en-US"/>
          </a:p>
        </p:txBody>
      </p:sp>
      <p:sp>
        <p:nvSpPr>
          <p:cNvPr id="53256" name="Text Box 12"/>
          <p:cNvSpPr txBox="1">
            <a:spLocks noChangeArrowheads="1"/>
          </p:cNvSpPr>
          <p:nvPr/>
        </p:nvSpPr>
        <p:spPr bwMode="auto">
          <a:xfrm>
            <a:off x="3048000" y="381000"/>
            <a:ext cx="3505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r>
              <a:rPr kumimoji="0" lang="en-US" b="1">
                <a:solidFill>
                  <a:srgbClr val="00FF00"/>
                </a:solidFill>
              </a:rPr>
              <a:t>EXAMPLE </a:t>
            </a:r>
            <a:r>
              <a:rPr kumimoji="0" lang="en-US">
                <a:solidFill>
                  <a:srgbClr val="00FF00"/>
                </a:solidFill>
              </a:rPr>
              <a:t>(continued)</a:t>
            </a:r>
          </a:p>
        </p:txBody>
      </p:sp>
      <p:pic>
        <p:nvPicPr>
          <p:cNvPr id="53257" name="Picture 11" descr="C:\Documents and Settings\ALBERT\Desktop\Dynamics_12\JPGs\Hibbeler_Dynamics_CH18_JPG\fig18_13b.jpg"/>
          <p:cNvPicPr>
            <a:picLocks noChangeAspect="1" noChangeArrowheads="1"/>
          </p:cNvPicPr>
          <p:nvPr/>
        </p:nvPicPr>
        <p:blipFill>
          <a:blip r:embed="rId3">
            <a:extLst>
              <a:ext uri="{28A0092B-C50C-407E-A947-70E740481C1C}">
                <a14:useLocalDpi xmlns:a14="http://schemas.microsoft.com/office/drawing/2010/main" val="0"/>
              </a:ext>
            </a:extLst>
          </a:blip>
          <a:srcRect b="24796"/>
          <a:stretch>
            <a:fillRect/>
          </a:stretch>
        </p:blipFill>
        <p:spPr bwMode="auto">
          <a:xfrm>
            <a:off x="609600" y="2895600"/>
            <a:ext cx="15240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8"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143000"/>
            <a:ext cx="19065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6806"/>
                                        </p:tgtEl>
                                        <p:attrNameLst>
                                          <p:attrName>style.visibility</p:attrName>
                                        </p:attrNameLst>
                                      </p:cBhvr>
                                      <p:to>
                                        <p:strVal val="visible"/>
                                      </p:to>
                                    </p:set>
                                    <p:anim calcmode="lin" valueType="num">
                                      <p:cBhvr additive="base">
                                        <p:cTn id="7" dur="500" fill="hold"/>
                                        <p:tgtEl>
                                          <p:spTgt spid="76806"/>
                                        </p:tgtEl>
                                        <p:attrNameLst>
                                          <p:attrName>ppt_x</p:attrName>
                                        </p:attrNameLst>
                                      </p:cBhvr>
                                      <p:tavLst>
                                        <p:tav tm="0">
                                          <p:val>
                                            <p:strVal val="0-#ppt_w/2"/>
                                          </p:val>
                                        </p:tav>
                                        <p:tav tm="100000">
                                          <p:val>
                                            <p:strVal val="#ppt_x"/>
                                          </p:val>
                                        </p:tav>
                                      </p:tavLst>
                                    </p:anim>
                                    <p:anim calcmode="lin" valueType="num">
                                      <p:cBhvr additive="base">
                                        <p:cTn id="8" dur="500" fill="hold"/>
                                        <p:tgtEl>
                                          <p:spTgt spid="7680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6807"/>
                                        </p:tgtEl>
                                        <p:attrNameLst>
                                          <p:attrName>style.visibility</p:attrName>
                                        </p:attrNameLst>
                                      </p:cBhvr>
                                      <p:to>
                                        <p:strVal val="visible"/>
                                      </p:to>
                                    </p:set>
                                    <p:anim calcmode="lin" valueType="num">
                                      <p:cBhvr additive="base">
                                        <p:cTn id="13" dur="500" fill="hold"/>
                                        <p:tgtEl>
                                          <p:spTgt spid="76807"/>
                                        </p:tgtEl>
                                        <p:attrNameLst>
                                          <p:attrName>ppt_x</p:attrName>
                                        </p:attrNameLst>
                                      </p:cBhvr>
                                      <p:tavLst>
                                        <p:tav tm="0">
                                          <p:val>
                                            <p:strVal val="0-#ppt_w/2"/>
                                          </p:val>
                                        </p:tav>
                                        <p:tav tm="100000">
                                          <p:val>
                                            <p:strVal val="#ppt_x"/>
                                          </p:val>
                                        </p:tav>
                                      </p:tavLst>
                                    </p:anim>
                                    <p:anim calcmode="lin" valueType="num">
                                      <p:cBhvr additive="base">
                                        <p:cTn id="14" dur="500" fill="hold"/>
                                        <p:tgtEl>
                                          <p:spTgt spid="7680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6808"/>
                                        </p:tgtEl>
                                        <p:attrNameLst>
                                          <p:attrName>style.visibility</p:attrName>
                                        </p:attrNameLst>
                                      </p:cBhvr>
                                      <p:to>
                                        <p:strVal val="visible"/>
                                      </p:to>
                                    </p:set>
                                    <p:anim calcmode="lin" valueType="num">
                                      <p:cBhvr additive="base">
                                        <p:cTn id="19" dur="500" fill="hold"/>
                                        <p:tgtEl>
                                          <p:spTgt spid="76808"/>
                                        </p:tgtEl>
                                        <p:attrNameLst>
                                          <p:attrName>ppt_x</p:attrName>
                                        </p:attrNameLst>
                                      </p:cBhvr>
                                      <p:tavLst>
                                        <p:tav tm="0">
                                          <p:val>
                                            <p:strVal val="0-#ppt_w/2"/>
                                          </p:val>
                                        </p:tav>
                                        <p:tav tm="100000">
                                          <p:val>
                                            <p:strVal val="#ppt_x"/>
                                          </p:val>
                                        </p:tav>
                                      </p:tavLst>
                                    </p:anim>
                                    <p:anim calcmode="lin" valueType="num">
                                      <p:cBhvr additive="base">
                                        <p:cTn id="20" dur="500" fill="hold"/>
                                        <p:tgtEl>
                                          <p:spTgt spid="768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6" grpId="0" autoUpdateAnimBg="0"/>
      <p:bldP spid="76807" grpId="0" autoUpdateAnimBg="0"/>
      <p:bldP spid="76808"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1625" y="-57150"/>
            <a:ext cx="8540750" cy="1143000"/>
          </a:xfrm>
        </p:spPr>
        <p:txBody>
          <a:bodyPr/>
          <a:lstStyle/>
          <a:p>
            <a:r>
              <a:rPr lang="en-US" sz="2000" smtClean="0"/>
              <a:t>Kinetic Energy of a Rigid Body in Plane Motion</a:t>
            </a:r>
          </a:p>
        </p:txBody>
      </p:sp>
      <p:grpSp>
        <p:nvGrpSpPr>
          <p:cNvPr id="7171" name="Group 3"/>
          <p:cNvGrpSpPr>
            <a:grpSpLocks/>
          </p:cNvGrpSpPr>
          <p:nvPr/>
        </p:nvGrpSpPr>
        <p:grpSpPr bwMode="auto">
          <a:xfrm>
            <a:off x="357188" y="974725"/>
            <a:ext cx="8699500" cy="3028950"/>
            <a:chOff x="225" y="614"/>
            <a:chExt cx="5480" cy="1908"/>
          </a:xfrm>
        </p:grpSpPr>
        <p:pic>
          <p:nvPicPr>
            <p:cNvPr id="7177" name="Picture 4" descr="msotw9_tem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 y="627"/>
              <a:ext cx="1949" cy="1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8" name="Text Box 5"/>
            <p:cNvSpPr txBox="1">
              <a:spLocks noChangeArrowheads="1"/>
            </p:cNvSpPr>
            <p:nvPr/>
          </p:nvSpPr>
          <p:spPr bwMode="auto">
            <a:xfrm>
              <a:off x="2116" y="614"/>
              <a:ext cx="358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7013" indent="-227013"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spcBef>
                  <a:spcPct val="50000"/>
                </a:spcBef>
                <a:buFontTx/>
                <a:buChar char="•"/>
              </a:pPr>
              <a:r>
                <a:rPr kumimoji="0" lang="en-US" sz="2000">
                  <a:solidFill>
                    <a:srgbClr val="000099"/>
                  </a:solidFill>
                </a:rPr>
                <a:t>Consider a rigid body of mass </a:t>
              </a:r>
              <a:r>
                <a:rPr kumimoji="0" lang="en-US" sz="2000" i="1">
                  <a:solidFill>
                    <a:srgbClr val="000099"/>
                  </a:solidFill>
                </a:rPr>
                <a:t>m</a:t>
              </a:r>
              <a:r>
                <a:rPr kumimoji="0" lang="en-US" sz="2000">
                  <a:solidFill>
                    <a:srgbClr val="000099"/>
                  </a:solidFill>
                </a:rPr>
                <a:t> in plane motion. </a:t>
              </a:r>
            </a:p>
          </p:txBody>
        </p:sp>
        <p:graphicFrame>
          <p:nvGraphicFramePr>
            <p:cNvPr id="7179" name="Object 6"/>
            <p:cNvGraphicFramePr>
              <a:graphicFrameLocks noChangeAspect="1"/>
            </p:cNvGraphicFramePr>
            <p:nvPr/>
          </p:nvGraphicFramePr>
          <p:xfrm>
            <a:off x="2483" y="870"/>
            <a:ext cx="1824" cy="896"/>
          </p:xfrm>
          <a:graphic>
            <a:graphicData uri="http://schemas.openxmlformats.org/presentationml/2006/ole">
              <mc:AlternateContent xmlns:mc="http://schemas.openxmlformats.org/markup-compatibility/2006">
                <mc:Choice xmlns:v="urn:schemas-microsoft-com:vml" Requires="v">
                  <p:oleObj spid="_x0000_s7212" name="Equation" r:id="rId4" imgW="2895600" imgH="1422400" progId="Equation.3">
                    <p:embed/>
                  </p:oleObj>
                </mc:Choice>
                <mc:Fallback>
                  <p:oleObj name="Equation" r:id="rId4" imgW="2895600" imgH="14224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 y="870"/>
                          <a:ext cx="1824" cy="8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86023" name="Text Box 7"/>
          <p:cNvSpPr txBox="1">
            <a:spLocks noChangeArrowheads="1"/>
          </p:cNvSpPr>
          <p:nvPr/>
        </p:nvSpPr>
        <p:spPr bwMode="auto">
          <a:xfrm>
            <a:off x="3359150" y="2957513"/>
            <a:ext cx="57832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7013" indent="-227013" eaLnBrk="0" hangingPunct="0">
              <a:defRPr kumimoji="1" sz="2400">
                <a:solidFill>
                  <a:schemeClr val="tx1"/>
                </a:solidFill>
                <a:latin typeface="Times New Roman" pitchFamily="18" charset="0"/>
              </a:defRPr>
            </a:lvl1pPr>
            <a:lvl2pPr marL="571500" indent="-225425"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spcBef>
                <a:spcPct val="50000"/>
              </a:spcBef>
              <a:buFontTx/>
              <a:buChar char="•"/>
            </a:pPr>
            <a:r>
              <a:rPr kumimoji="0" lang="en-US" sz="2000">
                <a:solidFill>
                  <a:srgbClr val="000099"/>
                </a:solidFill>
              </a:rPr>
              <a:t>Kinetic energy of a rigid body can be separated into:</a:t>
            </a:r>
          </a:p>
          <a:p>
            <a:pPr lvl="1" eaLnBrk="1" hangingPunct="1">
              <a:buFontTx/>
              <a:buChar char="-"/>
            </a:pPr>
            <a:r>
              <a:rPr kumimoji="0" lang="en-US" sz="2000">
                <a:solidFill>
                  <a:srgbClr val="000099"/>
                </a:solidFill>
              </a:rPr>
              <a:t>the kinetic energy associated with the motion of the mass center </a:t>
            </a:r>
            <a:r>
              <a:rPr kumimoji="0" lang="en-US" sz="2000" i="1">
                <a:solidFill>
                  <a:srgbClr val="000099"/>
                </a:solidFill>
              </a:rPr>
              <a:t>G</a:t>
            </a:r>
            <a:r>
              <a:rPr kumimoji="0" lang="en-US" sz="2000">
                <a:solidFill>
                  <a:srgbClr val="000099"/>
                </a:solidFill>
              </a:rPr>
              <a:t> and </a:t>
            </a:r>
          </a:p>
          <a:p>
            <a:pPr lvl="1" eaLnBrk="1" hangingPunct="1">
              <a:buFontTx/>
              <a:buChar char="-"/>
            </a:pPr>
            <a:r>
              <a:rPr kumimoji="0" lang="en-US" sz="2000">
                <a:solidFill>
                  <a:srgbClr val="000099"/>
                </a:solidFill>
              </a:rPr>
              <a:t>the kinetic energy associated with the rotation of the body about </a:t>
            </a:r>
            <a:r>
              <a:rPr kumimoji="0" lang="en-US" sz="2000" i="1">
                <a:solidFill>
                  <a:srgbClr val="000099"/>
                </a:solidFill>
              </a:rPr>
              <a:t>G</a:t>
            </a:r>
            <a:r>
              <a:rPr kumimoji="0" lang="en-US" sz="2000">
                <a:solidFill>
                  <a:srgbClr val="000099"/>
                </a:solidFill>
              </a:rPr>
              <a:t>.</a:t>
            </a:r>
          </a:p>
        </p:txBody>
      </p:sp>
      <p:grpSp>
        <p:nvGrpSpPr>
          <p:cNvPr id="86024" name="Group 8"/>
          <p:cNvGrpSpPr>
            <a:grpSpLocks/>
          </p:cNvGrpSpPr>
          <p:nvPr/>
        </p:nvGrpSpPr>
        <p:grpSpPr bwMode="auto">
          <a:xfrm>
            <a:off x="615950" y="4300538"/>
            <a:ext cx="8442325" cy="2166937"/>
            <a:chOff x="388" y="2709"/>
            <a:chExt cx="5318" cy="1365"/>
          </a:xfrm>
        </p:grpSpPr>
        <p:pic>
          <p:nvPicPr>
            <p:cNvPr id="7174" name="Picture 9" descr="msotw9_temp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 y="2709"/>
              <a:ext cx="1424" cy="1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5" name="Text Box 10"/>
            <p:cNvSpPr txBox="1">
              <a:spLocks noChangeArrowheads="1"/>
            </p:cNvSpPr>
            <p:nvPr/>
          </p:nvSpPr>
          <p:spPr bwMode="auto">
            <a:xfrm>
              <a:off x="2116" y="2962"/>
              <a:ext cx="359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7013" indent="-227013"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spcBef>
                  <a:spcPct val="50000"/>
                </a:spcBef>
                <a:buFontTx/>
                <a:buChar char="•"/>
              </a:pPr>
              <a:r>
                <a:rPr kumimoji="0" lang="en-US" sz="2000">
                  <a:solidFill>
                    <a:srgbClr val="000099"/>
                  </a:solidFill>
                </a:rPr>
                <a:t>Consider a rigid body rotating about a fixed axis through </a:t>
              </a:r>
              <a:r>
                <a:rPr kumimoji="0" lang="en-US" sz="2000" i="1">
                  <a:solidFill>
                    <a:srgbClr val="000099"/>
                  </a:solidFill>
                </a:rPr>
                <a:t>O</a:t>
              </a:r>
              <a:r>
                <a:rPr kumimoji="0" lang="en-US" sz="2000">
                  <a:solidFill>
                    <a:srgbClr val="000099"/>
                  </a:solidFill>
                </a:rPr>
                <a:t>.</a:t>
              </a:r>
            </a:p>
          </p:txBody>
        </p:sp>
        <p:graphicFrame>
          <p:nvGraphicFramePr>
            <p:cNvPr id="7176" name="Object 11"/>
            <p:cNvGraphicFramePr>
              <a:graphicFrameLocks noChangeAspect="1"/>
            </p:cNvGraphicFramePr>
            <p:nvPr/>
          </p:nvGraphicFramePr>
          <p:xfrm>
            <a:off x="2483" y="3415"/>
            <a:ext cx="3128" cy="592"/>
          </p:xfrm>
          <a:graphic>
            <a:graphicData uri="http://schemas.openxmlformats.org/presentationml/2006/ole">
              <mc:AlternateContent xmlns:mc="http://schemas.openxmlformats.org/markup-compatibility/2006">
                <mc:Choice xmlns:v="urn:schemas-microsoft-com:vml" Requires="v">
                  <p:oleObj spid="_x0000_s7213" name="Equation" r:id="rId7" imgW="4965700" imgH="939800" progId="Equation.3">
                    <p:embed/>
                  </p:oleObj>
                </mc:Choice>
                <mc:Fallback>
                  <p:oleObj name="Equation" r:id="rId7" imgW="4965700" imgH="939800"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3" y="3415"/>
                          <a:ext cx="3128" cy="5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60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860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276600" y="457200"/>
            <a:ext cx="248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b="1">
                <a:solidFill>
                  <a:srgbClr val="00FF00"/>
                </a:solidFill>
              </a:rPr>
              <a:t>APPLICATIONS</a:t>
            </a:r>
          </a:p>
        </p:txBody>
      </p:sp>
      <p:sp>
        <p:nvSpPr>
          <p:cNvPr id="67588" name="Text Box 4"/>
          <p:cNvSpPr txBox="1">
            <a:spLocks noChangeArrowheads="1"/>
          </p:cNvSpPr>
          <p:nvPr/>
        </p:nvSpPr>
        <p:spPr bwMode="auto">
          <a:xfrm>
            <a:off x="762000" y="5486400"/>
            <a:ext cx="7848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a:t>If the motor gear characteristics are known, how would you find the rotational velocity of the mixing drum?  </a:t>
            </a:r>
          </a:p>
        </p:txBody>
      </p:sp>
      <p:sp>
        <p:nvSpPr>
          <p:cNvPr id="67587" name="Text Box 3"/>
          <p:cNvSpPr txBox="1">
            <a:spLocks noChangeArrowheads="1"/>
          </p:cNvSpPr>
          <p:nvPr/>
        </p:nvSpPr>
        <p:spPr bwMode="auto">
          <a:xfrm>
            <a:off x="762000" y="4267200"/>
            <a:ext cx="7848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a:t>The work of the torque (or moment) developed by the driving gears on the two motors on the concrete mixer is transformed into the rotational kinetic energy of the mixing drum.</a:t>
            </a:r>
          </a:p>
        </p:txBody>
      </p:sp>
      <p:sp>
        <p:nvSpPr>
          <p:cNvPr id="8197" name="AutoShape 6">
            <a:hlinkClick r:id="" action="ppaction://hlinkshowjump?jump=nextslide" highlightClick="1"/>
          </p:cNvPr>
          <p:cNvSpPr>
            <a:spLocks noChangeArrowheads="1"/>
          </p:cNvSpPr>
          <p:nvPr/>
        </p:nvSpPr>
        <p:spPr bwMode="auto">
          <a:xfrm>
            <a:off x="8305800" y="6172200"/>
            <a:ext cx="228600" cy="2286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8198" name="AutoShape 7">
            <a:hlinkClick r:id="" action="ppaction://hlinkshowjump?jump=previousslide" highlightClick="1"/>
          </p:cNvPr>
          <p:cNvSpPr>
            <a:spLocks noChangeArrowheads="1"/>
          </p:cNvSpPr>
          <p:nvPr/>
        </p:nvSpPr>
        <p:spPr bwMode="auto">
          <a:xfrm>
            <a:off x="8077200" y="6172200"/>
            <a:ext cx="228600" cy="228600"/>
          </a:xfrm>
          <a:prstGeom prst="actionButtonBackPrevious">
            <a:avLst/>
          </a:prstGeom>
          <a:solidFill>
            <a:schemeClr val="accent1"/>
          </a:solidFill>
          <a:ln w="9525">
            <a:solidFill>
              <a:schemeClr val="tx1"/>
            </a:solidFill>
            <a:miter lim="800000"/>
            <a:headEnd/>
            <a:tailEnd/>
          </a:ln>
        </p:spPr>
        <p:txBody>
          <a:bodyPr wrap="none" anchor="ctr"/>
          <a:lstStyle/>
          <a:p>
            <a:endParaRPr lang="en-US"/>
          </a:p>
        </p:txBody>
      </p:sp>
      <p:pic>
        <p:nvPicPr>
          <p:cNvPr id="819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066800"/>
            <a:ext cx="44958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587"/>
                                        </p:tgtEl>
                                        <p:attrNameLst>
                                          <p:attrName>style.visibility</p:attrName>
                                        </p:attrNameLst>
                                      </p:cBhvr>
                                      <p:to>
                                        <p:strVal val="visible"/>
                                      </p:to>
                                    </p:set>
                                    <p:anim calcmode="lin" valueType="num">
                                      <p:cBhvr additive="base">
                                        <p:cTn id="7" dur="500" fill="hold"/>
                                        <p:tgtEl>
                                          <p:spTgt spid="67587"/>
                                        </p:tgtEl>
                                        <p:attrNameLst>
                                          <p:attrName>ppt_x</p:attrName>
                                        </p:attrNameLst>
                                      </p:cBhvr>
                                      <p:tavLst>
                                        <p:tav tm="0">
                                          <p:val>
                                            <p:strVal val="0-#ppt_w/2"/>
                                          </p:val>
                                        </p:tav>
                                        <p:tav tm="100000">
                                          <p:val>
                                            <p:strVal val="#ppt_x"/>
                                          </p:val>
                                        </p:tav>
                                      </p:tavLst>
                                    </p:anim>
                                    <p:anim calcmode="lin" valueType="num">
                                      <p:cBhvr additive="base">
                                        <p:cTn id="8" dur="500" fill="hold"/>
                                        <p:tgtEl>
                                          <p:spTgt spid="6758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7588"/>
                                        </p:tgtEl>
                                        <p:attrNameLst>
                                          <p:attrName>style.visibility</p:attrName>
                                        </p:attrNameLst>
                                      </p:cBhvr>
                                      <p:to>
                                        <p:strVal val="visible"/>
                                      </p:to>
                                    </p:set>
                                    <p:anim calcmode="lin" valueType="num">
                                      <p:cBhvr additive="base">
                                        <p:cTn id="13" dur="500" fill="hold"/>
                                        <p:tgtEl>
                                          <p:spTgt spid="67588"/>
                                        </p:tgtEl>
                                        <p:attrNameLst>
                                          <p:attrName>ppt_x</p:attrName>
                                        </p:attrNameLst>
                                      </p:cBhvr>
                                      <p:tavLst>
                                        <p:tav tm="0">
                                          <p:val>
                                            <p:strVal val="0-#ppt_w/2"/>
                                          </p:val>
                                        </p:tav>
                                        <p:tav tm="100000">
                                          <p:val>
                                            <p:strVal val="#ppt_x"/>
                                          </p:val>
                                        </p:tav>
                                      </p:tavLst>
                                    </p:anim>
                                    <p:anim calcmode="lin" valueType="num">
                                      <p:cBhvr additive="base">
                                        <p:cTn id="14" dur="500" fill="hold"/>
                                        <p:tgtEl>
                                          <p:spTgt spid="675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autoUpdateAnimBg="0"/>
      <p:bldP spid="6758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026"/>
          <p:cNvSpPr txBox="1">
            <a:spLocks noChangeArrowheads="1"/>
          </p:cNvSpPr>
          <p:nvPr/>
        </p:nvSpPr>
        <p:spPr bwMode="auto">
          <a:xfrm>
            <a:off x="2057400" y="457200"/>
            <a:ext cx="525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r>
              <a:rPr kumimoji="0" lang="en-US" b="1">
                <a:solidFill>
                  <a:srgbClr val="00FF00"/>
                </a:solidFill>
              </a:rPr>
              <a:t>APPLICATIONS</a:t>
            </a:r>
            <a:r>
              <a:rPr kumimoji="0" lang="en-US">
                <a:solidFill>
                  <a:srgbClr val="00FF00"/>
                </a:solidFill>
              </a:rPr>
              <a:t> (continued)</a:t>
            </a:r>
            <a:endParaRPr kumimoji="0" lang="en-US" b="1">
              <a:solidFill>
                <a:srgbClr val="00FF00"/>
              </a:solidFill>
            </a:endParaRPr>
          </a:p>
        </p:txBody>
      </p:sp>
      <p:sp>
        <p:nvSpPr>
          <p:cNvPr id="68612" name="Text Box 1028"/>
          <p:cNvSpPr txBox="1">
            <a:spLocks noChangeArrowheads="1"/>
          </p:cNvSpPr>
          <p:nvPr/>
        </p:nvSpPr>
        <p:spPr bwMode="auto">
          <a:xfrm>
            <a:off x="762000" y="5486400"/>
            <a:ext cx="8001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a:t>Are the kinetic energies of the frame and the roller related to each other?  If so, how?</a:t>
            </a:r>
          </a:p>
        </p:txBody>
      </p:sp>
      <p:sp>
        <p:nvSpPr>
          <p:cNvPr id="68611" name="Text Box 1027"/>
          <p:cNvSpPr txBox="1">
            <a:spLocks noChangeArrowheads="1"/>
          </p:cNvSpPr>
          <p:nvPr/>
        </p:nvSpPr>
        <p:spPr bwMode="auto">
          <a:xfrm>
            <a:off x="762000" y="3505200"/>
            <a:ext cx="7848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a:t>The work done by the soil compactor's engine is transformed into the translational kinetic energy of the frame and the translational and rotational kinetic energy of the roller and wheels (excluding the internal kinetic energy developed by the moving parts of the engine and drive train).</a:t>
            </a:r>
          </a:p>
        </p:txBody>
      </p:sp>
      <p:sp>
        <p:nvSpPr>
          <p:cNvPr id="9221" name="AutoShape 1030">
            <a:hlinkClick r:id="" action="ppaction://hlinkshowjump?jump=nextslide" highlightClick="1"/>
          </p:cNvPr>
          <p:cNvSpPr>
            <a:spLocks noChangeArrowheads="1"/>
          </p:cNvSpPr>
          <p:nvPr/>
        </p:nvSpPr>
        <p:spPr bwMode="auto">
          <a:xfrm>
            <a:off x="8305800" y="6172200"/>
            <a:ext cx="228600" cy="2286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9222" name="AutoShape 1031">
            <a:hlinkClick r:id="" action="ppaction://hlinkshowjump?jump=previousslide" highlightClick="1"/>
          </p:cNvPr>
          <p:cNvSpPr>
            <a:spLocks noChangeArrowheads="1"/>
          </p:cNvSpPr>
          <p:nvPr/>
        </p:nvSpPr>
        <p:spPr bwMode="auto">
          <a:xfrm>
            <a:off x="8077200" y="6172200"/>
            <a:ext cx="228600" cy="228600"/>
          </a:xfrm>
          <a:prstGeom prst="actionButtonBackPrevious">
            <a:avLst/>
          </a:prstGeom>
          <a:solidFill>
            <a:schemeClr val="accent1"/>
          </a:solidFill>
          <a:ln w="9525">
            <a:solidFill>
              <a:schemeClr val="tx1"/>
            </a:solidFill>
            <a:miter lim="800000"/>
            <a:headEnd/>
            <a:tailEnd/>
          </a:ln>
        </p:spPr>
        <p:txBody>
          <a:bodyPr wrap="none" anchor="ctr"/>
          <a:lstStyle/>
          <a:p>
            <a:endParaRPr lang="en-US"/>
          </a:p>
        </p:txBody>
      </p:sp>
      <p:pic>
        <p:nvPicPr>
          <p:cNvPr id="9223" name="Picture 10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066800"/>
            <a:ext cx="43434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8611"/>
                                        </p:tgtEl>
                                        <p:attrNameLst>
                                          <p:attrName>style.visibility</p:attrName>
                                        </p:attrNameLst>
                                      </p:cBhvr>
                                      <p:to>
                                        <p:strVal val="visible"/>
                                      </p:to>
                                    </p:set>
                                    <p:anim calcmode="lin" valueType="num">
                                      <p:cBhvr additive="base">
                                        <p:cTn id="7" dur="500" fill="hold"/>
                                        <p:tgtEl>
                                          <p:spTgt spid="68611"/>
                                        </p:tgtEl>
                                        <p:attrNameLst>
                                          <p:attrName>ppt_x</p:attrName>
                                        </p:attrNameLst>
                                      </p:cBhvr>
                                      <p:tavLst>
                                        <p:tav tm="0">
                                          <p:val>
                                            <p:strVal val="0-#ppt_w/2"/>
                                          </p:val>
                                        </p:tav>
                                        <p:tav tm="100000">
                                          <p:val>
                                            <p:strVal val="#ppt_x"/>
                                          </p:val>
                                        </p:tav>
                                      </p:tavLst>
                                    </p:anim>
                                    <p:anim calcmode="lin" valueType="num">
                                      <p:cBhvr additive="base">
                                        <p:cTn id="8" dur="500" fill="hold"/>
                                        <p:tgtEl>
                                          <p:spTgt spid="6861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8612"/>
                                        </p:tgtEl>
                                        <p:attrNameLst>
                                          <p:attrName>style.visibility</p:attrName>
                                        </p:attrNameLst>
                                      </p:cBhvr>
                                      <p:to>
                                        <p:strVal val="visible"/>
                                      </p:to>
                                    </p:set>
                                    <p:anim calcmode="lin" valueType="num">
                                      <p:cBhvr additive="base">
                                        <p:cTn id="13" dur="500" fill="hold"/>
                                        <p:tgtEl>
                                          <p:spTgt spid="68612"/>
                                        </p:tgtEl>
                                        <p:attrNameLst>
                                          <p:attrName>ppt_x</p:attrName>
                                        </p:attrNameLst>
                                      </p:cBhvr>
                                      <p:tavLst>
                                        <p:tav tm="0">
                                          <p:val>
                                            <p:strVal val="0-#ppt_w/2"/>
                                          </p:val>
                                        </p:tav>
                                        <p:tav tm="100000">
                                          <p:val>
                                            <p:strVal val="#ppt_x"/>
                                          </p:val>
                                        </p:tav>
                                      </p:tavLst>
                                    </p:anim>
                                    <p:anim calcmode="lin" valueType="num">
                                      <p:cBhvr additive="base">
                                        <p:cTn id="14" dur="500" fill="hold"/>
                                        <p:tgtEl>
                                          <p:spTgt spid="686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autoUpdateAnimBg="0"/>
      <p:bldP spid="68611"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667000" y="381000"/>
            <a:ext cx="3810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r>
              <a:rPr kumimoji="0" lang="en-US" b="1">
                <a:solidFill>
                  <a:srgbClr val="00FF00"/>
                </a:solidFill>
              </a:rPr>
              <a:t>KINETIC ENERGY </a:t>
            </a:r>
            <a:r>
              <a:rPr kumimoji="0" lang="en-US">
                <a:solidFill>
                  <a:srgbClr val="00FF00"/>
                </a:solidFill>
              </a:rPr>
              <a:t>(Section 18.1)</a:t>
            </a:r>
            <a:endParaRPr kumimoji="0" lang="en-US" b="1">
              <a:solidFill>
                <a:srgbClr val="00FF00"/>
              </a:solidFill>
            </a:endParaRPr>
          </a:p>
        </p:txBody>
      </p:sp>
      <p:sp>
        <p:nvSpPr>
          <p:cNvPr id="10243" name="Text Box 3"/>
          <p:cNvSpPr txBox="1">
            <a:spLocks noChangeArrowheads="1"/>
          </p:cNvSpPr>
          <p:nvPr/>
        </p:nvSpPr>
        <p:spPr bwMode="auto">
          <a:xfrm>
            <a:off x="838200" y="1371600"/>
            <a:ext cx="75438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a:t>The kinetic energy of a rigid body can be expressed as the sum of its translational and rotational kinetic energies.       In equation form, a body in general plane motion has kinetic energy given by: </a:t>
            </a:r>
          </a:p>
          <a:p>
            <a:pPr algn="ctr" eaLnBrk="1" hangingPunct="1"/>
            <a:r>
              <a:rPr kumimoji="0" lang="en-US">
                <a:solidFill>
                  <a:schemeClr val="hlink"/>
                </a:solidFill>
              </a:rPr>
              <a:t>T = 1/2 m (v</a:t>
            </a:r>
            <a:r>
              <a:rPr kumimoji="0" lang="en-US" baseline="-25000">
                <a:solidFill>
                  <a:schemeClr val="hlink"/>
                </a:solidFill>
              </a:rPr>
              <a:t>G</a:t>
            </a:r>
            <a:r>
              <a:rPr kumimoji="0" lang="en-US">
                <a:solidFill>
                  <a:schemeClr val="hlink"/>
                </a:solidFill>
              </a:rPr>
              <a:t>)</a:t>
            </a:r>
            <a:r>
              <a:rPr kumimoji="0" lang="en-US" baseline="30000">
                <a:solidFill>
                  <a:schemeClr val="hlink"/>
                </a:solidFill>
              </a:rPr>
              <a:t>2  </a:t>
            </a:r>
            <a:r>
              <a:rPr kumimoji="0" lang="en-US">
                <a:solidFill>
                  <a:schemeClr val="hlink"/>
                </a:solidFill>
              </a:rPr>
              <a:t>+ 1/2 I</a:t>
            </a:r>
            <a:r>
              <a:rPr kumimoji="0" lang="en-US" baseline="-25000">
                <a:solidFill>
                  <a:schemeClr val="hlink"/>
                </a:solidFill>
              </a:rPr>
              <a:t>G </a:t>
            </a:r>
            <a:r>
              <a:rPr kumimoji="0" lang="en-US">
                <a:solidFill>
                  <a:schemeClr val="hlink"/>
                </a:solidFill>
                <a:latin typeface="Symbol" pitchFamily="18" charset="2"/>
              </a:rPr>
              <a:t>w</a:t>
            </a:r>
            <a:r>
              <a:rPr kumimoji="0" lang="en-US" baseline="30000">
                <a:solidFill>
                  <a:schemeClr val="hlink"/>
                </a:solidFill>
              </a:rPr>
              <a:t>2</a:t>
            </a:r>
            <a:endParaRPr kumimoji="0" lang="en-US"/>
          </a:p>
        </p:txBody>
      </p:sp>
      <p:sp>
        <p:nvSpPr>
          <p:cNvPr id="10244" name="AutoShape 19">
            <a:hlinkClick r:id="" action="ppaction://hlinkshowjump?jump=nextslide" highlightClick="1"/>
          </p:cNvPr>
          <p:cNvSpPr>
            <a:spLocks noChangeArrowheads="1"/>
          </p:cNvSpPr>
          <p:nvPr/>
        </p:nvSpPr>
        <p:spPr bwMode="auto">
          <a:xfrm>
            <a:off x="8305800" y="6172200"/>
            <a:ext cx="228600" cy="2286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10245" name="AutoShape 20">
            <a:hlinkClick r:id="" action="ppaction://hlinkshowjump?jump=previousslide" highlightClick="1"/>
          </p:cNvPr>
          <p:cNvSpPr>
            <a:spLocks noChangeArrowheads="1"/>
          </p:cNvSpPr>
          <p:nvPr/>
        </p:nvSpPr>
        <p:spPr bwMode="auto">
          <a:xfrm>
            <a:off x="8077200" y="6172200"/>
            <a:ext cx="228600" cy="228600"/>
          </a:xfrm>
          <a:prstGeom prst="actionButtonBackPrevious">
            <a:avLst/>
          </a:prstGeom>
          <a:solidFill>
            <a:schemeClr val="accent1"/>
          </a:solidFill>
          <a:ln w="9525">
            <a:solidFill>
              <a:schemeClr val="tx1"/>
            </a:solidFill>
            <a:miter lim="800000"/>
            <a:headEnd/>
            <a:tailEnd/>
          </a:ln>
        </p:spPr>
        <p:txBody>
          <a:bodyPr wrap="none" anchor="ctr"/>
          <a:lstStyle/>
          <a:p>
            <a:endParaRPr lang="en-US"/>
          </a:p>
        </p:txBody>
      </p:sp>
      <p:grpSp>
        <p:nvGrpSpPr>
          <p:cNvPr id="2" name="Group 7"/>
          <p:cNvGrpSpPr>
            <a:grpSpLocks/>
          </p:cNvGrpSpPr>
          <p:nvPr/>
        </p:nvGrpSpPr>
        <p:grpSpPr bwMode="auto">
          <a:xfrm>
            <a:off x="838200" y="3352800"/>
            <a:ext cx="7361238" cy="2806700"/>
            <a:chOff x="838200" y="3352800"/>
            <a:chExt cx="7361238" cy="2806700"/>
          </a:xfrm>
        </p:grpSpPr>
        <p:sp>
          <p:nvSpPr>
            <p:cNvPr id="10247" name="Text Box 16"/>
            <p:cNvSpPr txBox="1">
              <a:spLocks noChangeArrowheads="1"/>
            </p:cNvSpPr>
            <p:nvPr/>
          </p:nvSpPr>
          <p:spPr bwMode="auto">
            <a:xfrm>
              <a:off x="838200" y="3352800"/>
              <a:ext cx="51816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3225" indent="-403225" eaLnBrk="0" hangingPunct="0">
                <a:tabLst>
                  <a:tab pos="1428750" algn="l"/>
                </a:tabLst>
                <a:defRPr kumimoji="1" sz="2400">
                  <a:solidFill>
                    <a:schemeClr val="tx1"/>
                  </a:solidFill>
                  <a:latin typeface="Times New Roman" pitchFamily="18" charset="0"/>
                </a:defRPr>
              </a:lvl1pPr>
              <a:lvl2pPr marL="742950" indent="-285750" eaLnBrk="0" hangingPunct="0">
                <a:tabLst>
                  <a:tab pos="1428750" algn="l"/>
                </a:tabLst>
                <a:defRPr kumimoji="1" sz="2400">
                  <a:solidFill>
                    <a:schemeClr val="tx1"/>
                  </a:solidFill>
                  <a:latin typeface="Times New Roman" pitchFamily="18" charset="0"/>
                </a:defRPr>
              </a:lvl2pPr>
              <a:lvl3pPr marL="1143000" indent="-228600" eaLnBrk="0" hangingPunct="0">
                <a:tabLst>
                  <a:tab pos="1428750" algn="l"/>
                </a:tabLst>
                <a:defRPr kumimoji="1" sz="2400">
                  <a:solidFill>
                    <a:schemeClr val="tx1"/>
                  </a:solidFill>
                  <a:latin typeface="Times New Roman" pitchFamily="18" charset="0"/>
                </a:defRPr>
              </a:lvl3pPr>
              <a:lvl4pPr marL="1600200" indent="-228600" eaLnBrk="0" hangingPunct="0">
                <a:tabLst>
                  <a:tab pos="1428750" algn="l"/>
                </a:tabLst>
                <a:defRPr kumimoji="1" sz="2400">
                  <a:solidFill>
                    <a:schemeClr val="tx1"/>
                  </a:solidFill>
                  <a:latin typeface="Times New Roman" pitchFamily="18" charset="0"/>
                </a:defRPr>
              </a:lvl4pPr>
              <a:lvl5pPr marL="2057400" indent="-228600" eaLnBrk="0" hangingPunct="0">
                <a:tabLst>
                  <a:tab pos="1428750" algn="l"/>
                </a:tabLst>
                <a:defRPr kumimoji="1" sz="2400">
                  <a:solidFill>
                    <a:schemeClr val="tx1"/>
                  </a:solidFill>
                  <a:latin typeface="Times New Roman" pitchFamily="18" charset="0"/>
                </a:defRPr>
              </a:lvl5pPr>
              <a:lvl6pPr marL="2514600" indent="-228600" eaLnBrk="0" fontAlgn="base" hangingPunct="0">
                <a:spcBef>
                  <a:spcPct val="0"/>
                </a:spcBef>
                <a:spcAft>
                  <a:spcPct val="0"/>
                </a:spcAft>
                <a:tabLst>
                  <a:tab pos="1428750" algn="l"/>
                </a:tabLst>
                <a:defRPr kumimoji="1" sz="2400">
                  <a:solidFill>
                    <a:schemeClr val="tx1"/>
                  </a:solidFill>
                  <a:latin typeface="Times New Roman" pitchFamily="18" charset="0"/>
                </a:defRPr>
              </a:lvl6pPr>
              <a:lvl7pPr marL="2971800" indent="-228600" eaLnBrk="0" fontAlgn="base" hangingPunct="0">
                <a:spcBef>
                  <a:spcPct val="0"/>
                </a:spcBef>
                <a:spcAft>
                  <a:spcPct val="0"/>
                </a:spcAft>
                <a:tabLst>
                  <a:tab pos="1428750" algn="l"/>
                </a:tabLst>
                <a:defRPr kumimoji="1" sz="2400">
                  <a:solidFill>
                    <a:schemeClr val="tx1"/>
                  </a:solidFill>
                  <a:latin typeface="Times New Roman" pitchFamily="18" charset="0"/>
                </a:defRPr>
              </a:lvl7pPr>
              <a:lvl8pPr marL="3429000" indent="-228600" eaLnBrk="0" fontAlgn="base" hangingPunct="0">
                <a:spcBef>
                  <a:spcPct val="0"/>
                </a:spcBef>
                <a:spcAft>
                  <a:spcPct val="0"/>
                </a:spcAft>
                <a:tabLst>
                  <a:tab pos="1428750" algn="l"/>
                </a:tabLst>
                <a:defRPr kumimoji="1" sz="2400">
                  <a:solidFill>
                    <a:schemeClr val="tx1"/>
                  </a:solidFill>
                  <a:latin typeface="Times New Roman" pitchFamily="18" charset="0"/>
                </a:defRPr>
              </a:lvl8pPr>
              <a:lvl9pPr marL="3886200" indent="-228600" eaLnBrk="0" fontAlgn="base" hangingPunct="0">
                <a:spcBef>
                  <a:spcPct val="0"/>
                </a:spcBef>
                <a:spcAft>
                  <a:spcPct val="0"/>
                </a:spcAft>
                <a:tabLst>
                  <a:tab pos="1428750" algn="l"/>
                </a:tabLst>
                <a:defRPr kumimoji="1" sz="2400">
                  <a:solidFill>
                    <a:schemeClr val="tx1"/>
                  </a:solidFill>
                  <a:latin typeface="Times New Roman" pitchFamily="18" charset="0"/>
                </a:defRPr>
              </a:lvl9pPr>
            </a:lstStyle>
            <a:p>
              <a:pPr eaLnBrk="1" hangingPunct="1"/>
              <a:r>
                <a:rPr kumimoji="0" lang="en-US"/>
                <a:t>Several simplifications can occur.</a:t>
              </a:r>
            </a:p>
            <a:p>
              <a:pPr eaLnBrk="1" hangingPunct="1"/>
              <a:r>
                <a:rPr kumimoji="0" lang="en-US"/>
                <a:t>1.	</a:t>
              </a:r>
              <a:r>
                <a:rPr kumimoji="0" lang="en-US">
                  <a:solidFill>
                    <a:schemeClr val="hlink"/>
                  </a:solidFill>
                </a:rPr>
                <a:t>Pure Translation</a:t>
              </a:r>
              <a:r>
                <a:rPr kumimoji="0" lang="en-US"/>
                <a:t>:   When a rigid body is subjected to only curvilinear or rectilinear translation, the rotational kinetic energy is zero</a:t>
              </a:r>
            </a:p>
            <a:p>
              <a:pPr eaLnBrk="1" hangingPunct="1"/>
              <a:r>
                <a:rPr kumimoji="0" lang="en-US"/>
                <a:t>	(</a:t>
              </a:r>
              <a:r>
                <a:rPr kumimoji="0" lang="en-US">
                  <a:latin typeface="Symbol" pitchFamily="18" charset="2"/>
                </a:rPr>
                <a:t>w</a:t>
              </a:r>
              <a:r>
                <a:rPr kumimoji="0" lang="en-US"/>
                <a:t> = 0). Therefore,</a:t>
              </a:r>
            </a:p>
            <a:p>
              <a:pPr algn="ctr" eaLnBrk="1" hangingPunct="1">
                <a:spcBef>
                  <a:spcPct val="35000"/>
                </a:spcBef>
              </a:pPr>
              <a:r>
                <a:rPr kumimoji="0" lang="en-US"/>
                <a:t>T = 1/2 m (v</a:t>
              </a:r>
              <a:r>
                <a:rPr kumimoji="0" lang="en-US" baseline="-25000"/>
                <a:t>G</a:t>
              </a:r>
              <a:r>
                <a:rPr kumimoji="0" lang="en-US"/>
                <a:t>)</a:t>
              </a:r>
              <a:r>
                <a:rPr kumimoji="0" lang="en-US" baseline="30000"/>
                <a:t>2</a:t>
              </a:r>
            </a:p>
          </p:txBody>
        </p:sp>
        <p:pic>
          <p:nvPicPr>
            <p:cNvPr id="10248"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505200"/>
              <a:ext cx="2179638"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667000" y="457200"/>
            <a:ext cx="449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r>
              <a:rPr kumimoji="0" lang="en-US" b="1">
                <a:solidFill>
                  <a:srgbClr val="00FF00"/>
                </a:solidFill>
              </a:rPr>
              <a:t>KINETIC ENERGY</a:t>
            </a:r>
            <a:r>
              <a:rPr kumimoji="0" lang="en-US">
                <a:solidFill>
                  <a:srgbClr val="00FF00"/>
                </a:solidFill>
              </a:rPr>
              <a:t> (continued)</a:t>
            </a:r>
            <a:endParaRPr kumimoji="0" lang="en-US" b="1">
              <a:solidFill>
                <a:srgbClr val="00FF00"/>
              </a:solidFill>
            </a:endParaRPr>
          </a:p>
        </p:txBody>
      </p:sp>
      <p:sp>
        <p:nvSpPr>
          <p:cNvPr id="70660" name="Text Box 4"/>
          <p:cNvSpPr txBox="1">
            <a:spLocks noChangeArrowheads="1"/>
          </p:cNvSpPr>
          <p:nvPr/>
        </p:nvSpPr>
        <p:spPr bwMode="auto">
          <a:xfrm>
            <a:off x="533400" y="4343400"/>
            <a:ext cx="822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a:sym typeface="Symbol" pitchFamily="18" charset="2"/>
              </a:rPr>
              <a:t>If the rotation occurs about the mass center, G, then what is the value of </a:t>
            </a:r>
            <a:r>
              <a:rPr kumimoji="0" lang="en-US"/>
              <a:t>v</a:t>
            </a:r>
            <a:r>
              <a:rPr kumimoji="0" lang="en-US" baseline="-25000"/>
              <a:t>G</a:t>
            </a:r>
            <a:r>
              <a:rPr kumimoji="0" lang="en-US">
                <a:sym typeface="Symbol" pitchFamily="18" charset="2"/>
              </a:rPr>
              <a:t>?  </a:t>
            </a:r>
          </a:p>
        </p:txBody>
      </p:sp>
      <p:sp>
        <p:nvSpPr>
          <p:cNvPr id="70661" name="Text Box 5"/>
          <p:cNvSpPr txBox="1">
            <a:spLocks noChangeArrowheads="1"/>
          </p:cNvSpPr>
          <p:nvPr/>
        </p:nvSpPr>
        <p:spPr bwMode="auto">
          <a:xfrm>
            <a:off x="2895600" y="1066800"/>
            <a:ext cx="5867400" cy="3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1963" indent="-461963" eaLnBrk="0" hangingPunct="0">
              <a:tabLst>
                <a:tab pos="1146175" algn="l"/>
              </a:tabLst>
              <a:defRPr kumimoji="1" sz="2400">
                <a:solidFill>
                  <a:schemeClr val="tx1"/>
                </a:solidFill>
                <a:latin typeface="Times New Roman" pitchFamily="18" charset="0"/>
              </a:defRPr>
            </a:lvl1pPr>
            <a:lvl2pPr marL="742950" indent="-285750" eaLnBrk="0" hangingPunct="0">
              <a:tabLst>
                <a:tab pos="1146175" algn="l"/>
              </a:tabLst>
              <a:defRPr kumimoji="1" sz="2400">
                <a:solidFill>
                  <a:schemeClr val="tx1"/>
                </a:solidFill>
                <a:latin typeface="Times New Roman" pitchFamily="18" charset="0"/>
              </a:defRPr>
            </a:lvl2pPr>
            <a:lvl3pPr marL="1143000" indent="-228600" eaLnBrk="0" hangingPunct="0">
              <a:tabLst>
                <a:tab pos="1146175" algn="l"/>
              </a:tabLst>
              <a:defRPr kumimoji="1" sz="2400">
                <a:solidFill>
                  <a:schemeClr val="tx1"/>
                </a:solidFill>
                <a:latin typeface="Times New Roman" pitchFamily="18" charset="0"/>
              </a:defRPr>
            </a:lvl3pPr>
            <a:lvl4pPr marL="1600200" indent="-228600" eaLnBrk="0" hangingPunct="0">
              <a:tabLst>
                <a:tab pos="1146175" algn="l"/>
              </a:tabLst>
              <a:defRPr kumimoji="1" sz="2400">
                <a:solidFill>
                  <a:schemeClr val="tx1"/>
                </a:solidFill>
                <a:latin typeface="Times New Roman" pitchFamily="18" charset="0"/>
              </a:defRPr>
            </a:lvl4pPr>
            <a:lvl5pPr marL="2057400" indent="-228600" eaLnBrk="0" hangingPunct="0">
              <a:tabLst>
                <a:tab pos="1146175" algn="l"/>
              </a:tabLst>
              <a:defRPr kumimoji="1" sz="2400">
                <a:solidFill>
                  <a:schemeClr val="tx1"/>
                </a:solidFill>
                <a:latin typeface="Times New Roman" pitchFamily="18" charset="0"/>
              </a:defRPr>
            </a:lvl5pPr>
            <a:lvl6pPr marL="2514600" indent="-228600" eaLnBrk="0" fontAlgn="base" hangingPunct="0">
              <a:spcBef>
                <a:spcPct val="0"/>
              </a:spcBef>
              <a:spcAft>
                <a:spcPct val="0"/>
              </a:spcAft>
              <a:tabLst>
                <a:tab pos="1146175" algn="l"/>
              </a:tabLst>
              <a:defRPr kumimoji="1" sz="2400">
                <a:solidFill>
                  <a:schemeClr val="tx1"/>
                </a:solidFill>
                <a:latin typeface="Times New Roman" pitchFamily="18" charset="0"/>
              </a:defRPr>
            </a:lvl6pPr>
            <a:lvl7pPr marL="2971800" indent="-228600" eaLnBrk="0" fontAlgn="base" hangingPunct="0">
              <a:spcBef>
                <a:spcPct val="0"/>
              </a:spcBef>
              <a:spcAft>
                <a:spcPct val="0"/>
              </a:spcAft>
              <a:tabLst>
                <a:tab pos="1146175" algn="l"/>
              </a:tabLst>
              <a:defRPr kumimoji="1" sz="2400">
                <a:solidFill>
                  <a:schemeClr val="tx1"/>
                </a:solidFill>
                <a:latin typeface="Times New Roman" pitchFamily="18" charset="0"/>
              </a:defRPr>
            </a:lvl7pPr>
            <a:lvl8pPr marL="3429000" indent="-228600" eaLnBrk="0" fontAlgn="base" hangingPunct="0">
              <a:spcBef>
                <a:spcPct val="0"/>
              </a:spcBef>
              <a:spcAft>
                <a:spcPct val="0"/>
              </a:spcAft>
              <a:tabLst>
                <a:tab pos="1146175" algn="l"/>
              </a:tabLst>
              <a:defRPr kumimoji="1" sz="2400">
                <a:solidFill>
                  <a:schemeClr val="tx1"/>
                </a:solidFill>
                <a:latin typeface="Times New Roman" pitchFamily="18" charset="0"/>
              </a:defRPr>
            </a:lvl8pPr>
            <a:lvl9pPr marL="3886200" indent="-228600" eaLnBrk="0" fontAlgn="base" hangingPunct="0">
              <a:spcBef>
                <a:spcPct val="0"/>
              </a:spcBef>
              <a:spcAft>
                <a:spcPct val="0"/>
              </a:spcAft>
              <a:tabLst>
                <a:tab pos="1146175" algn="l"/>
              </a:tabLst>
              <a:defRPr kumimoji="1" sz="2400">
                <a:solidFill>
                  <a:schemeClr val="tx1"/>
                </a:solidFill>
                <a:latin typeface="Times New Roman" pitchFamily="18" charset="0"/>
              </a:defRPr>
            </a:lvl9pPr>
          </a:lstStyle>
          <a:p>
            <a:pPr eaLnBrk="1" hangingPunct="1"/>
            <a:r>
              <a:rPr kumimoji="0" lang="en-US"/>
              <a:t> 2.</a:t>
            </a:r>
            <a:r>
              <a:rPr kumimoji="0" lang="en-US">
                <a:solidFill>
                  <a:schemeClr val="hlink"/>
                </a:solidFill>
              </a:rPr>
              <a:t>  Pure Rotation:</a:t>
            </a:r>
            <a:r>
              <a:rPr kumimoji="0" lang="en-US"/>
              <a:t>   When a rigid body is rotating about a fixed axis passing through point O, the body has </a:t>
            </a:r>
            <a:r>
              <a:rPr kumimoji="0" lang="en-US">
                <a:solidFill>
                  <a:srgbClr val="00FFFF"/>
                </a:solidFill>
              </a:rPr>
              <a:t>both</a:t>
            </a:r>
            <a:r>
              <a:rPr kumimoji="0" lang="en-US"/>
              <a:t> translational and rotational kinetic energy. Thus,</a:t>
            </a:r>
          </a:p>
          <a:p>
            <a:pPr algn="ctr" eaLnBrk="1" hangingPunct="1">
              <a:spcBef>
                <a:spcPct val="30000"/>
              </a:spcBef>
            </a:pPr>
            <a:r>
              <a:rPr kumimoji="0" lang="en-US"/>
              <a:t>T = 0.5 m (v</a:t>
            </a:r>
            <a:r>
              <a:rPr kumimoji="0" lang="en-US" baseline="-25000"/>
              <a:t>G</a:t>
            </a:r>
            <a:r>
              <a:rPr kumimoji="0" lang="en-US"/>
              <a:t>)</a:t>
            </a:r>
            <a:r>
              <a:rPr kumimoji="0" lang="en-US" baseline="30000"/>
              <a:t>2</a:t>
            </a:r>
            <a:r>
              <a:rPr kumimoji="0" lang="en-US"/>
              <a:t> + 0.5 I</a:t>
            </a:r>
            <a:r>
              <a:rPr kumimoji="0" lang="en-US" baseline="-25000"/>
              <a:t>G </a:t>
            </a:r>
            <a:r>
              <a:rPr kumimoji="0" lang="en-US">
                <a:latin typeface="Symbol" pitchFamily="18" charset="2"/>
              </a:rPr>
              <a:t>w</a:t>
            </a:r>
            <a:r>
              <a:rPr kumimoji="0" lang="en-US" baseline="30000"/>
              <a:t>2</a:t>
            </a:r>
          </a:p>
          <a:p>
            <a:pPr eaLnBrk="1" hangingPunct="1">
              <a:spcBef>
                <a:spcPct val="30000"/>
              </a:spcBef>
            </a:pPr>
            <a:r>
              <a:rPr kumimoji="0" lang="en-US"/>
              <a:t>	Since v</a:t>
            </a:r>
            <a:r>
              <a:rPr kumimoji="0" lang="en-US" baseline="-25000"/>
              <a:t>G</a:t>
            </a:r>
            <a:r>
              <a:rPr kumimoji="0" lang="en-US"/>
              <a:t> = r</a:t>
            </a:r>
            <a:r>
              <a:rPr kumimoji="0" lang="en-US" baseline="-25000"/>
              <a:t>G</a:t>
            </a:r>
            <a:r>
              <a:rPr kumimoji="0" lang="en-US">
                <a:latin typeface="Symbol" pitchFamily="18" charset="2"/>
              </a:rPr>
              <a:t>w</a:t>
            </a:r>
            <a:r>
              <a:rPr kumimoji="0" lang="en-US"/>
              <a:t>, we can express the kinetic energy of the body as:</a:t>
            </a:r>
          </a:p>
          <a:p>
            <a:pPr algn="ctr" eaLnBrk="1" hangingPunct="1">
              <a:spcBef>
                <a:spcPct val="30000"/>
              </a:spcBef>
            </a:pPr>
            <a:r>
              <a:rPr kumimoji="0" lang="en-US"/>
              <a:t>T = 0.5 [ I</a:t>
            </a:r>
            <a:r>
              <a:rPr kumimoji="0" lang="en-US" baseline="-25000"/>
              <a:t>G</a:t>
            </a:r>
            <a:r>
              <a:rPr kumimoji="0" lang="en-US"/>
              <a:t> + m(r</a:t>
            </a:r>
            <a:r>
              <a:rPr kumimoji="0" lang="en-US" baseline="-25000"/>
              <a:t>G</a:t>
            </a:r>
            <a:r>
              <a:rPr kumimoji="0" lang="en-US"/>
              <a:t>)</a:t>
            </a:r>
            <a:r>
              <a:rPr kumimoji="0" lang="en-US" baseline="30000"/>
              <a:t>2 </a:t>
            </a:r>
            <a:r>
              <a:rPr kumimoji="0" lang="en-US"/>
              <a:t>] </a:t>
            </a:r>
            <a:r>
              <a:rPr kumimoji="0" lang="en-US">
                <a:latin typeface="Symbol" pitchFamily="18" charset="2"/>
              </a:rPr>
              <a:t>w</a:t>
            </a:r>
            <a:r>
              <a:rPr kumimoji="0" lang="en-US" baseline="30000"/>
              <a:t>2</a:t>
            </a:r>
            <a:r>
              <a:rPr kumimoji="0" lang="en-US"/>
              <a:t> = 0.5 I</a:t>
            </a:r>
            <a:r>
              <a:rPr kumimoji="0" lang="en-US" baseline="-25000"/>
              <a:t>O </a:t>
            </a:r>
            <a:r>
              <a:rPr kumimoji="0" lang="en-US">
                <a:latin typeface="Symbol" pitchFamily="18" charset="2"/>
              </a:rPr>
              <a:t>w</a:t>
            </a:r>
            <a:r>
              <a:rPr kumimoji="0" lang="en-US" baseline="30000"/>
              <a:t>2</a:t>
            </a:r>
          </a:p>
        </p:txBody>
      </p:sp>
      <p:sp>
        <p:nvSpPr>
          <p:cNvPr id="11269" name="AutoShape 9">
            <a:hlinkClick r:id="" action="ppaction://hlinkshowjump?jump=nextslide" highlightClick="1"/>
          </p:cNvPr>
          <p:cNvSpPr>
            <a:spLocks noChangeArrowheads="1"/>
          </p:cNvSpPr>
          <p:nvPr/>
        </p:nvSpPr>
        <p:spPr bwMode="auto">
          <a:xfrm>
            <a:off x="8305800" y="6172200"/>
            <a:ext cx="228600" cy="2286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11270" name="AutoShape 10">
            <a:hlinkClick r:id="" action="ppaction://hlinkshowjump?jump=previousslide" highlightClick="1"/>
          </p:cNvPr>
          <p:cNvSpPr>
            <a:spLocks noChangeArrowheads="1"/>
          </p:cNvSpPr>
          <p:nvPr/>
        </p:nvSpPr>
        <p:spPr bwMode="auto">
          <a:xfrm>
            <a:off x="8077200" y="6172200"/>
            <a:ext cx="228600" cy="228600"/>
          </a:xfrm>
          <a:prstGeom prst="actionButtonBackPrevious">
            <a:avLst/>
          </a:prstGeom>
          <a:solidFill>
            <a:schemeClr val="accent1"/>
          </a:solidFill>
          <a:ln w="9525">
            <a:solidFill>
              <a:schemeClr val="tx1"/>
            </a:solidFill>
            <a:miter lim="800000"/>
            <a:headEnd/>
            <a:tailEnd/>
          </a:ln>
        </p:spPr>
        <p:txBody>
          <a:bodyPr wrap="none" anchor="ctr"/>
          <a:lstStyle/>
          <a:p>
            <a:endParaRPr lang="en-US"/>
          </a:p>
        </p:txBody>
      </p:sp>
      <p:sp>
        <p:nvSpPr>
          <p:cNvPr id="70668" name="Text Box 12"/>
          <p:cNvSpPr txBox="1">
            <a:spLocks noChangeArrowheads="1"/>
          </p:cNvSpPr>
          <p:nvPr/>
        </p:nvSpPr>
        <p:spPr bwMode="auto">
          <a:xfrm>
            <a:off x="533400" y="5105400"/>
            <a:ext cx="8229600"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a:t>In this case, the velocity of the mass center is equal to zero.                            So the kinetic energy equation reduces to: </a:t>
            </a:r>
          </a:p>
          <a:p>
            <a:pPr eaLnBrk="1" hangingPunct="1">
              <a:spcBef>
                <a:spcPct val="35000"/>
              </a:spcBef>
            </a:pPr>
            <a:r>
              <a:rPr kumimoji="0" lang="en-US"/>
              <a:t>			T = 0.5 I</a:t>
            </a:r>
            <a:r>
              <a:rPr kumimoji="0" lang="en-US" baseline="-25000"/>
              <a:t>G </a:t>
            </a:r>
            <a:r>
              <a:rPr kumimoji="0" lang="en-US">
                <a:latin typeface="Symbol" pitchFamily="18" charset="2"/>
              </a:rPr>
              <a:t>w</a:t>
            </a:r>
            <a:r>
              <a:rPr kumimoji="0" lang="en-US" baseline="30000"/>
              <a:t>2</a:t>
            </a:r>
            <a:endParaRPr kumimoji="0" lang="en-US"/>
          </a:p>
        </p:txBody>
      </p:sp>
      <p:pic>
        <p:nvPicPr>
          <p:cNvPr id="11272"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0"/>
            <a:ext cx="2378075"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0661"/>
                                        </p:tgtEl>
                                        <p:attrNameLst>
                                          <p:attrName>style.visibility</p:attrName>
                                        </p:attrNameLst>
                                      </p:cBhvr>
                                      <p:to>
                                        <p:strVal val="visible"/>
                                      </p:to>
                                    </p:set>
                                    <p:anim calcmode="lin" valueType="num">
                                      <p:cBhvr additive="base">
                                        <p:cTn id="7" dur="500" fill="hold"/>
                                        <p:tgtEl>
                                          <p:spTgt spid="70661"/>
                                        </p:tgtEl>
                                        <p:attrNameLst>
                                          <p:attrName>ppt_x</p:attrName>
                                        </p:attrNameLst>
                                      </p:cBhvr>
                                      <p:tavLst>
                                        <p:tav tm="0">
                                          <p:val>
                                            <p:strVal val="0-#ppt_w/2"/>
                                          </p:val>
                                        </p:tav>
                                        <p:tav tm="100000">
                                          <p:val>
                                            <p:strVal val="#ppt_x"/>
                                          </p:val>
                                        </p:tav>
                                      </p:tavLst>
                                    </p:anim>
                                    <p:anim calcmode="lin" valueType="num">
                                      <p:cBhvr additive="base">
                                        <p:cTn id="8" dur="500" fill="hold"/>
                                        <p:tgtEl>
                                          <p:spTgt spid="7066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0660"/>
                                        </p:tgtEl>
                                        <p:attrNameLst>
                                          <p:attrName>style.visibility</p:attrName>
                                        </p:attrNameLst>
                                      </p:cBhvr>
                                      <p:to>
                                        <p:strVal val="visible"/>
                                      </p:to>
                                    </p:set>
                                    <p:anim calcmode="lin" valueType="num">
                                      <p:cBhvr additive="base">
                                        <p:cTn id="13" dur="500" fill="hold"/>
                                        <p:tgtEl>
                                          <p:spTgt spid="70660"/>
                                        </p:tgtEl>
                                        <p:attrNameLst>
                                          <p:attrName>ppt_x</p:attrName>
                                        </p:attrNameLst>
                                      </p:cBhvr>
                                      <p:tavLst>
                                        <p:tav tm="0">
                                          <p:val>
                                            <p:strVal val="0-#ppt_w/2"/>
                                          </p:val>
                                        </p:tav>
                                        <p:tav tm="100000">
                                          <p:val>
                                            <p:strVal val="#ppt_x"/>
                                          </p:val>
                                        </p:tav>
                                      </p:tavLst>
                                    </p:anim>
                                    <p:anim calcmode="lin" valueType="num">
                                      <p:cBhvr additive="base">
                                        <p:cTn id="14" dur="500" fill="hold"/>
                                        <p:tgtEl>
                                          <p:spTgt spid="7066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0668"/>
                                        </p:tgtEl>
                                        <p:attrNameLst>
                                          <p:attrName>style.visibility</p:attrName>
                                        </p:attrNameLst>
                                      </p:cBhvr>
                                      <p:to>
                                        <p:strVal val="visible"/>
                                      </p:to>
                                    </p:set>
                                    <p:anim calcmode="lin" valueType="num">
                                      <p:cBhvr additive="base">
                                        <p:cTn id="19" dur="500" fill="hold"/>
                                        <p:tgtEl>
                                          <p:spTgt spid="70668"/>
                                        </p:tgtEl>
                                        <p:attrNameLst>
                                          <p:attrName>ppt_x</p:attrName>
                                        </p:attrNameLst>
                                      </p:cBhvr>
                                      <p:tavLst>
                                        <p:tav tm="0">
                                          <p:val>
                                            <p:strVal val="0-#ppt_w/2"/>
                                          </p:val>
                                        </p:tav>
                                        <p:tav tm="100000">
                                          <p:val>
                                            <p:strVal val="#ppt_x"/>
                                          </p:val>
                                        </p:tav>
                                      </p:tavLst>
                                    </p:anim>
                                    <p:anim calcmode="lin" valueType="num">
                                      <p:cBhvr additive="base">
                                        <p:cTn id="20" dur="500" fill="hold"/>
                                        <p:tgtEl>
                                          <p:spTgt spid="706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autoUpdateAnimBg="0"/>
      <p:bldP spid="70661" grpId="0" autoUpdateAnimBg="0"/>
      <p:bldP spid="70668"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BRANCHTO" val="0"/>
</p:tagLst>
</file>

<file path=ppt/theme/theme1.xml><?xml version="1.0" encoding="utf-8"?>
<a:theme xmlns:a="http://schemas.openxmlformats.org/drawingml/2006/main" name="Neon Frame">
  <a:themeElements>
    <a:clrScheme name="Neon Fram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Neon Fra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on Fram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Neon Frame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Neon Frame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Neon Frame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Neon Frame 5">
        <a:dk1>
          <a:srgbClr val="808080"/>
        </a:dk1>
        <a:lt1>
          <a:srgbClr val="F8F8F8"/>
        </a:lt1>
        <a:dk2>
          <a:srgbClr val="000000"/>
        </a:dk2>
        <a:lt2>
          <a:srgbClr val="FFFFFF"/>
        </a:lt2>
        <a:accent1>
          <a:srgbClr val="FF6600"/>
        </a:accent1>
        <a:accent2>
          <a:srgbClr val="FF41FF"/>
        </a:accent2>
        <a:accent3>
          <a:srgbClr val="AAAAAA"/>
        </a:accent3>
        <a:accent4>
          <a:srgbClr val="D4D4D4"/>
        </a:accent4>
        <a:accent5>
          <a:srgbClr val="FFB8AA"/>
        </a:accent5>
        <a:accent6>
          <a:srgbClr val="E73AE7"/>
        </a:accent6>
        <a:hlink>
          <a:srgbClr val="FF0066"/>
        </a:hlink>
        <a:folHlink>
          <a:srgbClr val="CC0066"/>
        </a:folHlink>
      </a:clrScheme>
      <a:clrMap bg1="dk2" tx1="lt1" bg2="dk1" tx2="lt2" accent1="accent1" accent2="accent2" accent3="accent3" accent4="accent4" accent5="accent5" accent6="accent6" hlink="hlink" folHlink="folHlink"/>
    </a:extraClrScheme>
    <a:extraClrScheme>
      <a:clrScheme name="Neon Frame 6">
        <a:dk1>
          <a:srgbClr val="808080"/>
        </a:dk1>
        <a:lt1>
          <a:srgbClr val="F8F8F8"/>
        </a:lt1>
        <a:dk2>
          <a:srgbClr val="000000"/>
        </a:dk2>
        <a:lt2>
          <a:srgbClr val="FFFFFF"/>
        </a:lt2>
        <a:accent1>
          <a:srgbClr val="FF4FC9"/>
        </a:accent1>
        <a:accent2>
          <a:srgbClr val="FF91B6"/>
        </a:accent2>
        <a:accent3>
          <a:srgbClr val="AAAAAA"/>
        </a:accent3>
        <a:accent4>
          <a:srgbClr val="D4D4D4"/>
        </a:accent4>
        <a:accent5>
          <a:srgbClr val="FFB2E1"/>
        </a:accent5>
        <a:accent6>
          <a:srgbClr val="E783A5"/>
        </a:accent6>
        <a:hlink>
          <a:srgbClr val="FF99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Designs\Neon Frame.pot</Template>
  <TotalTime>1162</TotalTime>
  <Words>2862</Words>
  <Application>Microsoft Office PowerPoint</Application>
  <PresentationFormat>On-screen Show (4:3)</PresentationFormat>
  <Paragraphs>312</Paragraphs>
  <Slides>42</Slides>
  <Notes>38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Neon Frame</vt:lpstr>
      <vt:lpstr>Equation</vt:lpstr>
      <vt:lpstr>PowerPoint Presentation</vt:lpstr>
      <vt:lpstr>Principle of Work and Energy for a Rigid Body</vt:lpstr>
      <vt:lpstr>Work of Forces Acting on a Rigid Body</vt:lpstr>
      <vt:lpstr>Work of Forces Acting on a Rigid Body</vt:lpstr>
      <vt:lpstr>Kinetic Energy of a Rigid Body in Plane Motion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Conservative Forces &amp; Potential Energies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North Dakota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Sections 18.1 - 18.4</dc:title>
  <dc:subject>Hibbeler Dynamics 12th Edition</dc:subject>
  <dc:creator>Alimi &amp; Nam</dc:creator>
  <dc:description>Updated for Pearson 12th Edition Dynamics textbook by Dr. Changho Nam, edited by Dr. Scott Danielson &amp; Trian Georgeou.</dc:description>
  <cp:lastModifiedBy>Georg Mauer</cp:lastModifiedBy>
  <cp:revision>86</cp:revision>
  <cp:lastPrinted>2009-04-22T19:24:48Z</cp:lastPrinted>
  <dcterms:created xsi:type="dcterms:W3CDTF">2001-07-07T17:18:53Z</dcterms:created>
  <dcterms:modified xsi:type="dcterms:W3CDTF">2013-11-22T17:54:33Z</dcterms:modified>
</cp:coreProperties>
</file>