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47"/>
  </p:notesMasterIdLst>
  <p:sldIdLst>
    <p:sldId id="377" r:id="rId4"/>
    <p:sldId id="482" r:id="rId5"/>
    <p:sldId id="483" r:id="rId6"/>
    <p:sldId id="484" r:id="rId7"/>
    <p:sldId id="382" r:id="rId8"/>
    <p:sldId id="381" r:id="rId9"/>
    <p:sldId id="324" r:id="rId10"/>
    <p:sldId id="325" r:id="rId11"/>
    <p:sldId id="326" r:id="rId12"/>
    <p:sldId id="462" r:id="rId13"/>
    <p:sldId id="490" r:id="rId14"/>
    <p:sldId id="491" r:id="rId15"/>
    <p:sldId id="458" r:id="rId16"/>
    <p:sldId id="363" r:id="rId17"/>
    <p:sldId id="364" r:id="rId18"/>
    <p:sldId id="365" r:id="rId19"/>
    <p:sldId id="386" r:id="rId20"/>
    <p:sldId id="465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75" r:id="rId29"/>
    <p:sldId id="276" r:id="rId30"/>
    <p:sldId id="281" r:id="rId31"/>
    <p:sldId id="487" r:id="rId32"/>
    <p:sldId id="284" r:id="rId33"/>
    <p:sldId id="285" r:id="rId34"/>
    <p:sldId id="286" r:id="rId35"/>
    <p:sldId id="420" r:id="rId36"/>
    <p:sldId id="437" r:id="rId37"/>
    <p:sldId id="438" r:id="rId38"/>
    <p:sldId id="439" r:id="rId39"/>
    <p:sldId id="440" r:id="rId40"/>
    <p:sldId id="441" r:id="rId41"/>
    <p:sldId id="442" r:id="rId42"/>
    <p:sldId id="492" r:id="rId43"/>
    <p:sldId id="493" r:id="rId44"/>
    <p:sldId id="494" r:id="rId45"/>
    <p:sldId id="48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FFCCFF"/>
    <a:srgbClr val="CCFFFF"/>
    <a:srgbClr val="0000FF"/>
    <a:srgbClr val="99CCFF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02" autoAdjust="0"/>
    <p:restoredTop sz="94660"/>
  </p:normalViewPr>
  <p:slideViewPr>
    <p:cSldViewPr>
      <p:cViewPr>
        <p:scale>
          <a:sx n="100" d="100"/>
          <a:sy n="100" d="100"/>
        </p:scale>
        <p:origin x="-29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E0D4A1-CA00-4025-95D5-F0365080A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3D141-9139-4336-B2F8-23CF52A1EA7E}" type="slidenum">
              <a:rPr lang="en-US"/>
              <a:pPr/>
              <a:t>10</a:t>
            </a:fld>
            <a:endParaRPr lang="en-US"/>
          </a:p>
        </p:txBody>
      </p:sp>
      <p:sp>
        <p:nvSpPr>
          <p:cNvPr id="24576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C69078E-BF55-48A6-8CCC-0B409F2CDFDD}" type="slidenum">
              <a:rPr lang="en-US" sz="1200">
                <a:latin typeface="Times New Roman" pitchFamily="18" charset="0"/>
                <a:ea typeface="ＭＳ Ｐゴシック" pitchFamily="45" charset="-128"/>
              </a:rPr>
              <a:pPr algn="r"/>
              <a:t>10</a:t>
            </a:fld>
            <a:endParaRPr lang="en-US" sz="1200">
              <a:latin typeface="Times New Roman" pitchFamily="18" charset="0"/>
              <a:ea typeface="ＭＳ Ｐゴシック" pitchFamily="45" charset="-128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r>
              <a:rPr lang="en-US"/>
              <a:t>Answers:</a:t>
            </a:r>
          </a:p>
          <a:p>
            <a:r>
              <a:rPr lang="en-US"/>
              <a:t>1.  B</a:t>
            </a:r>
          </a:p>
          <a:p>
            <a:r>
              <a:rPr lang="en-US"/>
              <a:t>2.  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 lIns="89750" tIns="44875" rIns="89750" bIns="44875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4BBFC-6128-4180-AAE1-2275394D16D6}" type="slidenum">
              <a:rPr lang="en-US"/>
              <a:pPr/>
              <a:t>20</a:t>
            </a:fld>
            <a:endParaRPr lang="en-US"/>
          </a:p>
        </p:txBody>
      </p:sp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49A0E6E-F2F3-40AF-9717-3372A24FF441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F325964-BA04-4B60-8046-E424A04600AB}" type="slidenum">
              <a:rPr lang="en-US" sz="1200">
                <a:ea typeface="ＭＳ Ｐゴシック" pitchFamily="45" charset="-128"/>
              </a:rPr>
              <a:pPr algn="r"/>
              <a:t>20</a:t>
            </a:fld>
            <a:endParaRPr lang="en-US" sz="1200">
              <a:ea typeface="ＭＳ Ｐゴシック" pitchFamily="45" charset="-128"/>
            </a:endParaRPr>
          </a:p>
        </p:txBody>
      </p:sp>
      <p:sp>
        <p:nvSpPr>
          <p:cNvPr id="1024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5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defTabSz="457200"/>
            <a:endParaRPr lang="en-US"/>
          </a:p>
        </p:txBody>
      </p:sp>
      <p:sp>
        <p:nvSpPr>
          <p:cNvPr id="1024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defTabSz="865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7796A89-0C3A-42EA-8D54-10DE6061A74A}" type="slidenum">
              <a:rPr lang="en-US" sz="1100" b="1">
                <a:ea typeface="ＭＳ Ｐゴシック" pitchFamily="45" charset="-128"/>
              </a:rPr>
              <a:pPr algn="r"/>
              <a:t>20</a:t>
            </a:fld>
            <a:endParaRPr lang="en-US" sz="1100" b="1">
              <a:ea typeface="ＭＳ Ｐゴシック" pitchFamily="4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8E61D-DC47-461A-BC82-C4C03D8869FF}" type="slidenum">
              <a:rPr lang="en-US"/>
              <a:pPr/>
              <a:t>21</a:t>
            </a:fld>
            <a:endParaRPr lang="en-US"/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9D84178-B4DE-49DC-859E-25481C7B6928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BEE7348-84AE-4408-92F1-92A1E794D3F7}" type="slidenum">
              <a:rPr lang="en-US" sz="1200">
                <a:ea typeface="ＭＳ Ｐゴシック" pitchFamily="45" charset="-128"/>
              </a:rPr>
              <a:pPr algn="r"/>
              <a:t>21</a:t>
            </a:fld>
            <a:endParaRPr lang="en-US" sz="1200">
              <a:ea typeface="ＭＳ Ｐゴシック" pitchFamily="45" charset="-128"/>
            </a:endParaRPr>
          </a:p>
        </p:txBody>
      </p:sp>
      <p:sp>
        <p:nvSpPr>
          <p:cNvPr id="122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9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defTabSz="457200"/>
            <a:endParaRPr lang="en-US"/>
          </a:p>
        </p:txBody>
      </p:sp>
      <p:sp>
        <p:nvSpPr>
          <p:cNvPr id="122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defTabSz="865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E23D65A-FA23-4DCD-B634-CED4B9512C5C}" type="slidenum">
              <a:rPr lang="en-US" sz="1100" b="1">
                <a:ea typeface="ＭＳ Ｐゴシック" pitchFamily="45" charset="-128"/>
              </a:rPr>
              <a:pPr algn="r"/>
              <a:t>21</a:t>
            </a:fld>
            <a:endParaRPr lang="en-US" sz="1100" b="1">
              <a:ea typeface="ＭＳ Ｐゴシック" pitchFamily="4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FFBF0-AD97-4EF9-B7D1-0FEF158C5C2F}" type="slidenum">
              <a:rPr lang="en-US"/>
              <a:pPr/>
              <a:t>22</a:t>
            </a:fld>
            <a:endParaRPr lang="en-US"/>
          </a:p>
        </p:txBody>
      </p:sp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28F0D17-DB88-46BE-8B03-15069B65EB6E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FF21FF2-B16C-4A90-9C1A-8AF094647EA8}" type="slidenum">
              <a:rPr lang="en-US" sz="1200">
                <a:ea typeface="ＭＳ Ｐゴシック" pitchFamily="45" charset="-128"/>
              </a:rPr>
              <a:pPr algn="r"/>
              <a:t>22</a:t>
            </a:fld>
            <a:endParaRPr lang="en-US" sz="1200">
              <a:ea typeface="ＭＳ Ｐゴシック" pitchFamily="45" charset="-128"/>
            </a:endParaRPr>
          </a:p>
        </p:txBody>
      </p:sp>
      <p:sp>
        <p:nvSpPr>
          <p:cNvPr id="1434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41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defTabSz="457200"/>
            <a:endParaRPr lang="en-US"/>
          </a:p>
        </p:txBody>
      </p:sp>
      <p:sp>
        <p:nvSpPr>
          <p:cNvPr id="1434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defTabSz="8651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8A71BFF-F5C1-45BF-A0F3-4D25D4D1C13C}" type="slidenum">
              <a:rPr lang="en-US" sz="1100" b="1">
                <a:ea typeface="ＭＳ Ｐゴシック" pitchFamily="45" charset="-128"/>
              </a:rPr>
              <a:pPr algn="r"/>
              <a:t>22</a:t>
            </a:fld>
            <a:endParaRPr lang="en-US" sz="1100" b="1">
              <a:ea typeface="ＭＳ Ｐゴシック" pitchFamily="4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55754-D298-4CC3-9C0D-0B80C48ED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16D94-C6ED-4004-933F-550F7968B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4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A919B-19AE-4C86-978E-8A2BA5412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1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0BA45A-77AC-4C67-AAA8-95BDDDF2AC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38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FB703A-B183-427B-9B9B-7AECFB3750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13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3E6F-36A5-4898-A6B9-4ED64B863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4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A3D5C-7357-4241-AE44-1BA2193C1C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B6328-EE6D-4B02-9C97-E57308DE7E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3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8BA4-B317-4131-808B-454FB72A4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55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CAF5F-B927-4219-90E5-1C3468CA7A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86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AD61-EF28-4DCE-A597-664BD3C84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7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9901D-70B5-42F4-8441-7734C384FD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01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E2EEF-8823-4DF5-A242-34670B7C1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9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994D9-FDE0-4A28-BDC4-3A76E26B7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11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7414-CE66-45EF-8F5F-B890A77D68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5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2134-35B1-44E5-8EEF-13501818E6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16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36D5-B09F-4C28-9D45-50E3095F6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18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12CB-A6BE-4E26-98F2-96BFE8DCD3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8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3E6F-36A5-4898-A6B9-4ED64B863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49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A3D5C-7357-4241-AE44-1BA2193C1C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2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B6328-EE6D-4B02-9C97-E57308DE7E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64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8BA4-B317-4131-808B-454FB72A4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9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D1FEB-A1CC-42ED-8029-ADC03AFDC0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82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CAF5F-B927-4219-90E5-1C3468CA7A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97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AD61-EF28-4DCE-A597-664BD3C84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26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E2EEF-8823-4DF5-A242-34670B7C1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61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994D9-FDE0-4A28-BDC4-3A76E26B7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94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7414-CE66-45EF-8F5F-B890A77D68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03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2134-35B1-44E5-8EEF-13501818E6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05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36D5-B09F-4C28-9D45-50E3095F6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52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12CB-A6BE-4E26-98F2-96BFE8DCD3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4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F3C6B-0F51-4298-B869-A04AE795F3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1553D-81C9-4C21-9576-F9251C4EFF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0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466D2-8658-4553-BE19-FD97CBC9D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3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AFD4-0954-497A-9B66-2A06A1B11A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6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44CBF-3F5C-4121-B1E5-81C9024FE3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54E70-9F90-40E1-8A85-A76693392B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1E6F2C-FFDF-4B26-AFE3-B1F5070D7B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 pitchFamily="45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 pitchFamily="45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57B32B-1F2D-4027-B21C-FC6689AA4B24}" type="slidenum">
              <a:rPr lang="en-US">
                <a:solidFill>
                  <a:srgbClr val="000000"/>
                </a:solidFill>
                <a:ea typeface="ＭＳ Ｐゴシック" pitchFamily="45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4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09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  <a:ea typeface="ＭＳ Ｐゴシック" pitchFamily="4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  <a:ea typeface="ＭＳ Ｐゴシック" pitchFamily="4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  <a:ea typeface="ＭＳ Ｐゴシック" pitchFamily="4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  <a:ea typeface="ＭＳ Ｐゴシック" pitchFamily="4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 pitchFamily="45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 pitchFamily="45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57B32B-1F2D-4027-B21C-FC6689AA4B24}" type="slidenum">
              <a:rPr lang="en-US">
                <a:solidFill>
                  <a:srgbClr val="000000"/>
                </a:solidFill>
                <a:ea typeface="ＭＳ Ｐゴシック" pitchFamily="45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4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1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  <a:ea typeface="ＭＳ Ｐゴシック" pitchFamily="4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  <a:ea typeface="ＭＳ Ｐゴシック" pitchFamily="4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  <a:ea typeface="ＭＳ Ｐゴシック" pitchFamily="4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  <a:ea typeface="ＭＳ Ｐゴシック" pitchFamily="4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wmf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8.emf"/><Relationship Id="rId2" Type="http://schemas.openxmlformats.org/officeDocument/2006/relationships/tags" Target="../tags/tag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9.jpeg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ChangeArrowheads="1"/>
          </p:cNvSpPr>
          <p:nvPr/>
        </p:nvSpPr>
        <p:spPr bwMode="auto">
          <a:xfrm>
            <a:off x="1392238" y="1576388"/>
            <a:ext cx="6089650" cy="2559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5400" b="1">
                <a:ea typeface="ＭＳ Ｐゴシック" pitchFamily="45" charset="-128"/>
              </a:rPr>
              <a:t>Principles</a:t>
            </a:r>
          </a:p>
          <a:p>
            <a:pPr algn="ctr" eaLnBrk="0" hangingPunct="0"/>
            <a:endParaRPr lang="en-US" sz="5400" b="1">
              <a:ea typeface="ＭＳ Ｐゴシック" pitchFamily="45" charset="-128"/>
            </a:endParaRPr>
          </a:p>
          <a:p>
            <a:pPr algn="ctr" eaLnBrk="0" hangingPunct="0"/>
            <a:r>
              <a:rPr lang="en-US" sz="5400" b="1">
                <a:ea typeface="ＭＳ Ｐゴシック" pitchFamily="45" charset="-128"/>
              </a:rPr>
              <a:t>Learn The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524000"/>
            <a:ext cx="9144000" cy="2779713"/>
            <a:chOff x="337" y="2032"/>
            <a:chExt cx="5002" cy="1463"/>
          </a:xfrm>
        </p:grpSpPr>
        <p:sp>
          <p:nvSpPr>
            <p:cNvPr id="244741" name="Text Box 4"/>
            <p:cNvSpPr txBox="1">
              <a:spLocks noChangeArrowheads="1"/>
            </p:cNvSpPr>
            <p:nvPr/>
          </p:nvSpPr>
          <p:spPr bwMode="auto">
            <a:xfrm>
              <a:off x="337" y="2032"/>
              <a:ext cx="4978" cy="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latin typeface="Times New Roman" pitchFamily="18" charset="0"/>
                  <a:ea typeface="ＭＳ Ｐゴシック" pitchFamily="45" charset="-128"/>
                </a:rPr>
                <a:t>2.   If the pendulum is released from the </a:t>
              </a:r>
            </a:p>
            <a:p>
              <a:r>
                <a:rPr lang="en-US" sz="2400">
                  <a:latin typeface="Times New Roman" pitchFamily="18" charset="0"/>
                  <a:ea typeface="ＭＳ Ｐゴシック" pitchFamily="45" charset="-128"/>
                </a:rPr>
                <a:t>	horizontal position, the velocity of its </a:t>
              </a:r>
            </a:p>
            <a:p>
              <a:r>
                <a:rPr lang="en-US" sz="2400">
                  <a:latin typeface="Times New Roman" pitchFamily="18" charset="0"/>
                  <a:ea typeface="ＭＳ Ｐゴシック" pitchFamily="45" charset="-128"/>
                </a:rPr>
                <a:t>	bob in the vertical position is _____</a:t>
              </a:r>
            </a:p>
            <a:p>
              <a:pPr>
                <a:spcBef>
                  <a:spcPct val="35000"/>
                </a:spcBef>
              </a:pPr>
              <a:r>
                <a:rPr lang="en-US" sz="2400">
                  <a:latin typeface="Times New Roman" pitchFamily="18" charset="0"/>
                  <a:ea typeface="ＭＳ Ｐゴシック" pitchFamily="45" charset="-128"/>
                </a:rPr>
                <a:t>		A)  3.8 m/s. 		B)  6.9 m/s.</a:t>
              </a:r>
            </a:p>
            <a:p>
              <a:pPr>
                <a:spcBef>
                  <a:spcPct val="35000"/>
                </a:spcBef>
              </a:pPr>
              <a:r>
                <a:rPr lang="en-US" sz="2400">
                  <a:latin typeface="Times New Roman" pitchFamily="18" charset="0"/>
                  <a:ea typeface="ＭＳ Ｐゴシック" pitchFamily="45" charset="-128"/>
                </a:rPr>
                <a:t>		C)  14.7 m/s.		D)  21 m/s.</a:t>
              </a:r>
            </a:p>
          </p:txBody>
        </p:sp>
        <p:pic>
          <p:nvPicPr>
            <p:cNvPr id="244742" name="Picture 5" descr="G:\Prob 14_7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" y="2046"/>
              <a:ext cx="1557" cy="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4746" name="Line 10"/>
          <p:cNvSpPr>
            <a:spLocks noChangeShapeType="1"/>
          </p:cNvSpPr>
          <p:nvPr/>
        </p:nvSpPr>
        <p:spPr bwMode="auto">
          <a:xfrm>
            <a:off x="-304800" y="2971800"/>
            <a:ext cx="152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533400" y="4648200"/>
            <a:ext cx="4953000" cy="15541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The work done is mgh</a:t>
            </a:r>
          </a:p>
          <a:p>
            <a:r>
              <a:rPr lang="en-US" sz="3200"/>
              <a:t>½*m*v</a:t>
            </a:r>
            <a:r>
              <a:rPr lang="en-US" sz="3200" baseline="30000"/>
              <a:t>2</a:t>
            </a:r>
            <a:r>
              <a:rPr lang="en-US" sz="3200"/>
              <a:t> = mgh  or</a:t>
            </a:r>
          </a:p>
          <a:p>
            <a:r>
              <a:rPr lang="en-US" sz="3200"/>
              <a:t>V = sqrt(2gh) = sqrt(14.7)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6" grpId="0" animBg="1"/>
      <p:bldP spid="2447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31875" y="330200"/>
            <a:ext cx="71628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Power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519113" y="6554788"/>
            <a:ext cx="21018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graphicFrame>
        <p:nvGraphicFramePr>
          <p:cNvPr id="337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592940"/>
              </p:ext>
            </p:extLst>
          </p:nvPr>
        </p:nvGraphicFramePr>
        <p:xfrm>
          <a:off x="457200" y="2667000"/>
          <a:ext cx="35814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6" name="Equation" r:id="rId4" imgW="889000" imgH="393700" progId="Equation.DSMT4">
                  <p:embed/>
                </p:oleObj>
              </mc:Choice>
              <mc:Fallback>
                <p:oleObj name="Equation" r:id="rId4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3581400" cy="15875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191000" y="2667000"/>
            <a:ext cx="37480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SzPct val="75000"/>
              <a:buFont typeface="Monotype Sorts" pitchFamily="45" charset="2"/>
              <a:buNone/>
            </a:pPr>
            <a:r>
              <a:rPr lang="en-US" altLang="en-US" sz="4000" i="1" u="sng">
                <a:solidFill>
                  <a:srgbClr val="009999"/>
                </a:solidFill>
              </a:rPr>
              <a:t>Units of power:</a:t>
            </a:r>
            <a:r>
              <a:rPr lang="en-US" altLang="en-US" sz="4000" u="sng">
                <a:solidFill>
                  <a:srgbClr val="000000"/>
                </a:solidFill>
              </a:rPr>
              <a:t>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75000"/>
              <a:buFont typeface="Monotype Sorts" pitchFamily="45" charset="2"/>
              <a:buNone/>
            </a:pPr>
            <a:r>
              <a:rPr lang="en-US" altLang="en-US" sz="4000" i="1">
                <a:solidFill>
                  <a:srgbClr val="000000"/>
                </a:solidFill>
              </a:rPr>
              <a:t>J/sec = N-m/sec = Watts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75000"/>
              <a:buFont typeface="Monotype Sorts" pitchFamily="45" charset="2"/>
              <a:buNone/>
            </a:pPr>
            <a:r>
              <a:rPr lang="en-US" altLang="en-US" sz="4000" i="1">
                <a:solidFill>
                  <a:srgbClr val="000000"/>
                </a:solidFill>
              </a:rPr>
              <a:t>1 hp = 746 W</a:t>
            </a: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1484313" y="23098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39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41917" y="914400"/>
            <a:ext cx="731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FF99"/>
                </a:solidFill>
                <a:latin typeface="Times New Roman" pitchFamily="18" charset="0"/>
              </a:rPr>
              <a:t>The potential  energy V is defined as: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757863"/>
              </p:ext>
            </p:extLst>
          </p:nvPr>
        </p:nvGraphicFramePr>
        <p:xfrm>
          <a:off x="759407" y="3429000"/>
          <a:ext cx="756712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0" name="Equation" r:id="rId4" imgW="1155700" imgH="279400" progId="Equation.3">
                  <p:embed/>
                </p:oleObj>
              </mc:Choice>
              <mc:Fallback>
                <p:oleObj name="Equation" r:id="rId4" imgW="1155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07" y="3429000"/>
                        <a:ext cx="7567127" cy="1828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0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Conservative Forces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127125" y="1881188"/>
            <a:ext cx="6438900" cy="1098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600"/>
              <a:t>T</a:t>
            </a:r>
            <a:r>
              <a:rPr lang="en-US" sz="6600" baseline="-25000"/>
              <a:t>1</a:t>
            </a:r>
            <a:r>
              <a:rPr lang="en-US" sz="6600"/>
              <a:t> + V</a:t>
            </a:r>
            <a:r>
              <a:rPr lang="en-US" sz="6600" baseline="-25000"/>
              <a:t>1</a:t>
            </a:r>
            <a:r>
              <a:rPr lang="en-US" sz="6600"/>
              <a:t> = T</a:t>
            </a:r>
            <a:r>
              <a:rPr lang="en-US" sz="6600" baseline="-25000"/>
              <a:t>2</a:t>
            </a:r>
            <a:r>
              <a:rPr lang="en-US" sz="6600"/>
              <a:t> + V</a:t>
            </a:r>
            <a:r>
              <a:rPr lang="en-US" sz="6600" baseline="-25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Potential Energy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239000" cy="39909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3200">
                <a:ea typeface="ＭＳ Ｐゴシック" pitchFamily="45" charset="-128"/>
              </a:rPr>
              <a:t>Potential energy is energy which results from position or configuration. An object may have the capacity for doing work as a result of its position in a </a:t>
            </a:r>
            <a:r>
              <a:rPr lang="en-US" sz="3200" b="1">
                <a:ea typeface="ＭＳ Ｐゴシック" pitchFamily="45" charset="-128"/>
              </a:rPr>
              <a:t>gravitational</a:t>
            </a:r>
            <a:r>
              <a:rPr lang="en-US" sz="3200">
                <a:ea typeface="ＭＳ Ｐゴシック" pitchFamily="45" charset="-128"/>
              </a:rPr>
              <a:t> field. It may have </a:t>
            </a:r>
            <a:r>
              <a:rPr lang="en-US" sz="3200" b="1">
                <a:ea typeface="ＭＳ Ｐゴシック" pitchFamily="45" charset="-128"/>
              </a:rPr>
              <a:t>elastic </a:t>
            </a:r>
            <a:r>
              <a:rPr lang="en-US" sz="3200">
                <a:ea typeface="ＭＳ Ｐゴシック" pitchFamily="45" charset="-128"/>
              </a:rPr>
              <a:t>potential energy as a result of a stretched spring or other elastic deformation.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Potential Energy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4724400" y="1600200"/>
            <a:ext cx="4267200" cy="2528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3200" b="1">
                <a:ea typeface="ＭＳ Ｐゴシック" pitchFamily="45" charset="-128"/>
              </a:rPr>
              <a:t>elastic </a:t>
            </a:r>
            <a:r>
              <a:rPr lang="en-US" sz="3200">
                <a:ea typeface="ＭＳ Ｐゴシック" pitchFamily="45" charset="-128"/>
              </a:rPr>
              <a:t>potential energy as a result of a stretched spring or other elastic deformation. 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3815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648200"/>
            <a:ext cx="12353925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/>
              <a:t>Potential Energy</a:t>
            </a: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2353925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/>
              <a:t>Potential Energy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9" name="Line 5"/>
          <p:cNvSpPr>
            <a:spLocks noChangeShapeType="1"/>
          </p:cNvSpPr>
          <p:nvPr/>
        </p:nvSpPr>
        <p:spPr bwMode="auto">
          <a:xfrm flipV="1">
            <a:off x="228600" y="3581400"/>
            <a:ext cx="0" cy="18288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9900"/>
                </a:solidFill>
              </a:rPr>
              <a:t>y</a:t>
            </a:r>
          </a:p>
        </p:txBody>
      </p:sp>
      <p:pic>
        <p:nvPicPr>
          <p:cNvPr id="1546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200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53000"/>
            <a:ext cx="4572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3581400" y="109892"/>
            <a:ext cx="251460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 smtClean="0">
                <a:ea typeface="ＭＳ Ｐゴシック" pitchFamily="45" charset="-128"/>
              </a:rPr>
              <a:t>Procedure</a:t>
            </a:r>
            <a:endParaRPr lang="en-US" sz="3200" b="1" dirty="0">
              <a:ea typeface="ＭＳ Ｐゴシック" pitchFamily="45" charset="-128"/>
            </a:endParaRPr>
          </a:p>
        </p:txBody>
      </p:sp>
      <p:pic>
        <p:nvPicPr>
          <p:cNvPr id="260098" name="Picture 2" descr="http://session.masteringengineering.com/problemAsset/1528794/9/Hibbler.ch14.p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93895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91000" y="990600"/>
            <a:ext cx="4495800" cy="1077218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ea typeface="ＭＳ Ｐゴシック" pitchFamily="45" charset="-128"/>
              </a:rPr>
              <a:t>1. Frame, start and end points</a:t>
            </a:r>
            <a:endParaRPr lang="en-US" sz="2800" dirty="0">
              <a:ea typeface="ＭＳ Ｐゴシック" pitchFamily="45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5703" y="3048000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1.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450" y="3048000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09600" y="4114800"/>
            <a:ext cx="1676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24945" y="3767435"/>
            <a:ext cx="847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x</a:t>
            </a:r>
            <a:r>
              <a:rPr lang="en-US" sz="5400" b="1" cap="none" spc="100" baseline="-250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</a:t>
            </a:r>
            <a:endParaRPr lang="en-US" sz="5400" b="1" cap="none" spc="100" baseline="-250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05200" y="2819400"/>
            <a:ext cx="5410200" cy="107721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ea typeface="ＭＳ Ｐゴシック" pitchFamily="45" charset="-128"/>
              </a:rPr>
              <a:t>3. Apply the Energy Principle (only ext. Forces!)</a:t>
            </a:r>
            <a:endParaRPr lang="en-US" sz="2800" dirty="0">
              <a:ea typeface="ＭＳ Ｐゴシック" pitchFamily="45" charset="-128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52900" y="2133600"/>
            <a:ext cx="4762500" cy="5847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ea typeface="ＭＳ Ｐゴシック" pitchFamily="45" charset="-128"/>
              </a:rPr>
              <a:t>2. Constraint equations?</a:t>
            </a:r>
            <a:endParaRPr lang="en-US" sz="2800" dirty="0">
              <a:ea typeface="ＭＳ Ｐゴシック" pitchFamily="45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8978" y="990600"/>
            <a:ext cx="924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x</a:t>
            </a:r>
            <a:r>
              <a:rPr lang="en-US" sz="5400" b="1" cap="none" spc="100" baseline="-250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</a:t>
            </a:r>
            <a:endParaRPr lang="en-US" sz="5400" b="1" cap="none" spc="100" baseline="-250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62000" y="1414909"/>
            <a:ext cx="1676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4953000"/>
            <a:ext cx="4815140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T1 = 0, start from rest</a:t>
            </a:r>
          </a:p>
          <a:p>
            <a:r>
              <a:rPr lang="en-US" sz="3200" b="1" dirty="0" smtClean="0"/>
              <a:t>0 + F*x</a:t>
            </a:r>
            <a:r>
              <a:rPr lang="en-US" sz="3200" b="1" baseline="-25000" dirty="0" smtClean="0"/>
              <a:t>c</a:t>
            </a:r>
            <a:r>
              <a:rPr lang="en-US" sz="3200" b="1" dirty="0" smtClean="0"/>
              <a:t> = 0.5*m*(</a:t>
            </a:r>
            <a:r>
              <a:rPr lang="en-US" sz="3200" b="1" dirty="0" err="1" smtClean="0"/>
              <a:t>v</a:t>
            </a:r>
            <a:r>
              <a:rPr lang="en-US" sz="3200" b="1" baseline="-25000" dirty="0" err="1" smtClean="0"/>
              <a:t>A</a:t>
            </a:r>
            <a:r>
              <a:rPr lang="en-US" sz="3200" b="1" dirty="0" smtClean="0"/>
              <a:t>)</a:t>
            </a:r>
            <a:r>
              <a:rPr lang="en-US" sz="3200" b="1" baseline="30000" dirty="0" smtClean="0"/>
              <a:t>2</a:t>
            </a:r>
            <a:endParaRPr lang="en-US" sz="3200" b="1" baseline="30000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6199" y="463837"/>
            <a:ext cx="3619501" cy="5847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ea typeface="ＭＳ Ｐゴシック" pitchFamily="45" charset="-128"/>
              </a:rPr>
              <a:t>Ex. Problem 14.26</a:t>
            </a:r>
            <a:endParaRPr lang="en-US" sz="2800" dirty="0">
              <a:ea typeface="ＭＳ Ｐゴシック" pitchFamily="45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43400" y="4051012"/>
                <a:ext cx="3095625" cy="584775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</a:rPr>
                        <m:t>2 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</a:rPr>
                        <m:t>𝑥𝑐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</a:rPr>
                        <m:t>𝑥𝐴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051012"/>
                <a:ext cx="309562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/>
      <p:bldP spid="3" grpId="0" animBg="1"/>
      <p:bldP spid="4" grpId="0"/>
      <p:bldP spid="10" grpId="0" animBg="1"/>
      <p:bldP spid="11" grpId="0" animBg="1"/>
      <p:bldP spid="12" grpId="0"/>
      <p:bldP spid="13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50"/>
            <a:ext cx="8001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0"/>
            <a:ext cx="7772400" cy="1470025"/>
          </a:xfrm>
        </p:spPr>
        <p:txBody>
          <a:bodyPr/>
          <a:lstStyle/>
          <a:p>
            <a:r>
              <a:rPr lang="en-US" sz="7200">
                <a:solidFill>
                  <a:srgbClr val="0000FF"/>
                </a:solidFill>
              </a:rPr>
              <a:t>Chapter 16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400">
                <a:solidFill>
                  <a:srgbClr val="0000FF"/>
                </a:solidFill>
              </a:rPr>
              <a:t>Rigid Body Kinematics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ChangeArrowheads="1"/>
          </p:cNvSpPr>
          <p:nvPr/>
        </p:nvSpPr>
        <p:spPr bwMode="auto">
          <a:xfrm>
            <a:off x="267495" y="1193920"/>
            <a:ext cx="8339142" cy="33239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5400" b="1" dirty="0">
                <a:ea typeface="ＭＳ Ｐゴシック" pitchFamily="45" charset="-128"/>
              </a:rPr>
              <a:t>Principles</a:t>
            </a:r>
          </a:p>
          <a:p>
            <a:pPr algn="ctr" eaLnBrk="0" hangingPunct="0"/>
            <a:endParaRPr lang="en-US" sz="5400" b="1" dirty="0">
              <a:ea typeface="ＭＳ Ｐゴシック" pitchFamily="45" charset="-128"/>
            </a:endParaRPr>
          </a:p>
          <a:p>
            <a:pPr algn="ctr" eaLnBrk="0" hangingPunct="0"/>
            <a:r>
              <a:rPr lang="en-US" sz="4800" b="1" dirty="0" smtClean="0">
                <a:ea typeface="ＭＳ Ｐゴシック" pitchFamily="45" charset="-128"/>
              </a:rPr>
              <a:t>Basics should be automatic</a:t>
            </a:r>
          </a:p>
          <a:p>
            <a:pPr algn="ctr" eaLnBrk="0" hangingPunct="0"/>
            <a:r>
              <a:rPr lang="en-US" sz="5400" b="1" dirty="0" smtClean="0">
                <a:ea typeface="ＭＳ Ｐゴシック" pitchFamily="45" charset="-128"/>
              </a:rPr>
              <a:t>Memorize and Practice!</a:t>
            </a:r>
            <a:endParaRPr lang="en-US" sz="5400" b="1" dirty="0">
              <a:ea typeface="ＭＳ Ｐゴシック" pitchFamily="4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1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98913" y="0"/>
            <a:ext cx="1173162" cy="701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>
                <a:ea typeface="ＭＳ Ｐゴシック" pitchFamily="45" charset="-128"/>
              </a:rPr>
              <a:t>16.1</a:t>
            </a:r>
          </a:p>
        </p:txBody>
      </p:sp>
      <p:pic>
        <p:nvPicPr>
          <p:cNvPr id="8195" name="Picture 4" descr="fig_05_0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1420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114300" y="0"/>
            <a:ext cx="9444038" cy="701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>
                <a:ea typeface="ＭＳ Ｐゴシック" pitchFamily="45" charset="-128"/>
              </a:rPr>
              <a:t>16.3 Rot. about Fixed Axis   Memorize!</a:t>
            </a:r>
          </a:p>
        </p:txBody>
      </p:sp>
      <p:pic>
        <p:nvPicPr>
          <p:cNvPr id="11267" name="Picture 4" descr="fig_05_0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68548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0"/>
            <a:ext cx="8610600" cy="1311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>
                <a:ea typeface="ＭＳ Ｐゴシック" pitchFamily="45" charset="-128"/>
              </a:rPr>
              <a:t>Vector Product is NOT commutative!</a:t>
            </a:r>
          </a:p>
        </p:txBody>
      </p:sp>
      <p:pic>
        <p:nvPicPr>
          <p:cNvPr id="13315" name="Picture 4" descr="fig_05_00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Cross Product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22263" y="2057400"/>
          <a:ext cx="83645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3" imgW="2793960" imgH="1218960" progId="Equation.3">
                  <p:embed/>
                </p:oleObj>
              </mc:Choice>
              <mc:Fallback>
                <p:oleObj name="Equation" r:id="rId3" imgW="2793960" imgH="1218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057400"/>
                        <a:ext cx="8364537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Derivative of a Rotating Vector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/>
              <a:t>vector </a:t>
            </a:r>
            <a:r>
              <a:rPr lang="en-US" sz="2800" b="1"/>
              <a:t>r</a:t>
            </a:r>
            <a:r>
              <a:rPr lang="en-US" sz="2800"/>
              <a:t> is rotating around the origin, maintaining a fixed distance</a:t>
            </a:r>
          </a:p>
          <a:p>
            <a:r>
              <a:rPr lang="en-US" sz="2800"/>
              <a:t>At any instant, it has an angular velocity of </a:t>
            </a:r>
            <a:r>
              <a:rPr lang="en-US" sz="2800" b="1">
                <a:cs typeface="Arial" charset="0"/>
              </a:rPr>
              <a:t>ω</a:t>
            </a:r>
            <a:endParaRPr lang="en-US" sz="2800" b="1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295400" y="3862388"/>
          <a:ext cx="19939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Equation" r:id="rId3" imgW="672840" imgH="393480" progId="Equation.3">
                  <p:embed/>
                </p:oleObj>
              </mc:Choice>
              <mc:Fallback>
                <p:oleObj name="Equation" r:id="rId3" imgW="6728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62388"/>
                        <a:ext cx="1993900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5429250" y="4343400"/>
            <a:ext cx="1809750" cy="762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6381750" y="3581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5524500" y="4452938"/>
            <a:ext cx="857250" cy="141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953000" y="4486275"/>
            <a:ext cx="57150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962400" y="5029200"/>
          <a:ext cx="10160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" name="Equation" r:id="rId5" imgW="342720" imgH="139680" progId="Equation.3">
                  <p:embed/>
                </p:oleObj>
              </mc:Choice>
              <mc:Fallback>
                <p:oleObj name="Equation" r:id="rId5" imgW="342720" imgH="139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029200"/>
                        <a:ext cx="10160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5410200" y="3962400"/>
          <a:ext cx="3397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" name="Equation" r:id="rId7" imgW="114120" imgH="126720" progId="Equation.3">
                  <p:embed/>
                </p:oleObj>
              </mc:Choice>
              <mc:Fallback>
                <p:oleObj name="Equation" r:id="rId7" imgW="114120" imgH="1267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2400"/>
                        <a:ext cx="3397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6477000" y="3657600"/>
          <a:ext cx="4524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57600"/>
                        <a:ext cx="4524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Grp="1" noChangeAspect="1"/>
          </p:cNvGraphicFramePr>
          <p:nvPr>
            <p:ph type="ctrTitle" idx="4294967295"/>
          </p:nvPr>
        </p:nvGraphicFramePr>
        <p:xfrm>
          <a:off x="2228850" y="1349375"/>
          <a:ext cx="2432050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3" imgW="901440" imgH="634680" progId="Equation.3">
                  <p:embed/>
                </p:oleObj>
              </mc:Choice>
              <mc:Fallback>
                <p:oleObj name="Equation" r:id="rId3" imgW="90144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349375"/>
                        <a:ext cx="2432050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279525" y="41751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Page 317: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286000" y="4144963"/>
            <a:ext cx="2168525" cy="7016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/>
              <a:t>a</a:t>
            </a:r>
            <a:r>
              <a:rPr lang="en-US" sz="4000" baseline="-25000"/>
              <a:t>t</a:t>
            </a:r>
            <a:r>
              <a:rPr lang="en-US" sz="4000"/>
              <a:t> = </a:t>
            </a:r>
            <a:r>
              <a:rPr lang="en-US" sz="4000">
                <a:latin typeface="Symbol" pitchFamily="18" charset="2"/>
              </a:rPr>
              <a:t>a</a:t>
            </a:r>
            <a:r>
              <a:rPr lang="en-US" sz="4000"/>
              <a:t> x r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981200" y="2819400"/>
            <a:ext cx="3294063" cy="6413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/>
              <a:t>a</a:t>
            </a:r>
            <a:r>
              <a:rPr lang="en-US" sz="3600" baseline="-25000"/>
              <a:t>n</a:t>
            </a:r>
            <a:r>
              <a:rPr lang="en-US" sz="3600"/>
              <a:t> =</a:t>
            </a:r>
            <a:r>
              <a:rPr lang="en-US" sz="3600">
                <a:latin typeface="Symbol" pitchFamily="18" charset="2"/>
              </a:rPr>
              <a:t> w</a:t>
            </a:r>
            <a:r>
              <a:rPr lang="en-US" sz="3600"/>
              <a:t> x ( </a:t>
            </a:r>
            <a:r>
              <a:rPr lang="en-US" sz="3600">
                <a:latin typeface="Symbol" pitchFamily="18" charset="2"/>
              </a:rPr>
              <a:t>w</a:t>
            </a:r>
            <a:r>
              <a:rPr lang="en-US" sz="3600"/>
              <a:t> x 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_05_0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2900"/>
            <a:ext cx="8229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3400" y="5387975"/>
            <a:ext cx="5565775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272727"/>
                </a:solidFill>
                <a:latin typeface="Times New Roman" pitchFamily="18" charset="0"/>
              </a:rPr>
              <a:t>General Motion = Translation + Rotation</a:t>
            </a:r>
          </a:p>
          <a:p>
            <a:r>
              <a:rPr lang="en-US" sz="2400" b="1">
                <a:solidFill>
                  <a:srgbClr val="272727"/>
                </a:solidFill>
                <a:latin typeface="Times New Roman" pitchFamily="18" charset="0"/>
              </a:rPr>
              <a:t>Vector sum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vA =     vB 	    +      vA/B</a:t>
            </a:r>
          </a:p>
        </p:txBody>
      </p:sp>
      <p:sp>
        <p:nvSpPr>
          <p:cNvPr id="25604" name="Rectangle 4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fig_05_006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_05_00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6700"/>
            <a:ext cx="82296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fig_05_007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6200"/>
            <a:ext cx="6705600" cy="1143000"/>
          </a:xfrm>
          <a:solidFill>
            <a:srgbClr val="FFFFCC"/>
          </a:solidFill>
        </p:spPr>
        <p:txBody>
          <a:bodyPr/>
          <a:lstStyle/>
          <a:p>
            <a:r>
              <a:rPr lang="en-US"/>
              <a:t>16.4 Motion Analysis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5943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1752600"/>
          </a:xfrm>
          <a:solidFill>
            <a:srgbClr val="FFFF99"/>
          </a:solidFill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Geometry: Definitions</a:t>
            </a:r>
          </a:p>
          <a:p>
            <a:pPr marL="2209800" lvl="4" indent="-381000">
              <a:buFontTx/>
              <a:buNone/>
            </a:pPr>
            <a:r>
              <a:rPr lang="en-US" dirty="0" smtClean="0"/>
              <a:t>Constants</a:t>
            </a:r>
          </a:p>
          <a:p>
            <a:pPr marL="2209800" lvl="4" indent="-381000">
              <a:buFontTx/>
              <a:buNone/>
            </a:pPr>
            <a:r>
              <a:rPr lang="en-US" dirty="0" smtClean="0"/>
              <a:t>Variables</a:t>
            </a:r>
          </a:p>
          <a:p>
            <a:pPr marL="2209800" lvl="4" indent="-381000">
              <a:buFontTx/>
              <a:buNone/>
            </a:pPr>
            <a:r>
              <a:rPr lang="en-US" dirty="0" smtClean="0"/>
              <a:t>Make a sketch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457200" y="3581400"/>
            <a:ext cx="4191000" cy="1371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3200" b="0" dirty="0" smtClean="0"/>
              <a:t>2a. Analysis (16.4) </a:t>
            </a:r>
            <a:r>
              <a:rPr lang="en-US" sz="3200" b="0" dirty="0"/>
              <a:t>Derivatives </a:t>
            </a:r>
            <a:r>
              <a:rPr lang="en-US" sz="2000" b="0" dirty="0"/>
              <a:t>(velocity and acceleration) </a:t>
            </a:r>
          </a:p>
          <a:p>
            <a:pPr marL="2209800" lvl="4" indent="-381000" eaLnBrk="0" hangingPunct="0">
              <a:spcBef>
                <a:spcPct val="20000"/>
              </a:spcBef>
            </a:pPr>
            <a:endParaRPr lang="en-US" sz="2000" b="0" dirty="0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362200" y="5117123"/>
            <a:ext cx="50292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3200" b="0" dirty="0"/>
              <a:t>3.  Equations of Motion </a:t>
            </a:r>
            <a:r>
              <a:rPr lang="en-US" sz="2000" b="0" dirty="0"/>
              <a:t> </a:t>
            </a:r>
          </a:p>
          <a:p>
            <a:pPr marL="2209800" lvl="4" indent="-381000" eaLnBrk="0" hangingPunct="0">
              <a:spcBef>
                <a:spcPct val="20000"/>
              </a:spcBef>
            </a:pPr>
            <a:endParaRPr lang="en-US" sz="2000" b="0" dirty="0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1524000" y="5879123"/>
            <a:ext cx="7315200" cy="990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3200" b="0" dirty="0"/>
              <a:t>4.  Solve the Set of Equations. Use Computer Tools. </a:t>
            </a:r>
            <a:r>
              <a:rPr lang="en-US" sz="2000" b="0" dirty="0"/>
              <a:t> </a:t>
            </a:r>
          </a:p>
          <a:p>
            <a:pPr marL="2209800" lvl="4" indent="-381000" eaLnBrk="0" hangingPunct="0">
              <a:spcBef>
                <a:spcPct val="20000"/>
              </a:spcBef>
            </a:pPr>
            <a:endParaRPr lang="en-US" sz="2000" b="0" dirty="0"/>
          </a:p>
        </p:txBody>
      </p:sp>
      <p:sp>
        <p:nvSpPr>
          <p:cNvPr id="2" name="Down Arrow 1"/>
          <p:cNvSpPr/>
          <p:nvPr/>
        </p:nvSpPr>
        <p:spPr>
          <a:xfrm>
            <a:off x="1752600" y="30480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934200" y="3084342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38700" y="3617742"/>
            <a:ext cx="4191000" cy="1371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3200" b="0" dirty="0" smtClean="0"/>
              <a:t>2b. Rel. Motion (16.5)</a:t>
            </a:r>
            <a:endParaRPr lang="en-US" sz="2000" b="0" dirty="0"/>
          </a:p>
          <a:p>
            <a:pPr marL="2209800" lvl="4" indent="-381000" eaLnBrk="0" hangingPunct="0">
              <a:spcBef>
                <a:spcPct val="20000"/>
              </a:spcBef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8592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  <p:bldP spid="134149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p_05_129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338"/>
            <a:ext cx="59436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Text Box 2"/>
          <p:cNvSpPr txBox="1">
            <a:spLocks noChangeArrowheads="1"/>
          </p:cNvSpPr>
          <p:nvPr/>
        </p:nvSpPr>
        <p:spPr bwMode="auto">
          <a:xfrm>
            <a:off x="4343400" y="228600"/>
            <a:ext cx="4648200" cy="372409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/>
              <a:t>The angular </a:t>
            </a:r>
            <a:r>
              <a:rPr lang="en-US" sz="2800" dirty="0" smtClean="0"/>
              <a:t>velocity </a:t>
            </a:r>
            <a:r>
              <a:rPr lang="en-US" sz="2800" dirty="0"/>
              <a:t>of the disk (r = </a:t>
            </a:r>
            <a:r>
              <a:rPr lang="en-US" sz="2800" dirty="0" smtClean="0"/>
              <a:t> 1m</a:t>
            </a:r>
            <a:r>
              <a:rPr lang="en-US" sz="2800" dirty="0"/>
              <a:t>) in </a:t>
            </a:r>
            <a:r>
              <a:rPr lang="en-US" sz="2800" dirty="0" smtClean="0"/>
              <a:t>rad/s is</a:t>
            </a:r>
            <a:endParaRPr lang="en-US" sz="2800" baseline="30000" dirty="0">
              <a:latin typeface="Symbol" pitchFamily="18" charset="2"/>
            </a:endParaRPr>
          </a:p>
          <a:p>
            <a:pPr>
              <a:buFontTx/>
              <a:buAutoNum type="alphaUcParenBoth"/>
            </a:pPr>
            <a:r>
              <a:rPr lang="en-US" sz="2800" dirty="0">
                <a:solidFill>
                  <a:srgbClr val="0000FF"/>
                </a:solidFill>
              </a:rPr>
              <a:t>    </a:t>
            </a:r>
            <a:r>
              <a:rPr lang="en-US" sz="3600" b="1" dirty="0" smtClean="0">
                <a:solidFill>
                  <a:srgbClr val="0000FF"/>
                </a:solidFill>
              </a:rPr>
              <a:t>6 </a:t>
            </a:r>
            <a:r>
              <a:rPr lang="en-US" sz="3600" b="1" dirty="0">
                <a:solidFill>
                  <a:srgbClr val="0000FF"/>
                </a:solidFill>
              </a:rPr>
              <a:t>k</a:t>
            </a:r>
          </a:p>
          <a:p>
            <a:pPr>
              <a:buFontTx/>
              <a:buAutoNum type="alphaUcParenBoth"/>
            </a:pPr>
            <a:r>
              <a:rPr lang="en-US" sz="3600" dirty="0"/>
              <a:t>  </a:t>
            </a:r>
            <a:r>
              <a:rPr lang="en-US" sz="3600" dirty="0" smtClean="0"/>
              <a:t>-6 </a:t>
            </a:r>
            <a:r>
              <a:rPr lang="en-US" sz="3600" dirty="0"/>
              <a:t>k</a:t>
            </a:r>
            <a:endParaRPr lang="en-US" sz="3600" baseline="30000" dirty="0"/>
          </a:p>
          <a:p>
            <a:pPr>
              <a:buFontTx/>
              <a:buAutoNum type="alphaUcParenBoth"/>
            </a:pP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 6 </a:t>
            </a:r>
            <a:r>
              <a:rPr lang="en-US" sz="3600" dirty="0" err="1" smtClean="0">
                <a:solidFill>
                  <a:srgbClr val="0000FF"/>
                </a:solidFill>
              </a:rPr>
              <a:t>i</a:t>
            </a:r>
            <a:endParaRPr lang="en-US" sz="3600" baseline="30000" dirty="0">
              <a:solidFill>
                <a:srgbClr val="0000FF"/>
              </a:solidFill>
            </a:endParaRPr>
          </a:p>
          <a:p>
            <a:pPr>
              <a:buFontTx/>
              <a:buAutoNum type="alphaUcParenBoth"/>
            </a:pPr>
            <a:r>
              <a:rPr lang="en-US" sz="3600" baseline="30000" dirty="0"/>
              <a:t>  </a:t>
            </a:r>
            <a:r>
              <a:rPr lang="en-US" sz="3600" dirty="0"/>
              <a:t>- </a:t>
            </a:r>
            <a:r>
              <a:rPr lang="en-US" sz="3600" dirty="0" smtClean="0"/>
              <a:t>3k</a:t>
            </a:r>
            <a:endParaRPr lang="en-US" sz="3600" dirty="0"/>
          </a:p>
          <a:p>
            <a:pPr>
              <a:buFontTx/>
              <a:buAutoNum type="alphaUcParenBoth"/>
            </a:pPr>
            <a:r>
              <a:rPr lang="en-US" sz="3600" dirty="0"/>
              <a:t>  </a:t>
            </a:r>
            <a:r>
              <a:rPr lang="en-US" sz="3600" dirty="0" smtClean="0"/>
              <a:t> 3 </a:t>
            </a:r>
            <a:r>
              <a:rPr lang="en-US" sz="3600" dirty="0"/>
              <a:t>k</a:t>
            </a:r>
          </a:p>
        </p:txBody>
      </p:sp>
      <p:sp>
        <p:nvSpPr>
          <p:cNvPr id="227332" name="Text Box 5"/>
          <p:cNvSpPr txBox="1">
            <a:spLocks noChangeArrowheads="1"/>
          </p:cNvSpPr>
          <p:nvPr/>
        </p:nvSpPr>
        <p:spPr bwMode="auto">
          <a:xfrm>
            <a:off x="152400" y="6491288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5.129</a:t>
            </a:r>
          </a:p>
        </p:txBody>
      </p:sp>
      <p:graphicFrame>
        <p:nvGraphicFramePr>
          <p:cNvPr id="227333" name="Object 6"/>
          <p:cNvGraphicFramePr>
            <a:graphicFrameLocks noChangeAspect="1"/>
          </p:cNvGraphicFramePr>
          <p:nvPr/>
        </p:nvGraphicFramePr>
        <p:xfrm>
          <a:off x="304800" y="2057400"/>
          <a:ext cx="1033463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3" name="Visio" r:id="rId5" imgW="1033975" imgH="1030432" progId="Visio.Drawing.6">
                  <p:embed/>
                </p:oleObj>
              </mc:Choice>
              <mc:Fallback>
                <p:oleObj name="Visio" r:id="rId5" imgW="1033975" imgH="10304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1033463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97025" y="6289953"/>
            <a:ext cx="3149600" cy="568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438400" y="6019800"/>
            <a:ext cx="6199133" cy="70788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 err="1" smtClean="0">
                <a:latin typeface="Symbol" panose="05050102010706020507" pitchFamily="18" charset="2"/>
              </a:rPr>
              <a:t>w</a:t>
            </a:r>
            <a:r>
              <a:rPr lang="en-US" sz="4000" baseline="-25000" dirty="0" err="1" smtClean="0">
                <a:latin typeface="Times New Roman" pitchFamily="18" charset="0"/>
              </a:rPr>
              <a:t>Disk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= </a:t>
            </a:r>
            <a:r>
              <a:rPr lang="en-US" sz="4000" dirty="0" err="1" smtClean="0">
                <a:latin typeface="Times New Roman" pitchFamily="18" charset="0"/>
              </a:rPr>
              <a:t>v</a:t>
            </a:r>
            <a:r>
              <a:rPr lang="en-US" sz="4000" baseline="-25000" dirty="0" err="1" smtClean="0">
                <a:latin typeface="Times New Roman" pitchFamily="18" charset="0"/>
              </a:rPr>
              <a:t>o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/ r = </a:t>
            </a:r>
            <a:r>
              <a:rPr lang="en-US" sz="4000" dirty="0" smtClean="0">
                <a:latin typeface="Times New Roman" pitchFamily="18" charset="0"/>
              </a:rPr>
              <a:t>-3/1 </a:t>
            </a:r>
            <a:r>
              <a:rPr lang="en-US" sz="4000" dirty="0">
                <a:latin typeface="Times New Roman" pitchFamily="18" charset="0"/>
              </a:rPr>
              <a:t>= </a:t>
            </a:r>
            <a:r>
              <a:rPr lang="en-US" sz="4000" dirty="0" smtClean="0">
                <a:latin typeface="Times New Roman" pitchFamily="18" charset="0"/>
              </a:rPr>
              <a:t>-3 rad/s</a:t>
            </a:r>
            <a:endParaRPr lang="en-US" sz="4000" baseline="30000" dirty="0">
              <a:latin typeface="Times New Roman" pitchFamily="18" charset="0"/>
            </a:endParaRPr>
          </a:p>
        </p:txBody>
      </p:sp>
      <p:sp>
        <p:nvSpPr>
          <p:cNvPr id="59401" name="Line 18"/>
          <p:cNvSpPr>
            <a:spLocks noChangeShapeType="1"/>
          </p:cNvSpPr>
          <p:nvPr/>
        </p:nvSpPr>
        <p:spPr bwMode="auto">
          <a:xfrm flipV="1">
            <a:off x="2743200" y="3048000"/>
            <a:ext cx="1676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  <p:bldP spid="5940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2057400"/>
          </a:xfrm>
          <a:solidFill>
            <a:srgbClr val="FFFF99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b="1"/>
              <a:t>Bar BC rotates at constant </a:t>
            </a:r>
            <a:r>
              <a:rPr lang="en-US" b="1">
                <a:latin typeface="Symbol" pitchFamily="18" charset="2"/>
              </a:rPr>
              <a:t>w</a:t>
            </a:r>
            <a:r>
              <a:rPr lang="en-US" b="1" baseline="-25000"/>
              <a:t>BC</a:t>
            </a:r>
            <a:r>
              <a:rPr lang="en-US" b="1"/>
              <a:t>. Find the angular Veloc. of arm BC</a:t>
            </a:r>
            <a:r>
              <a:rPr lang="en-US" sz="2800" b="1"/>
              <a:t>.</a:t>
            </a:r>
            <a:endParaRPr lang="en-US" sz="2800" b="1" baseline="-2500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9624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33400" y="3886200"/>
            <a:ext cx="4038600" cy="1066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3200" b="1"/>
              <a:t>Step 1: Define the Geometry</a:t>
            </a:r>
            <a:endParaRPr lang="en-US" sz="2800" b="1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99"/>
          </a:solidFill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/>
              <a:t>Bar BC rotates at constant </a:t>
            </a:r>
            <a:r>
              <a:rPr lang="en-US" b="1">
                <a:latin typeface="Symbol" pitchFamily="18" charset="2"/>
              </a:rPr>
              <a:t>w</a:t>
            </a:r>
            <a:r>
              <a:rPr lang="en-US" b="1" baseline="-25000"/>
              <a:t>BC</a:t>
            </a:r>
            <a:r>
              <a:rPr lang="en-US" b="1"/>
              <a:t>. Find the ang. Veloc. of arm BC</a:t>
            </a:r>
            <a:r>
              <a:rPr lang="en-US" sz="2800" b="1"/>
              <a:t>.</a:t>
            </a:r>
            <a:endParaRPr lang="en-US" sz="2800" b="1" baseline="-2500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9624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33400" y="3886200"/>
            <a:ext cx="4038600" cy="1066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3200" b="1"/>
              <a:t>Step 1: Define the Geometry</a:t>
            </a:r>
            <a:endParaRPr lang="en-US" sz="2800" b="1" baseline="-25000"/>
          </a:p>
        </p:txBody>
      </p:sp>
      <p:graphicFrame>
        <p:nvGraphicFramePr>
          <p:cNvPr id="3584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114800" y="1752600"/>
          <a:ext cx="5029200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Visio" r:id="rId4" imgW="4847375" imgH="3326476" progId="Visio.Drawing.6">
                  <p:embed/>
                </p:oleObj>
              </mc:Choice>
              <mc:Fallback>
                <p:oleObj name="Visio" r:id="rId4" imgW="4847375" imgH="3326476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5029200" cy="34512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Geometry: Compute all lengths and angles as f(</a:t>
            </a:r>
            <a:r>
              <a:rPr lang="en-US" sz="4000">
                <a:latin typeface="Symbol" pitchFamily="18" charset="2"/>
              </a:rPr>
              <a:t>q</a:t>
            </a:r>
            <a:r>
              <a:rPr lang="en-US" sz="4000"/>
              <a:t>(t))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219200"/>
          </a:xfrm>
          <a:solidFill>
            <a:srgbClr val="FFFF99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b="1"/>
              <a:t>All angles and distance AC(t) are time-variant</a:t>
            </a:r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43400" y="1524000"/>
          <a:ext cx="4800600" cy="329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Visio" r:id="rId3" imgW="4847375" imgH="3326476" progId="Visio.Drawing.6">
                  <p:embed/>
                </p:oleObj>
              </mc:Choice>
              <mc:Fallback>
                <p:oleObj name="Visio" r:id="rId3" imgW="4847375" imgH="332647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800600" cy="32940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09600" y="3124200"/>
            <a:ext cx="3429000" cy="2057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4000" b="1"/>
              <a:t>Velocities: </a:t>
            </a:r>
            <a:r>
              <a:rPr lang="en-US" sz="4000" b="1">
                <a:latin typeface="Symbol" pitchFamily="18" charset="2"/>
              </a:rPr>
              <a:t>w</a:t>
            </a:r>
            <a:r>
              <a:rPr lang="en-US" sz="4000" b="1"/>
              <a:t> = </a:t>
            </a:r>
            <a:r>
              <a:rPr lang="en-US" sz="4000" b="1">
                <a:latin typeface="Symbol" pitchFamily="18" charset="2"/>
              </a:rPr>
              <a:t>g</a:t>
            </a:r>
            <a:r>
              <a:rPr lang="en-US" sz="4000" b="1"/>
              <a:t>-dot is given.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3639800" cy="21812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1143000"/>
          </a:xfrm>
          <a:noFill/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Rigid Body Acceleration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Chapter 16.7</a:t>
            </a:r>
            <a:br>
              <a:rPr lang="en-US" sz="4800">
                <a:solidFill>
                  <a:schemeClr val="tx1"/>
                </a:solidFill>
              </a:rPr>
            </a:b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60325" y="6157913"/>
            <a:ext cx="40116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>
                <a:solidFill>
                  <a:srgbClr val="FFFFCC"/>
                </a:solidFill>
                <a:latin typeface="Times New Roman" pitchFamily="18" charset="0"/>
              </a:rPr>
              <a:t>Stresses and Flow Patterns in a Steam Turbine</a:t>
            </a:r>
          </a:p>
          <a:p>
            <a:r>
              <a:rPr lang="en-US" sz="1600" i="1">
                <a:solidFill>
                  <a:srgbClr val="FFFFCC"/>
                </a:solidFill>
                <a:latin typeface="Times New Roman" pitchFamily="18" charset="0"/>
              </a:rPr>
              <a:t>FEA Visualization (U of Stuttgart)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74" name="Object 3"/>
          <p:cNvGraphicFramePr>
            <a:graphicFrameLocks noChangeAspect="1"/>
          </p:cNvGraphicFramePr>
          <p:nvPr/>
        </p:nvGraphicFramePr>
        <p:xfrm>
          <a:off x="0" y="1295400"/>
          <a:ext cx="4267200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7" name="Visio" r:id="rId3" imgW="6920601" imgH="3368040" progId="Visio.Drawing.6">
                  <p:embed/>
                </p:oleObj>
              </mc:Choice>
              <mc:Fallback>
                <p:oleObj name="Visio" r:id="rId3" imgW="6920601" imgH="33680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4267200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5" name="Text Box 2"/>
          <p:cNvSpPr txBox="1">
            <a:spLocks noChangeArrowheads="1"/>
          </p:cNvSpPr>
          <p:nvPr/>
        </p:nvSpPr>
        <p:spPr bwMode="auto">
          <a:xfrm>
            <a:off x="4495800" y="228600"/>
            <a:ext cx="4495800" cy="40576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/>
              <a:t>General Procedure</a:t>
            </a:r>
            <a:endParaRPr lang="en-US" sz="3600"/>
          </a:p>
          <a:p>
            <a:endParaRPr lang="en-US" sz="28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 sz="2800">
                <a:solidFill>
                  <a:schemeClr val="accent2"/>
                </a:solidFill>
              </a:rPr>
              <a:t>Compute all velocities and angular velocities.</a:t>
            </a:r>
          </a:p>
          <a:p>
            <a:pPr>
              <a:buFontTx/>
              <a:buAutoNum type="arabicPeriod"/>
            </a:pPr>
            <a:r>
              <a:rPr lang="en-US" sz="2800">
                <a:solidFill>
                  <a:srgbClr val="FF0000"/>
                </a:solidFill>
              </a:rPr>
              <a:t>Start with centripetal acceleration: It is ALWAYS oriented inward towards the center.</a:t>
            </a:r>
          </a:p>
        </p:txBody>
      </p:sp>
      <p:sp>
        <p:nvSpPr>
          <p:cNvPr id="207876" name="Line 18"/>
          <p:cNvSpPr>
            <a:spLocks noChangeShapeType="1"/>
          </p:cNvSpPr>
          <p:nvPr/>
        </p:nvSpPr>
        <p:spPr bwMode="auto">
          <a:xfrm flipH="1" flipV="1">
            <a:off x="2667000" y="2362200"/>
            <a:ext cx="609600" cy="685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898" name="Object 3"/>
          <p:cNvGraphicFramePr>
            <a:graphicFrameLocks noChangeAspect="1"/>
          </p:cNvGraphicFramePr>
          <p:nvPr/>
        </p:nvGraphicFramePr>
        <p:xfrm>
          <a:off x="0" y="1295400"/>
          <a:ext cx="4267200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3" name="Visio" r:id="rId3" imgW="6920601" imgH="3368040" progId="Visio.Drawing.6">
                  <p:embed/>
                </p:oleObj>
              </mc:Choice>
              <mc:Fallback>
                <p:oleObj name="Visio" r:id="rId3" imgW="6920601" imgH="33680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4267200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99" name="Text Box 2"/>
          <p:cNvSpPr txBox="1">
            <a:spLocks noChangeArrowheads="1"/>
          </p:cNvSpPr>
          <p:nvPr/>
        </p:nvSpPr>
        <p:spPr bwMode="auto">
          <a:xfrm>
            <a:off x="4495800" y="228600"/>
            <a:ext cx="4495800" cy="39354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/>
              <a:t>General procedure</a:t>
            </a:r>
            <a:endParaRPr lang="en-US" sz="2800"/>
          </a:p>
          <a:p>
            <a:endParaRPr lang="en-US" sz="28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 sz="2800"/>
              <a:t>Compute all velocities and angular velocities.</a:t>
            </a:r>
          </a:p>
          <a:p>
            <a:pPr>
              <a:buFontTx/>
              <a:buAutoNum type="arabicPeriod"/>
            </a:pPr>
            <a:r>
              <a:rPr lang="en-US" sz="2800"/>
              <a:t>Start with centripetal acceleration: It is ALWAYS oriented inward towards the center.</a:t>
            </a:r>
          </a:p>
        </p:txBody>
      </p:sp>
      <p:sp>
        <p:nvSpPr>
          <p:cNvPr id="208900" name="Line 18"/>
          <p:cNvSpPr>
            <a:spLocks noChangeShapeType="1"/>
          </p:cNvSpPr>
          <p:nvPr/>
        </p:nvSpPr>
        <p:spPr bwMode="auto">
          <a:xfrm flipH="1" flipV="1">
            <a:off x="2667000" y="2362200"/>
            <a:ext cx="609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1431925" y="4332288"/>
            <a:ext cx="6418263" cy="9461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3. The angular accel is </a:t>
            </a:r>
            <a:r>
              <a:rPr lang="en-US" sz="2800" b="1">
                <a:solidFill>
                  <a:srgbClr val="FF0000"/>
                </a:solidFill>
              </a:rPr>
              <a:t>NORMAL</a:t>
            </a:r>
            <a:r>
              <a:rPr lang="en-US" sz="2800">
                <a:solidFill>
                  <a:srgbClr val="FF0000"/>
                </a:solidFill>
              </a:rPr>
              <a:t> to the</a:t>
            </a:r>
          </a:p>
          <a:p>
            <a:r>
              <a:rPr lang="en-US" sz="2800">
                <a:solidFill>
                  <a:srgbClr val="FF0000"/>
                </a:solidFill>
              </a:rPr>
              <a:t>Centripetal acceleration.</a:t>
            </a:r>
          </a:p>
        </p:txBody>
      </p:sp>
      <p:sp>
        <p:nvSpPr>
          <p:cNvPr id="208902" name="Line 18"/>
          <p:cNvSpPr>
            <a:spLocks noChangeShapeType="1"/>
          </p:cNvSpPr>
          <p:nvPr/>
        </p:nvSpPr>
        <p:spPr bwMode="auto">
          <a:xfrm flipV="1">
            <a:off x="2895600" y="2667000"/>
            <a:ext cx="838200" cy="914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22" name="Object 3"/>
          <p:cNvGraphicFramePr>
            <a:graphicFrameLocks noChangeAspect="1"/>
          </p:cNvGraphicFramePr>
          <p:nvPr/>
        </p:nvGraphicFramePr>
        <p:xfrm>
          <a:off x="0" y="1295400"/>
          <a:ext cx="4267200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7" name="Visio" r:id="rId3" imgW="6920601" imgH="3368040" progId="Visio.Drawing.6">
                  <p:embed/>
                </p:oleObj>
              </mc:Choice>
              <mc:Fallback>
                <p:oleObj name="Visio" r:id="rId3" imgW="6920601" imgH="33680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4267200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3" name="Text Box 2"/>
          <p:cNvSpPr txBox="1">
            <a:spLocks noChangeArrowheads="1"/>
          </p:cNvSpPr>
          <p:nvPr/>
        </p:nvSpPr>
        <p:spPr bwMode="auto">
          <a:xfrm>
            <a:off x="4495800" y="228600"/>
            <a:ext cx="4495800" cy="4179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/>
              <a:t>General Procedure</a:t>
            </a:r>
            <a:endParaRPr lang="en-US" sz="3600"/>
          </a:p>
          <a:p>
            <a:endParaRPr lang="en-US" sz="3600">
              <a:solidFill>
                <a:schemeClr val="accent2"/>
              </a:solidFill>
            </a:endParaRPr>
          </a:p>
          <a:p>
            <a:pPr>
              <a:buFontTx/>
              <a:buAutoNum type="arabicPeriod"/>
            </a:pPr>
            <a:r>
              <a:rPr lang="en-US" sz="2800"/>
              <a:t>Compute all velocities and angular velocities.</a:t>
            </a:r>
          </a:p>
          <a:p>
            <a:pPr>
              <a:buFontTx/>
              <a:buAutoNum type="arabicPeriod"/>
            </a:pPr>
            <a:r>
              <a:rPr lang="en-US" sz="2800"/>
              <a:t>Start with centripetal acceleration: It is ALWAYS oriented inward towards the center.</a:t>
            </a:r>
          </a:p>
        </p:txBody>
      </p:sp>
      <p:sp>
        <p:nvSpPr>
          <p:cNvPr id="209924" name="Line 18"/>
          <p:cNvSpPr>
            <a:spLocks noChangeShapeType="1"/>
          </p:cNvSpPr>
          <p:nvPr/>
        </p:nvSpPr>
        <p:spPr bwMode="auto">
          <a:xfrm flipH="1" flipV="1">
            <a:off x="2667000" y="2362200"/>
            <a:ext cx="609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1447800" y="4343400"/>
            <a:ext cx="7162800" cy="180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/>
              <a:t>3. The angular accel is </a:t>
            </a:r>
            <a:r>
              <a:rPr lang="en-US" sz="2800" b="1"/>
              <a:t>NORMAL</a:t>
            </a:r>
            <a:r>
              <a:rPr lang="en-US" sz="2800"/>
              <a:t> to the</a:t>
            </a:r>
          </a:p>
          <a:p>
            <a:r>
              <a:rPr lang="en-US" sz="2800"/>
              <a:t>Centripetal acceleration.</a:t>
            </a:r>
            <a:r>
              <a:rPr lang="en-US" sz="2800">
                <a:solidFill>
                  <a:srgbClr val="FF0000"/>
                </a:solidFill>
              </a:rPr>
              <a:t> The </a:t>
            </a:r>
            <a:r>
              <a:rPr lang="en-US" sz="2800" b="1">
                <a:solidFill>
                  <a:srgbClr val="FF0000"/>
                </a:solidFill>
              </a:rPr>
              <a:t>direction</a:t>
            </a:r>
            <a:r>
              <a:rPr lang="en-US" sz="2800">
                <a:solidFill>
                  <a:srgbClr val="FF0000"/>
                </a:solidFill>
              </a:rPr>
              <a:t> of the angular acceleration is found from the mathematical analysis.</a:t>
            </a:r>
          </a:p>
        </p:txBody>
      </p:sp>
      <p:sp>
        <p:nvSpPr>
          <p:cNvPr id="209926" name="Line 18"/>
          <p:cNvSpPr>
            <a:spLocks noChangeShapeType="1"/>
          </p:cNvSpPr>
          <p:nvPr/>
        </p:nvSpPr>
        <p:spPr bwMode="auto">
          <a:xfrm flipV="1">
            <a:off x="2895600" y="2590800"/>
            <a:ext cx="838200" cy="990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0" y="0"/>
          <a:ext cx="9144000" cy="684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8" name="Visio" r:id="rId3" imgW="6745458" imgH="5406044" progId="Visio.Drawing.6">
                  <p:embed/>
                </p:oleObj>
              </mc:Choice>
              <mc:Fallback>
                <p:oleObj name="Visio" r:id="rId3" imgW="6745458" imgH="540604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4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4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21094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971800" y="0"/>
            <a:ext cx="5473700" cy="5794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1. Find all v</a:t>
            </a:r>
            <a:r>
              <a:rPr lang="en-US" sz="3200" baseline="-25000">
                <a:solidFill>
                  <a:srgbClr val="FF0000"/>
                </a:solidFill>
              </a:rPr>
              <a:t>i</a:t>
            </a:r>
            <a:r>
              <a:rPr lang="en-US" sz="3200">
                <a:solidFill>
                  <a:srgbClr val="FF0000"/>
                </a:solidFill>
              </a:rPr>
              <a:t> and </a:t>
            </a:r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3200" baseline="-25000">
                <a:solidFill>
                  <a:srgbClr val="FF0000"/>
                </a:solidFill>
              </a:rPr>
              <a:t>i</a:t>
            </a:r>
            <a:r>
              <a:rPr lang="en-US" sz="3200">
                <a:solidFill>
                  <a:srgbClr val="FF0000"/>
                </a:solidFill>
              </a:rPr>
              <a:t> (Ch. 16.5)</a:t>
            </a:r>
            <a:endParaRPr lang="en-US" sz="3200" baseline="-25000">
              <a:solidFill>
                <a:srgbClr val="FF0000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276600" y="628650"/>
            <a:ext cx="392430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</a:rPr>
              <a:t>2</a:t>
            </a:r>
            <a:r>
              <a:rPr lang="en-US" sz="3200" dirty="0" smtClean="0">
                <a:solidFill>
                  <a:srgbClr val="0000CC"/>
                </a:solidFill>
              </a:rPr>
              <a:t>. View from A: </a:t>
            </a:r>
            <a:r>
              <a:rPr lang="en-US" sz="3200" dirty="0" err="1">
                <a:solidFill>
                  <a:srgbClr val="0000CC"/>
                </a:solidFill>
              </a:rPr>
              <a:t>aB</a:t>
            </a:r>
            <a:r>
              <a:rPr lang="en-US" sz="3200" dirty="0">
                <a:solidFill>
                  <a:srgbClr val="0000CC"/>
                </a:solidFill>
              </a:rPr>
              <a:t> =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993300"/>
                </a:solidFill>
                <a:latin typeface="Symbol" pitchFamily="18" charset="2"/>
              </a:rPr>
              <a:t>a</a:t>
            </a:r>
            <a:r>
              <a:rPr lang="en-US" sz="3200" baseline="-25000" dirty="0" err="1">
                <a:solidFill>
                  <a:srgbClr val="993300"/>
                </a:solidFill>
              </a:rPr>
              <a:t>AB</a:t>
            </a:r>
            <a:r>
              <a:rPr lang="en-US" sz="3200" dirty="0" err="1">
                <a:solidFill>
                  <a:srgbClr val="993300"/>
                </a:solidFill>
              </a:rPr>
              <a:t>Xr</a:t>
            </a:r>
            <a:r>
              <a:rPr lang="en-US" sz="3200" baseline="-25000" dirty="0" err="1">
                <a:solidFill>
                  <a:srgbClr val="993300"/>
                </a:solidFill>
              </a:rPr>
              <a:t>B</a:t>
            </a:r>
            <a:r>
              <a:rPr lang="en-US" sz="3200" dirty="0">
                <a:solidFill>
                  <a:srgbClr val="FF0000"/>
                </a:solidFill>
              </a:rPr>
              <a:t> – </a:t>
            </a:r>
            <a:r>
              <a:rPr lang="en-US" sz="3200" dirty="0">
                <a:solidFill>
                  <a:srgbClr val="FF0066"/>
                </a:solidFill>
                <a:latin typeface="Symbol" pitchFamily="18" charset="2"/>
              </a:rPr>
              <a:t>w</a:t>
            </a:r>
            <a:r>
              <a:rPr lang="en-US" sz="3200" baseline="-25000" dirty="0">
                <a:solidFill>
                  <a:srgbClr val="FF0066"/>
                </a:solidFill>
              </a:rPr>
              <a:t>AB</a:t>
            </a:r>
            <a:r>
              <a:rPr lang="en-US" sz="3200" baseline="30000" dirty="0">
                <a:solidFill>
                  <a:srgbClr val="FF0066"/>
                </a:solidFill>
              </a:rPr>
              <a:t>2</a:t>
            </a:r>
            <a:r>
              <a:rPr lang="en-US" sz="3200" dirty="0">
                <a:solidFill>
                  <a:srgbClr val="FF0066"/>
                </a:solidFill>
              </a:rPr>
              <a:t>*</a:t>
            </a:r>
            <a:r>
              <a:rPr lang="en-US" sz="3200" dirty="0" err="1">
                <a:solidFill>
                  <a:srgbClr val="FF0066"/>
                </a:solidFill>
              </a:rPr>
              <a:t>r</a:t>
            </a:r>
            <a:r>
              <a:rPr lang="en-US" sz="3200" baseline="-25000" dirty="0" err="1">
                <a:solidFill>
                  <a:srgbClr val="FF0066"/>
                </a:solidFill>
              </a:rPr>
              <a:t>B</a:t>
            </a:r>
            <a:endParaRPr lang="en-US" sz="3200" baseline="-25000" dirty="0">
              <a:solidFill>
                <a:srgbClr val="FF0066"/>
              </a:solidFill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28600" y="5867400"/>
            <a:ext cx="8686800" cy="70788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3. </a:t>
            </a:r>
            <a:r>
              <a:rPr lang="en-US" sz="3200" dirty="0" smtClean="0">
                <a:solidFill>
                  <a:srgbClr val="FF0000"/>
                </a:solidFill>
              </a:rPr>
              <a:t>View from D: </a:t>
            </a:r>
            <a:r>
              <a:rPr lang="en-US" sz="3200" dirty="0" err="1" smtClean="0">
                <a:solidFill>
                  <a:srgbClr val="0000CC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0000CC"/>
                </a:solidFill>
              </a:rPr>
              <a:t>B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>
                <a:solidFill>
                  <a:srgbClr val="0000CC"/>
                </a:solidFill>
              </a:rPr>
              <a:t>= </a:t>
            </a:r>
            <a:r>
              <a:rPr lang="en-US" sz="4000" dirty="0" err="1"/>
              <a:t>a</a:t>
            </a:r>
            <a:r>
              <a:rPr lang="en-US" sz="4000" baseline="-25000" dirty="0" err="1"/>
              <a:t>C</a:t>
            </a:r>
            <a:r>
              <a:rPr lang="en-US" sz="4000" dirty="0">
                <a:solidFill>
                  <a:srgbClr val="0000CC"/>
                </a:solidFill>
              </a:rPr>
              <a:t> +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Symbol" pitchFamily="18" charset="2"/>
              </a:rPr>
              <a:t>a</a:t>
            </a:r>
            <a:r>
              <a:rPr lang="en-US" sz="3200" baseline="-25000" dirty="0" err="1">
                <a:solidFill>
                  <a:srgbClr val="336600"/>
                </a:solidFill>
              </a:rPr>
              <a:t>BC</a:t>
            </a:r>
            <a:r>
              <a:rPr lang="en-US" sz="3200" dirty="0" err="1">
                <a:solidFill>
                  <a:srgbClr val="336600"/>
                </a:solidFill>
              </a:rPr>
              <a:t>Xr</a:t>
            </a:r>
            <a:r>
              <a:rPr lang="en-US" sz="3200" baseline="-25000" dirty="0" err="1">
                <a:solidFill>
                  <a:srgbClr val="336600"/>
                </a:solidFill>
              </a:rPr>
              <a:t>B</a:t>
            </a:r>
            <a:r>
              <a:rPr lang="en-US" sz="3200" baseline="-25000" dirty="0">
                <a:solidFill>
                  <a:srgbClr val="336600"/>
                </a:solidFill>
              </a:rPr>
              <a:t>/C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336600"/>
                </a:solidFill>
              </a:rPr>
              <a:t>– </a:t>
            </a:r>
            <a:r>
              <a:rPr lang="en-US" sz="3200" dirty="0">
                <a:solidFill>
                  <a:srgbClr val="336600"/>
                </a:solidFill>
                <a:latin typeface="Symbol" pitchFamily="18" charset="2"/>
              </a:rPr>
              <a:t>w</a:t>
            </a:r>
            <a:r>
              <a:rPr lang="en-US" sz="3200" baseline="-25000" dirty="0">
                <a:solidFill>
                  <a:srgbClr val="336600"/>
                </a:solidFill>
              </a:rPr>
              <a:t>BC</a:t>
            </a:r>
            <a:r>
              <a:rPr lang="en-US" sz="3200" baseline="30000" dirty="0">
                <a:solidFill>
                  <a:srgbClr val="336600"/>
                </a:solidFill>
              </a:rPr>
              <a:t>2</a:t>
            </a:r>
            <a:r>
              <a:rPr lang="en-US" sz="3200" dirty="0">
                <a:solidFill>
                  <a:srgbClr val="336600"/>
                </a:solidFill>
              </a:rPr>
              <a:t>*</a:t>
            </a:r>
            <a:r>
              <a:rPr lang="en-US" sz="3200" dirty="0" err="1">
                <a:solidFill>
                  <a:srgbClr val="336600"/>
                </a:solidFill>
              </a:rPr>
              <a:t>r</a:t>
            </a:r>
            <a:r>
              <a:rPr lang="en-US" sz="3200" baseline="-25000" dirty="0" err="1">
                <a:solidFill>
                  <a:srgbClr val="336600"/>
                </a:solidFill>
              </a:rPr>
              <a:t>B</a:t>
            </a:r>
            <a:r>
              <a:rPr lang="en-US" sz="3200" baseline="-25000" dirty="0">
                <a:solidFill>
                  <a:srgbClr val="336600"/>
                </a:solidFill>
              </a:rPr>
              <a:t>/C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0" y="0"/>
            <a:ext cx="2971800" cy="13112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CC00"/>
                </a:solidFill>
                <a:latin typeface="Symbol" pitchFamily="18" charset="2"/>
              </a:rPr>
              <a:t>w</a:t>
            </a:r>
            <a:r>
              <a:rPr lang="en-US" sz="3200" b="1" baseline="-25000">
                <a:solidFill>
                  <a:srgbClr val="00CC00"/>
                </a:solidFill>
              </a:rPr>
              <a:t>AB</a:t>
            </a:r>
            <a:r>
              <a:rPr lang="en-US" sz="3200" b="1">
                <a:solidFill>
                  <a:srgbClr val="00CC00"/>
                </a:solidFill>
              </a:rPr>
              <a:t> = -11.55k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CC00"/>
                </a:solidFill>
                <a:latin typeface="Symbol" pitchFamily="18" charset="2"/>
              </a:rPr>
              <a:t>w</a:t>
            </a:r>
            <a:r>
              <a:rPr lang="en-US" sz="3200" b="1" baseline="-25000">
                <a:solidFill>
                  <a:srgbClr val="00CC00"/>
                </a:solidFill>
              </a:rPr>
              <a:t>BC</a:t>
            </a:r>
            <a:r>
              <a:rPr lang="en-US" sz="3200" b="1">
                <a:solidFill>
                  <a:srgbClr val="00CC00"/>
                </a:solidFill>
              </a:rPr>
              <a:t> = -5k</a:t>
            </a:r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>
            <a:off x="4191000" y="4114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 flipH="1">
            <a:off x="7239000" y="2209800"/>
            <a:ext cx="609600" cy="838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5" name="Line 11"/>
          <p:cNvSpPr>
            <a:spLocks noChangeShapeType="1"/>
          </p:cNvSpPr>
          <p:nvPr/>
        </p:nvSpPr>
        <p:spPr bwMode="auto">
          <a:xfrm flipH="1" flipV="1">
            <a:off x="7162800" y="1676400"/>
            <a:ext cx="685800" cy="4572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 flipH="1">
            <a:off x="6629400" y="2209800"/>
            <a:ext cx="1143000" cy="60960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7" name="Line 13"/>
          <p:cNvSpPr>
            <a:spLocks noChangeShapeType="1"/>
          </p:cNvSpPr>
          <p:nvPr/>
        </p:nvSpPr>
        <p:spPr bwMode="auto">
          <a:xfrm flipH="1" flipV="1">
            <a:off x="7315200" y="1295400"/>
            <a:ext cx="533400" cy="83820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  <p:bldP spid="39944" grpId="0" animBg="1"/>
      <p:bldP spid="210952" grpId="0" animBg="1"/>
      <p:bldP spid="210953" grpId="0" animBg="1"/>
      <p:bldP spid="210954" grpId="0" animBg="1"/>
      <p:bldP spid="210955" grpId="0" animBg="1"/>
      <p:bldP spid="210956" grpId="0" animBg="1"/>
      <p:bldP spid="2109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0" y="17463"/>
          <a:ext cx="9144000" cy="684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0" name="Visio" r:id="rId3" imgW="6745458" imgH="5406044" progId="Visio.Drawing.6">
                  <p:embed/>
                </p:oleObj>
              </mc:Choice>
              <mc:Fallback>
                <p:oleObj name="Visio" r:id="rId3" imgW="6745458" imgH="540604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463"/>
                        <a:ext cx="9144000" cy="684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0" y="0"/>
            <a:ext cx="8534400" cy="1066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Centripetal Terms: We know magnitudes and directions</a:t>
            </a:r>
            <a:endParaRPr lang="en-US" sz="3200" baseline="-25000">
              <a:solidFill>
                <a:srgbClr val="FF0000"/>
              </a:solidFill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6156325"/>
            <a:ext cx="89154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993300"/>
                </a:solidFill>
                <a:latin typeface="Symbol" pitchFamily="18" charset="2"/>
              </a:rPr>
              <a:t>a</a:t>
            </a:r>
            <a:r>
              <a:rPr lang="en-US" sz="3200" baseline="-25000">
                <a:solidFill>
                  <a:srgbClr val="993300"/>
                </a:solidFill>
              </a:rPr>
              <a:t>AB</a:t>
            </a:r>
            <a:r>
              <a:rPr lang="en-US" sz="3200">
                <a:solidFill>
                  <a:srgbClr val="993300"/>
                </a:solidFill>
              </a:rPr>
              <a:t>Xr</a:t>
            </a:r>
            <a:r>
              <a:rPr lang="en-US" sz="3200" baseline="-25000">
                <a:solidFill>
                  <a:srgbClr val="993300"/>
                </a:solidFill>
              </a:rPr>
              <a:t>B</a:t>
            </a:r>
            <a:r>
              <a:rPr lang="en-US" sz="3200">
                <a:solidFill>
                  <a:srgbClr val="FF0000"/>
                </a:solidFill>
              </a:rPr>
              <a:t> – </a:t>
            </a:r>
            <a:r>
              <a:rPr lang="en-US" sz="3200">
                <a:solidFill>
                  <a:srgbClr val="FF0066"/>
                </a:solidFill>
                <a:latin typeface="Symbol" pitchFamily="18" charset="2"/>
              </a:rPr>
              <a:t>w</a:t>
            </a:r>
            <a:r>
              <a:rPr lang="en-US" sz="3200" baseline="-25000">
                <a:solidFill>
                  <a:srgbClr val="FF0066"/>
                </a:solidFill>
              </a:rPr>
              <a:t>AB</a:t>
            </a:r>
            <a:r>
              <a:rPr lang="en-US" sz="3200" baseline="30000">
                <a:solidFill>
                  <a:srgbClr val="FF0066"/>
                </a:solidFill>
              </a:rPr>
              <a:t>2</a:t>
            </a:r>
            <a:r>
              <a:rPr lang="en-US" sz="3200">
                <a:solidFill>
                  <a:srgbClr val="FF0066"/>
                </a:solidFill>
              </a:rPr>
              <a:t>*r</a:t>
            </a:r>
            <a:r>
              <a:rPr lang="en-US" sz="3200" baseline="-25000">
                <a:solidFill>
                  <a:srgbClr val="FF0066"/>
                </a:solidFill>
              </a:rPr>
              <a:t>B</a:t>
            </a:r>
            <a:r>
              <a:rPr lang="en-US" sz="3200">
                <a:solidFill>
                  <a:srgbClr val="0000CC"/>
                </a:solidFill>
              </a:rPr>
              <a:t> = </a:t>
            </a:r>
            <a:r>
              <a:rPr lang="en-US" sz="4000"/>
              <a:t>a</a:t>
            </a:r>
            <a:r>
              <a:rPr lang="en-US" sz="4000" baseline="-25000"/>
              <a:t>C</a:t>
            </a:r>
            <a:r>
              <a:rPr lang="en-US" sz="4000">
                <a:solidFill>
                  <a:srgbClr val="0000CC"/>
                </a:solidFill>
              </a:rPr>
              <a:t> +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336600"/>
                </a:solidFill>
                <a:latin typeface="Symbol" pitchFamily="18" charset="2"/>
              </a:rPr>
              <a:t>a</a:t>
            </a:r>
            <a:r>
              <a:rPr lang="en-US" sz="3200" baseline="-25000">
                <a:solidFill>
                  <a:srgbClr val="336600"/>
                </a:solidFill>
              </a:rPr>
              <a:t>BC</a:t>
            </a:r>
            <a:r>
              <a:rPr lang="en-US" sz="3200">
                <a:solidFill>
                  <a:srgbClr val="336600"/>
                </a:solidFill>
              </a:rPr>
              <a:t>Xr</a:t>
            </a:r>
            <a:r>
              <a:rPr lang="en-US" sz="3200" baseline="-25000">
                <a:solidFill>
                  <a:srgbClr val="336600"/>
                </a:solidFill>
              </a:rPr>
              <a:t>B/C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336600"/>
                </a:solidFill>
              </a:rPr>
              <a:t>– </a:t>
            </a:r>
            <a:r>
              <a:rPr lang="en-US" sz="3200">
                <a:solidFill>
                  <a:srgbClr val="336600"/>
                </a:solidFill>
                <a:latin typeface="Symbol" pitchFamily="18" charset="2"/>
              </a:rPr>
              <a:t>w</a:t>
            </a:r>
            <a:r>
              <a:rPr lang="en-US" sz="3200" baseline="-25000">
                <a:solidFill>
                  <a:srgbClr val="336600"/>
                </a:solidFill>
              </a:rPr>
              <a:t>BC</a:t>
            </a:r>
            <a:r>
              <a:rPr lang="en-US" sz="3200" baseline="30000">
                <a:solidFill>
                  <a:srgbClr val="336600"/>
                </a:solidFill>
              </a:rPr>
              <a:t>2</a:t>
            </a:r>
            <a:r>
              <a:rPr lang="en-US" sz="3200">
                <a:solidFill>
                  <a:srgbClr val="336600"/>
                </a:solidFill>
              </a:rPr>
              <a:t>*r</a:t>
            </a:r>
            <a:r>
              <a:rPr lang="en-US" sz="3200" baseline="-25000">
                <a:solidFill>
                  <a:srgbClr val="336600"/>
                </a:solidFill>
              </a:rPr>
              <a:t>B/C</a:t>
            </a:r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2819400" y="411480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4" name="Line 6"/>
          <p:cNvSpPr>
            <a:spLocks noChangeShapeType="1"/>
          </p:cNvSpPr>
          <p:nvPr/>
        </p:nvSpPr>
        <p:spPr bwMode="auto">
          <a:xfrm flipH="1">
            <a:off x="6858000" y="2286000"/>
            <a:ext cx="914400" cy="1219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 flipH="1">
            <a:off x="6629400" y="2209800"/>
            <a:ext cx="1143000" cy="60960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191000" y="2590800"/>
            <a:ext cx="2209800" cy="5794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336600"/>
                </a:solidFill>
              </a:rPr>
              <a:t>– </a:t>
            </a:r>
            <a:r>
              <a:rPr lang="en-US" sz="3200">
                <a:solidFill>
                  <a:srgbClr val="336600"/>
                </a:solidFill>
                <a:latin typeface="Symbol" pitchFamily="18" charset="2"/>
              </a:rPr>
              <a:t>w</a:t>
            </a:r>
            <a:r>
              <a:rPr lang="en-US" sz="3200" baseline="-25000">
                <a:solidFill>
                  <a:srgbClr val="336600"/>
                </a:solidFill>
              </a:rPr>
              <a:t>BC</a:t>
            </a:r>
            <a:r>
              <a:rPr lang="en-US" sz="3200" baseline="30000">
                <a:solidFill>
                  <a:srgbClr val="336600"/>
                </a:solidFill>
              </a:rPr>
              <a:t>2</a:t>
            </a:r>
            <a:r>
              <a:rPr lang="en-US" sz="3200">
                <a:solidFill>
                  <a:srgbClr val="336600"/>
                </a:solidFill>
              </a:rPr>
              <a:t>*r</a:t>
            </a:r>
            <a:r>
              <a:rPr lang="en-US" sz="3200" baseline="-25000">
                <a:solidFill>
                  <a:srgbClr val="336600"/>
                </a:solidFill>
              </a:rPr>
              <a:t>B/C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324600" y="3505200"/>
            <a:ext cx="1981200" cy="5794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</a:rPr>
              <a:t>– </a:t>
            </a:r>
            <a:r>
              <a:rPr lang="en-US" sz="3200" b="1">
                <a:solidFill>
                  <a:srgbClr val="FF0066"/>
                </a:solidFill>
                <a:latin typeface="Symbol" pitchFamily="18" charset="2"/>
              </a:rPr>
              <a:t>w</a:t>
            </a:r>
            <a:r>
              <a:rPr lang="en-US" sz="3200" b="1" baseline="-25000">
                <a:solidFill>
                  <a:srgbClr val="FF0066"/>
                </a:solidFill>
              </a:rPr>
              <a:t>AB</a:t>
            </a:r>
            <a:r>
              <a:rPr lang="en-US" sz="3200" b="1" baseline="30000">
                <a:solidFill>
                  <a:srgbClr val="FF0066"/>
                </a:solidFill>
              </a:rPr>
              <a:t>2</a:t>
            </a:r>
            <a:r>
              <a:rPr lang="en-US" sz="3200" b="1">
                <a:solidFill>
                  <a:srgbClr val="FF0066"/>
                </a:solidFill>
              </a:rPr>
              <a:t>*r</a:t>
            </a:r>
            <a:r>
              <a:rPr lang="en-US" sz="3200" b="1" baseline="-25000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00400" y="3962400"/>
            <a:ext cx="609600" cy="5794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/>
              <a:t>a</a:t>
            </a:r>
            <a:r>
              <a:rPr lang="en-US" sz="3200" b="1" baseline="-25000"/>
              <a:t>D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295400"/>
            <a:ext cx="8534400" cy="1066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We now can solve two simultaneous vector equations for </a:t>
            </a:r>
            <a:r>
              <a:rPr lang="en-US" sz="3200" b="1">
                <a:solidFill>
                  <a:srgbClr val="FF0066"/>
                </a:solidFill>
                <a:latin typeface="Symbol" pitchFamily="18" charset="2"/>
              </a:rPr>
              <a:t>w</a:t>
            </a:r>
            <a:r>
              <a:rPr lang="en-US" sz="3200" b="1" baseline="-25000">
                <a:solidFill>
                  <a:srgbClr val="FF0066"/>
                </a:solidFill>
              </a:rPr>
              <a:t>AB </a:t>
            </a:r>
            <a:r>
              <a:rPr lang="en-US" sz="3200" b="1">
                <a:solidFill>
                  <a:srgbClr val="FF0066"/>
                </a:solidFill>
              </a:rPr>
              <a:t>and </a:t>
            </a:r>
            <a:r>
              <a:rPr lang="en-US" sz="3200" b="1">
                <a:solidFill>
                  <a:srgbClr val="336600"/>
                </a:solidFill>
                <a:latin typeface="Symbol" pitchFamily="18" charset="2"/>
              </a:rPr>
              <a:t>w</a:t>
            </a:r>
            <a:r>
              <a:rPr lang="en-US" sz="3200" b="1" baseline="-25000">
                <a:solidFill>
                  <a:srgbClr val="336600"/>
                </a:solidFill>
              </a:rPr>
              <a:t>BC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4" grpId="0" animBg="1"/>
      <p:bldP spid="211973" grpId="0" animBg="1"/>
      <p:bldP spid="211974" grpId="0" animBg="1"/>
      <p:bldP spid="211975" grpId="0" animBg="1"/>
      <p:bldP spid="2" grpId="0" animBg="1"/>
      <p:bldP spid="39943" grpId="0" animBg="1"/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/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0" y="17463"/>
          <a:ext cx="9144000" cy="684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79" name="Visio" r:id="rId3" imgW="6745458" imgH="5406044" progId="Visio.Drawing.6">
                  <p:embed/>
                </p:oleObj>
              </mc:Choice>
              <mc:Fallback>
                <p:oleObj name="Visio" r:id="rId3" imgW="6745458" imgH="5406044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463"/>
                        <a:ext cx="9144000" cy="684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6156325"/>
            <a:ext cx="89154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993300"/>
                </a:solidFill>
                <a:latin typeface="Symbol" pitchFamily="18" charset="2"/>
              </a:rPr>
              <a:t>a</a:t>
            </a:r>
            <a:r>
              <a:rPr lang="en-US" sz="3200" baseline="-25000">
                <a:solidFill>
                  <a:srgbClr val="993300"/>
                </a:solidFill>
              </a:rPr>
              <a:t>AB</a:t>
            </a:r>
            <a:r>
              <a:rPr lang="en-US" sz="3200">
                <a:solidFill>
                  <a:srgbClr val="993300"/>
                </a:solidFill>
              </a:rPr>
              <a:t>Xr</a:t>
            </a:r>
            <a:r>
              <a:rPr lang="en-US" sz="3200" baseline="-25000">
                <a:solidFill>
                  <a:srgbClr val="993300"/>
                </a:solidFill>
              </a:rPr>
              <a:t>B</a:t>
            </a:r>
            <a:r>
              <a:rPr lang="en-US" sz="3200">
                <a:solidFill>
                  <a:srgbClr val="FF0000"/>
                </a:solidFill>
              </a:rPr>
              <a:t> – </a:t>
            </a:r>
            <a:r>
              <a:rPr lang="en-US" sz="3200">
                <a:solidFill>
                  <a:srgbClr val="FF0066"/>
                </a:solidFill>
                <a:latin typeface="Symbol" pitchFamily="18" charset="2"/>
              </a:rPr>
              <a:t>w</a:t>
            </a:r>
            <a:r>
              <a:rPr lang="en-US" sz="3200" baseline="-25000">
                <a:solidFill>
                  <a:srgbClr val="FF0066"/>
                </a:solidFill>
              </a:rPr>
              <a:t>AB</a:t>
            </a:r>
            <a:r>
              <a:rPr lang="en-US" sz="3200" baseline="30000">
                <a:solidFill>
                  <a:srgbClr val="FF0066"/>
                </a:solidFill>
              </a:rPr>
              <a:t>2</a:t>
            </a:r>
            <a:r>
              <a:rPr lang="en-US" sz="3200">
                <a:solidFill>
                  <a:srgbClr val="FF0066"/>
                </a:solidFill>
              </a:rPr>
              <a:t>*r</a:t>
            </a:r>
            <a:r>
              <a:rPr lang="en-US" sz="3200" baseline="-25000">
                <a:solidFill>
                  <a:srgbClr val="FF0066"/>
                </a:solidFill>
              </a:rPr>
              <a:t>B</a:t>
            </a:r>
            <a:r>
              <a:rPr lang="en-US" sz="3200">
                <a:solidFill>
                  <a:srgbClr val="0000CC"/>
                </a:solidFill>
              </a:rPr>
              <a:t> = </a:t>
            </a:r>
            <a:r>
              <a:rPr lang="en-US" sz="4000"/>
              <a:t>a</a:t>
            </a:r>
            <a:r>
              <a:rPr lang="en-US" sz="4000" baseline="-25000"/>
              <a:t>C</a:t>
            </a:r>
            <a:r>
              <a:rPr lang="en-US" sz="4000">
                <a:solidFill>
                  <a:srgbClr val="0000CC"/>
                </a:solidFill>
              </a:rPr>
              <a:t> +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336600"/>
                </a:solidFill>
                <a:latin typeface="Symbol" pitchFamily="18" charset="2"/>
              </a:rPr>
              <a:t>a</a:t>
            </a:r>
            <a:r>
              <a:rPr lang="en-US" sz="3200" baseline="-25000">
                <a:solidFill>
                  <a:srgbClr val="336600"/>
                </a:solidFill>
              </a:rPr>
              <a:t>BC</a:t>
            </a:r>
            <a:r>
              <a:rPr lang="en-US" sz="3200">
                <a:solidFill>
                  <a:srgbClr val="336600"/>
                </a:solidFill>
              </a:rPr>
              <a:t>Xr</a:t>
            </a:r>
            <a:r>
              <a:rPr lang="en-US" sz="3200" baseline="-25000">
                <a:solidFill>
                  <a:srgbClr val="336600"/>
                </a:solidFill>
              </a:rPr>
              <a:t>B/C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336600"/>
                </a:solidFill>
              </a:rPr>
              <a:t>– </a:t>
            </a:r>
            <a:r>
              <a:rPr lang="en-US" sz="3200">
                <a:solidFill>
                  <a:srgbClr val="336600"/>
                </a:solidFill>
                <a:latin typeface="Symbol" pitchFamily="18" charset="2"/>
              </a:rPr>
              <a:t>w</a:t>
            </a:r>
            <a:r>
              <a:rPr lang="en-US" sz="3200" baseline="-25000">
                <a:solidFill>
                  <a:srgbClr val="336600"/>
                </a:solidFill>
              </a:rPr>
              <a:t>BC</a:t>
            </a:r>
            <a:r>
              <a:rPr lang="en-US" sz="3200" baseline="30000">
                <a:solidFill>
                  <a:srgbClr val="336600"/>
                </a:solidFill>
              </a:rPr>
              <a:t>2</a:t>
            </a:r>
            <a:r>
              <a:rPr lang="en-US" sz="3200">
                <a:solidFill>
                  <a:srgbClr val="336600"/>
                </a:solidFill>
              </a:rPr>
              <a:t>*r</a:t>
            </a:r>
            <a:r>
              <a:rPr lang="en-US" sz="3200" baseline="-25000">
                <a:solidFill>
                  <a:srgbClr val="336600"/>
                </a:solidFill>
              </a:rPr>
              <a:t>B/C</a:t>
            </a:r>
          </a:p>
        </p:txBody>
      </p:sp>
      <p:graphicFrame>
        <p:nvGraphicFramePr>
          <p:cNvPr id="212998" name="Object 6"/>
          <p:cNvGraphicFramePr>
            <a:graphicFrameLocks noChangeAspect="1"/>
          </p:cNvGraphicFramePr>
          <p:nvPr/>
        </p:nvGraphicFramePr>
        <p:xfrm>
          <a:off x="0" y="0"/>
          <a:ext cx="91440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80" name="Image" r:id="rId5" imgW="13889163" imgH="3329333" progId="Photoshop.Image.4">
                  <p:embed/>
                </p:oleObj>
              </mc:Choice>
              <mc:Fallback>
                <p:oleObj name="Image" r:id="rId5" imgW="13889163" imgH="3329333" progId="Photoshop.Image.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p_05_129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867025"/>
            <a:ext cx="59436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Text Box 2"/>
          <p:cNvSpPr txBox="1">
            <a:spLocks noChangeArrowheads="1"/>
          </p:cNvSpPr>
          <p:nvPr/>
        </p:nvSpPr>
        <p:spPr bwMode="auto">
          <a:xfrm>
            <a:off x="4343400" y="228600"/>
            <a:ext cx="4648200" cy="372409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/>
              <a:t>The angular </a:t>
            </a:r>
            <a:r>
              <a:rPr lang="en-US" sz="2800" dirty="0" err="1"/>
              <a:t>accel</a:t>
            </a:r>
            <a:r>
              <a:rPr lang="en-US" sz="2800" dirty="0"/>
              <a:t>. of the disk (r = </a:t>
            </a:r>
            <a:r>
              <a:rPr lang="en-US" sz="2800" dirty="0" smtClean="0"/>
              <a:t>2 </a:t>
            </a:r>
            <a:r>
              <a:rPr lang="en-US" sz="2800" dirty="0"/>
              <a:t>m) in rad/s</a:t>
            </a:r>
            <a:r>
              <a:rPr lang="en-US" sz="2800" baseline="30000" dirty="0"/>
              <a:t>2</a:t>
            </a:r>
            <a:r>
              <a:rPr lang="en-US" sz="2800" dirty="0"/>
              <a:t> is</a:t>
            </a:r>
            <a:endParaRPr lang="en-US" sz="2800" baseline="30000" dirty="0">
              <a:latin typeface="Symbol" pitchFamily="18" charset="2"/>
            </a:endParaRPr>
          </a:p>
          <a:p>
            <a:pPr>
              <a:buFontTx/>
              <a:buAutoNum type="alphaUcParenBoth"/>
            </a:pPr>
            <a:r>
              <a:rPr lang="en-US" sz="2800" dirty="0">
                <a:solidFill>
                  <a:srgbClr val="0000FF"/>
                </a:solidFill>
              </a:rPr>
              <a:t>    </a:t>
            </a:r>
            <a:r>
              <a:rPr lang="en-US" sz="3600" b="1" dirty="0" smtClean="0">
                <a:solidFill>
                  <a:srgbClr val="0000FF"/>
                </a:solidFill>
              </a:rPr>
              <a:t> 5 </a:t>
            </a:r>
            <a:r>
              <a:rPr lang="en-US" sz="3600" b="1" dirty="0">
                <a:solidFill>
                  <a:srgbClr val="0000FF"/>
                </a:solidFill>
              </a:rPr>
              <a:t>k</a:t>
            </a:r>
          </a:p>
          <a:p>
            <a:pPr>
              <a:buFontTx/>
              <a:buAutoNum type="alphaUcParenBoth"/>
            </a:pPr>
            <a:r>
              <a:rPr lang="en-US" sz="3600" dirty="0"/>
              <a:t>  </a:t>
            </a:r>
            <a:r>
              <a:rPr lang="en-US" sz="3600" dirty="0" smtClean="0"/>
              <a:t>- 5 </a:t>
            </a:r>
            <a:r>
              <a:rPr lang="en-US" sz="3600" dirty="0"/>
              <a:t>k</a:t>
            </a:r>
            <a:endParaRPr lang="en-US" sz="3600" baseline="30000" dirty="0"/>
          </a:p>
          <a:p>
            <a:pPr>
              <a:buFontTx/>
              <a:buAutoNum type="alphaUcParenBoth"/>
            </a:pPr>
            <a:r>
              <a:rPr lang="en-US" sz="3600" dirty="0">
                <a:solidFill>
                  <a:srgbClr val="0000FF"/>
                </a:solidFill>
              </a:rPr>
              <a:t> - </a:t>
            </a:r>
            <a:r>
              <a:rPr lang="en-US" sz="3600" dirty="0" smtClean="0">
                <a:solidFill>
                  <a:srgbClr val="0000FF"/>
                </a:solidFill>
              </a:rPr>
              <a:t>10 </a:t>
            </a:r>
            <a:r>
              <a:rPr lang="en-US" sz="3600" dirty="0">
                <a:solidFill>
                  <a:srgbClr val="0000FF"/>
                </a:solidFill>
              </a:rPr>
              <a:t>k</a:t>
            </a:r>
            <a:endParaRPr lang="en-US" sz="3600" baseline="30000" dirty="0">
              <a:solidFill>
                <a:srgbClr val="0000FF"/>
              </a:solidFill>
            </a:endParaRPr>
          </a:p>
          <a:p>
            <a:pPr>
              <a:buFontTx/>
              <a:buAutoNum type="alphaUcParenBoth"/>
            </a:pPr>
            <a:r>
              <a:rPr lang="en-US" sz="3600" baseline="30000" dirty="0"/>
              <a:t>  </a:t>
            </a:r>
            <a:r>
              <a:rPr lang="en-US" sz="3600" dirty="0" smtClean="0"/>
              <a:t> 10k</a:t>
            </a:r>
            <a:endParaRPr lang="en-US" sz="3600" dirty="0"/>
          </a:p>
          <a:p>
            <a:pPr>
              <a:buFontTx/>
              <a:buAutoNum type="alphaUcParenBoth"/>
            </a:pPr>
            <a:r>
              <a:rPr lang="en-US" sz="3600" dirty="0"/>
              <a:t>  </a:t>
            </a:r>
            <a:r>
              <a:rPr lang="en-US" sz="3600" dirty="0" smtClean="0"/>
              <a:t> 2.5 </a:t>
            </a:r>
            <a:r>
              <a:rPr lang="en-US" sz="3600" dirty="0"/>
              <a:t>k</a:t>
            </a:r>
          </a:p>
        </p:txBody>
      </p:sp>
      <p:sp>
        <p:nvSpPr>
          <p:cNvPr id="227332" name="Text Box 5"/>
          <p:cNvSpPr txBox="1">
            <a:spLocks noChangeArrowheads="1"/>
          </p:cNvSpPr>
          <p:nvPr/>
        </p:nvSpPr>
        <p:spPr bwMode="auto">
          <a:xfrm>
            <a:off x="152400" y="6491288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5.129</a:t>
            </a:r>
          </a:p>
        </p:txBody>
      </p:sp>
      <p:graphicFrame>
        <p:nvGraphicFramePr>
          <p:cNvPr id="227333" name="Object 6"/>
          <p:cNvGraphicFramePr>
            <a:graphicFrameLocks noChangeAspect="1"/>
          </p:cNvGraphicFramePr>
          <p:nvPr/>
        </p:nvGraphicFramePr>
        <p:xfrm>
          <a:off x="304800" y="2057400"/>
          <a:ext cx="1033463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6" name="Visio" r:id="rId5" imgW="1033975" imgH="1030432" progId="Visio.Drawing.6">
                  <p:embed/>
                </p:oleObj>
              </mc:Choice>
              <mc:Fallback>
                <p:oleObj name="Visio" r:id="rId5" imgW="1033975" imgH="10304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1033463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97025" y="5948640"/>
            <a:ext cx="3149600" cy="568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752600" y="4953000"/>
            <a:ext cx="6258445" cy="70788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 err="1">
                <a:latin typeface="Times New Roman" pitchFamily="18" charset="0"/>
              </a:rPr>
              <a:t>a</a:t>
            </a:r>
            <a:r>
              <a:rPr lang="en-US" sz="4000" baseline="-25000" dirty="0" err="1">
                <a:latin typeface="Times New Roman" pitchFamily="18" charset="0"/>
              </a:rPr>
              <a:t>Disk</a:t>
            </a:r>
            <a:r>
              <a:rPr lang="en-US" sz="4000" dirty="0">
                <a:latin typeface="Times New Roman" pitchFamily="18" charset="0"/>
              </a:rPr>
              <a:t> = </a:t>
            </a:r>
            <a:r>
              <a:rPr lang="en-US" sz="4000" dirty="0" err="1">
                <a:latin typeface="Times New Roman" pitchFamily="18" charset="0"/>
              </a:rPr>
              <a:t>a</a:t>
            </a:r>
            <a:r>
              <a:rPr lang="en-US" sz="4000" baseline="-25000" dirty="0" err="1">
                <a:latin typeface="Times New Roman" pitchFamily="18" charset="0"/>
              </a:rPr>
              <a:t>o</a:t>
            </a:r>
            <a:r>
              <a:rPr lang="en-US" sz="4000" dirty="0">
                <a:latin typeface="Times New Roman" pitchFamily="18" charset="0"/>
              </a:rPr>
              <a:t> / r = </a:t>
            </a:r>
            <a:r>
              <a:rPr lang="en-US" sz="4000" dirty="0" smtClean="0">
                <a:latin typeface="Times New Roman" pitchFamily="18" charset="0"/>
              </a:rPr>
              <a:t>5/2 </a:t>
            </a:r>
            <a:r>
              <a:rPr lang="en-US" sz="4000" dirty="0">
                <a:latin typeface="Times New Roman" pitchFamily="18" charset="0"/>
              </a:rPr>
              <a:t>= </a:t>
            </a:r>
            <a:r>
              <a:rPr lang="en-US" sz="4000" dirty="0" smtClean="0">
                <a:latin typeface="Times New Roman" pitchFamily="18" charset="0"/>
              </a:rPr>
              <a:t>2.5 </a:t>
            </a:r>
            <a:r>
              <a:rPr lang="en-US" sz="4000" dirty="0">
                <a:latin typeface="Times New Roman" pitchFamily="18" charset="0"/>
              </a:rPr>
              <a:t>rad/s</a:t>
            </a:r>
            <a:r>
              <a:rPr lang="en-US" sz="4000" baseline="30000" dirty="0">
                <a:latin typeface="Times New Roman" pitchFamily="18" charset="0"/>
              </a:rPr>
              <a:t>2</a:t>
            </a:r>
          </a:p>
        </p:txBody>
      </p:sp>
      <p:sp>
        <p:nvSpPr>
          <p:cNvPr id="59401" name="Line 18"/>
          <p:cNvSpPr>
            <a:spLocks noChangeShapeType="1"/>
          </p:cNvSpPr>
          <p:nvPr/>
        </p:nvSpPr>
        <p:spPr bwMode="auto">
          <a:xfrm flipV="1">
            <a:off x="2895600" y="3657600"/>
            <a:ext cx="1676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  <p:bldP spid="5940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fig_05_011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42900"/>
            <a:ext cx="70564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64013" y="6642100"/>
            <a:ext cx="811212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  <a:latin typeface="Times New Roman" pitchFamily="18" charset="0"/>
              </a:rPr>
              <a:t>fig_05_11</a:t>
            </a:r>
          </a:p>
        </p:txBody>
      </p:sp>
      <p:sp>
        <p:nvSpPr>
          <p:cNvPr id="112644" name="Rectangle 4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fig_05_011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905000" y="0"/>
            <a:ext cx="4816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16.8 Relative Motion</a:t>
            </a:r>
          </a:p>
        </p:txBody>
      </p:sp>
      <p:graphicFrame>
        <p:nvGraphicFramePr>
          <p:cNvPr id="126985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685800"/>
          <a:ext cx="9144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2" name="Visio" r:id="rId6" imgW="5425909" imgH="491836" progId="Visio.Drawing.6">
                  <p:embed/>
                </p:oleObj>
              </mc:Choice>
              <mc:Fallback>
                <p:oleObj name="Visio" r:id="rId6" imgW="5425909" imgH="49183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144000" cy="8286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77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7" descr="fig_05_013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162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4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fig_05_011</a:t>
            </a: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1905000" y="0"/>
            <a:ext cx="4816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16.8 Relative Motion</a:t>
            </a:r>
          </a:p>
        </p:txBody>
      </p:sp>
      <p:graphicFrame>
        <p:nvGraphicFramePr>
          <p:cNvPr id="133126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685800"/>
          <a:ext cx="9144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6" name="Visio" r:id="rId5" imgW="5425909" imgH="491836" progId="Visio.Drawing.6">
                  <p:embed/>
                </p:oleObj>
              </mc:Choice>
              <mc:Fallback>
                <p:oleObj name="Visio" r:id="rId5" imgW="5425909" imgH="49183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144000" cy="8286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3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4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fig_05_011</a:t>
            </a: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1905000" y="0"/>
            <a:ext cx="4816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16.8 Relative Motion</a:t>
            </a:r>
          </a:p>
        </p:txBody>
      </p:sp>
      <p:pic>
        <p:nvPicPr>
          <p:cNvPr id="6" name="Picture 5" descr="http://em-ntserver.unl.edu/NEGAHBAN/EM373/note6/note_files/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" y="1860452"/>
            <a:ext cx="2438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Polar_co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76" y="946052"/>
            <a:ext cx="641852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6658" y="4203895"/>
                <a:ext cx="6873158" cy="144655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a</a:t>
                </a:r>
                <a:r>
                  <a:rPr lang="en-US" sz="4400" baseline="-25000" dirty="0" smtClean="0"/>
                  <a:t>P</a:t>
                </a:r>
                <a:r>
                  <a:rPr lang="en-US" sz="44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4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latin typeface="Cambria Math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sz="4400" dirty="0" smtClean="0"/>
                  <a:t>*</a:t>
                </a:r>
                <a:r>
                  <a:rPr lang="en-US" sz="4400" dirty="0" err="1" smtClean="0"/>
                  <a:t>u</a:t>
                </a:r>
                <a:r>
                  <a:rPr lang="en-US" sz="4400" baseline="-25000" dirty="0" err="1" smtClean="0"/>
                  <a:t>r</a:t>
                </a:r>
                <a:r>
                  <a:rPr lang="en-US" sz="4400" dirty="0" smtClean="0"/>
                  <a:t> + </a:t>
                </a:r>
                <a:r>
                  <a:rPr lang="el-GR" sz="4400" dirty="0" smtClean="0"/>
                  <a:t>ω</a:t>
                </a:r>
                <a:r>
                  <a:rPr lang="en-US" sz="4400" dirty="0" smtClean="0"/>
                  <a:t>x(</a:t>
                </a:r>
                <a:r>
                  <a:rPr lang="el-GR" sz="4400" dirty="0" smtClean="0"/>
                  <a:t>ω</a:t>
                </a:r>
                <a:r>
                  <a:rPr lang="en-US" sz="4400" dirty="0" err="1" smtClean="0"/>
                  <a:t>xr</a:t>
                </a:r>
                <a:r>
                  <a:rPr lang="en-US" sz="4400" dirty="0" smtClean="0"/>
                  <a:t>) +</a:t>
                </a:r>
              </a:p>
              <a:p>
                <a:r>
                  <a:rPr lang="en-US" sz="4400" dirty="0" smtClean="0">
                    <a:solidFill>
                      <a:srgbClr val="0070C0"/>
                    </a:solidFill>
                  </a:rPr>
                  <a:t>             (</a:t>
                </a:r>
                <a:r>
                  <a:rPr lang="el-GR" sz="4400" dirty="0" smtClean="0">
                    <a:solidFill>
                      <a:srgbClr val="0070C0"/>
                    </a:solidFill>
                  </a:rPr>
                  <a:t>α</a:t>
                </a:r>
                <a:r>
                  <a:rPr lang="en-US" sz="4400" dirty="0" smtClean="0">
                    <a:solidFill>
                      <a:srgbClr val="0070C0"/>
                    </a:solidFill>
                  </a:rPr>
                  <a:t> x r) + 2 (</a:t>
                </a:r>
                <a:r>
                  <a:rPr lang="el-GR" sz="4400" dirty="0" smtClean="0">
                    <a:solidFill>
                      <a:srgbClr val="0070C0"/>
                    </a:solidFill>
                  </a:rPr>
                  <a:t>ω</a:t>
                </a:r>
                <a:r>
                  <a:rPr lang="en-US" sz="4400" dirty="0" smtClean="0">
                    <a:solidFill>
                      <a:srgbClr val="0070C0"/>
                    </a:solidFill>
                  </a:rPr>
                  <a:t> x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sz="4400" dirty="0" smtClean="0">
                    <a:solidFill>
                      <a:srgbClr val="0070C0"/>
                    </a:solidFill>
                  </a:rPr>
                  <a:t>)  </a:t>
                </a:r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58" y="4203895"/>
                <a:ext cx="6873158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3638" t="-8861" r="-4614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33579" y="3841712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smtClean="0"/>
              <a:t>radial</a:t>
            </a:r>
            <a:endParaRPr lang="en-US" sz="2400" b="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548640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1" dirty="0" smtClean="0">
                <a:solidFill>
                  <a:srgbClr val="0070C0"/>
                </a:solidFill>
              </a:rPr>
              <a:t>tangential</a:t>
            </a:r>
            <a:endParaRPr lang="en-US" sz="2800" b="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817" y="1172419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smtClean="0"/>
              <a:t>From Ch. 12.8</a:t>
            </a:r>
            <a:endParaRPr lang="en-US" sz="2400" b="0" i="1" dirty="0"/>
          </a:p>
        </p:txBody>
      </p:sp>
    </p:spTree>
    <p:extLst>
      <p:ext uri="{BB962C8B-B14F-4D97-AF65-F5344CB8AC3E}">
        <p14:creationId xmlns:p14="http://schemas.microsoft.com/office/powerpoint/2010/main" val="20329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6" name="Picture 4" descr="http://upload.wikimedia.org/wikipedia/commons/thumb/a/a0/ATHLETE_robot_climbing_a_hill.jpg/1024px-ATHLETE_robot_climbing_a_h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364456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8229600" cy="1752600"/>
          </a:xfrm>
          <a:solidFill>
            <a:srgbClr val="FFFFCC"/>
          </a:solidFill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End of Review 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Chapters 14 and 16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457200"/>
          <a:ext cx="5486400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94" name="Visio" r:id="rId3" imgW="5572916" imgH="4214681" progId="Visio.Drawing.6">
                  <p:embed/>
                </p:oleObj>
              </mc:Choice>
              <mc:Fallback>
                <p:oleObj name="Visio" r:id="rId3" imgW="5572916" imgH="4214681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5486400" cy="448786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7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41988" y="5029200"/>
          <a:ext cx="20034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95" name="Equation" r:id="rId5" imgW="850680" imgH="457200" progId="Equation.3">
                  <p:embed/>
                </p:oleObj>
              </mc:Choice>
              <mc:Fallback>
                <p:oleObj name="Equation" r:id="rId5" imgW="85068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5029200"/>
                        <a:ext cx="200342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8" name="Text Box 2"/>
          <p:cNvSpPr txBox="1">
            <a:spLocks noChangeArrowheads="1"/>
          </p:cNvSpPr>
          <p:nvPr/>
        </p:nvSpPr>
        <p:spPr bwMode="auto">
          <a:xfrm>
            <a:off x="5257800" y="0"/>
            <a:ext cx="3886200" cy="39354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ea typeface="ＭＳ Ｐゴシック" pitchFamily="45" charset="-128"/>
              </a:rPr>
              <a:t>Arm AB with Length L moves the slotted rod BD in x-direction only. </a:t>
            </a:r>
          </a:p>
          <a:p>
            <a:endParaRPr lang="en-US" sz="2800">
              <a:ea typeface="ＭＳ Ｐゴシック" pitchFamily="45" charset="-128"/>
            </a:endParaRPr>
          </a:p>
          <a:p>
            <a:r>
              <a:rPr lang="en-US" sz="2800">
                <a:solidFill>
                  <a:srgbClr val="FF0066"/>
                </a:solidFill>
                <a:ea typeface="ＭＳ Ｐゴシック" pitchFamily="45" charset="-128"/>
              </a:rPr>
              <a:t>How do we determine the </a:t>
            </a:r>
            <a:r>
              <a:rPr lang="en-US" sz="2800" b="1">
                <a:solidFill>
                  <a:srgbClr val="FF0066"/>
                </a:solidFill>
                <a:ea typeface="ＭＳ Ｐゴシック" pitchFamily="45" charset="-128"/>
              </a:rPr>
              <a:t>velocity</a:t>
            </a:r>
            <a:r>
              <a:rPr lang="en-US" sz="2800">
                <a:solidFill>
                  <a:srgbClr val="FF0066"/>
                </a:solidFill>
                <a:ea typeface="ＭＳ Ｐゴシック" pitchFamily="45" charset="-128"/>
              </a:rPr>
              <a:t> v</a:t>
            </a:r>
            <a:r>
              <a:rPr lang="en-US" sz="2800" baseline="-25000">
                <a:solidFill>
                  <a:srgbClr val="FF0066"/>
                </a:solidFill>
                <a:ea typeface="ＭＳ Ｐゴシック" pitchFamily="45" charset="-128"/>
              </a:rPr>
              <a:t>D</a:t>
            </a:r>
            <a:r>
              <a:rPr lang="en-US" sz="2800">
                <a:solidFill>
                  <a:srgbClr val="FF0066"/>
                </a:solidFill>
                <a:ea typeface="ＭＳ Ｐゴシック" pitchFamily="45" charset="-128"/>
              </a:rPr>
              <a:t> of point D as a function of  angle </a:t>
            </a:r>
            <a:r>
              <a:rPr lang="en-US" sz="2800">
                <a:solidFill>
                  <a:srgbClr val="FF0066"/>
                </a:solidFill>
                <a:latin typeface="Symbol" pitchFamily="18" charset="2"/>
                <a:ea typeface="ＭＳ Ｐゴシック" pitchFamily="45" charset="-128"/>
              </a:rPr>
              <a:t>q</a:t>
            </a:r>
            <a:r>
              <a:rPr lang="en-US" sz="2800">
                <a:solidFill>
                  <a:srgbClr val="FF0066"/>
                </a:solidFill>
                <a:ea typeface="ＭＳ Ｐゴシック" pitchFamily="45" charset="-128"/>
              </a:rPr>
              <a:t>(t)?</a:t>
            </a:r>
          </a:p>
        </p:txBody>
      </p:sp>
      <p:sp>
        <p:nvSpPr>
          <p:cNvPr id="149509" name="Line 5"/>
          <p:cNvSpPr>
            <a:spLocks noChangeShapeType="1"/>
          </p:cNvSpPr>
          <p:nvPr/>
        </p:nvSpPr>
        <p:spPr bwMode="auto">
          <a:xfrm flipV="1">
            <a:off x="304800" y="1219200"/>
            <a:ext cx="2743200" cy="33528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0" name="Line 6"/>
          <p:cNvSpPr>
            <a:spLocks noChangeShapeType="1"/>
          </p:cNvSpPr>
          <p:nvPr/>
        </p:nvSpPr>
        <p:spPr bwMode="auto">
          <a:xfrm flipV="1">
            <a:off x="2971800" y="1219200"/>
            <a:ext cx="0" cy="32004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 flipV="1">
            <a:off x="381000" y="4495800"/>
            <a:ext cx="25908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898525" y="1925638"/>
            <a:ext cx="52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9900"/>
                </a:solidFill>
              </a:rPr>
              <a:t>L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304800" y="4876800"/>
            <a:ext cx="3517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X(</a:t>
            </a:r>
            <a:r>
              <a:rPr lang="en-US" sz="4400" b="1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sz="4400" b="1">
                <a:solidFill>
                  <a:srgbClr val="0000FF"/>
                </a:solidFill>
              </a:rPr>
              <a:t>) =L*cos</a:t>
            </a:r>
            <a:r>
              <a:rPr lang="en-US" sz="4400" b="1">
                <a:solidFill>
                  <a:srgbClr val="0000FF"/>
                </a:solidFill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nimBg="1"/>
      <p:bldP spid="149510" grpId="0" animBg="1"/>
      <p:bldP spid="149511" grpId="0" animBg="1"/>
      <p:bldP spid="149512" grpId="0"/>
      <p:bldP spid="1495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457200"/>
          <a:ext cx="5486400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1" name="Visio" r:id="rId3" imgW="5572916" imgH="4214681" progId="Visio.Drawing.6">
                  <p:embed/>
                </p:oleObj>
              </mc:Choice>
              <mc:Fallback>
                <p:oleObj name="Visio" r:id="rId3" imgW="5572916" imgH="4214681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5486400" cy="448786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3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41988" y="5029200"/>
          <a:ext cx="20034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2" name="Equation" r:id="rId5" imgW="850680" imgH="457200" progId="Equation.3">
                  <p:embed/>
                </p:oleObj>
              </mc:Choice>
              <mc:Fallback>
                <p:oleObj name="Equation" r:id="rId5" imgW="85068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5029200"/>
                        <a:ext cx="200342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4" name="Text Box 2"/>
          <p:cNvSpPr txBox="1">
            <a:spLocks noChangeArrowheads="1"/>
          </p:cNvSpPr>
          <p:nvPr/>
        </p:nvSpPr>
        <p:spPr bwMode="auto">
          <a:xfrm>
            <a:off x="5257800" y="0"/>
            <a:ext cx="3886200" cy="39354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ea typeface="ＭＳ Ｐゴシック" pitchFamily="45" charset="-128"/>
              </a:rPr>
              <a:t>Arm AB with Length L moves the slotted rod BD in x-direction only. </a:t>
            </a:r>
          </a:p>
          <a:p>
            <a:endParaRPr lang="en-US" sz="2800">
              <a:ea typeface="ＭＳ Ｐゴシック" pitchFamily="45" charset="-128"/>
            </a:endParaRPr>
          </a:p>
          <a:p>
            <a:r>
              <a:rPr lang="en-US" sz="2800">
                <a:solidFill>
                  <a:srgbClr val="FF0066"/>
                </a:solidFill>
                <a:ea typeface="ＭＳ Ｐゴシック" pitchFamily="45" charset="-128"/>
              </a:rPr>
              <a:t>How do we determine the </a:t>
            </a:r>
            <a:r>
              <a:rPr lang="en-US" sz="2800" b="1">
                <a:solidFill>
                  <a:srgbClr val="FF0066"/>
                </a:solidFill>
                <a:ea typeface="ＭＳ Ｐゴシック" pitchFamily="45" charset="-128"/>
              </a:rPr>
              <a:t>velocity</a:t>
            </a:r>
            <a:r>
              <a:rPr lang="en-US" sz="2800">
                <a:solidFill>
                  <a:srgbClr val="FF0066"/>
                </a:solidFill>
                <a:ea typeface="ＭＳ Ｐゴシック" pitchFamily="45" charset="-128"/>
              </a:rPr>
              <a:t> v</a:t>
            </a:r>
            <a:r>
              <a:rPr lang="en-US" sz="2800" baseline="-25000">
                <a:solidFill>
                  <a:srgbClr val="FF0066"/>
                </a:solidFill>
                <a:ea typeface="ＭＳ Ｐゴシック" pitchFamily="45" charset="-128"/>
              </a:rPr>
              <a:t>D</a:t>
            </a:r>
            <a:r>
              <a:rPr lang="en-US" sz="2800">
                <a:solidFill>
                  <a:srgbClr val="FF0066"/>
                </a:solidFill>
                <a:ea typeface="ＭＳ Ｐゴシック" pitchFamily="45" charset="-128"/>
              </a:rPr>
              <a:t> of point D as a function of  angle </a:t>
            </a:r>
            <a:r>
              <a:rPr lang="en-US" sz="2800">
                <a:solidFill>
                  <a:srgbClr val="FF0066"/>
                </a:solidFill>
                <a:latin typeface="Symbol" pitchFamily="18" charset="2"/>
                <a:ea typeface="ＭＳ Ｐゴシック" pitchFamily="45" charset="-128"/>
              </a:rPr>
              <a:t>q</a:t>
            </a:r>
            <a:r>
              <a:rPr lang="en-US" sz="2800">
                <a:solidFill>
                  <a:srgbClr val="FF0066"/>
                </a:solidFill>
                <a:ea typeface="ＭＳ Ｐゴシック" pitchFamily="45" charset="-128"/>
              </a:rPr>
              <a:t>(t)?</a:t>
            </a:r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 flipV="1">
            <a:off x="304800" y="1219200"/>
            <a:ext cx="2743200" cy="33528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 flipV="1">
            <a:off x="2971800" y="1219200"/>
            <a:ext cx="0" cy="32004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 flipV="1">
            <a:off x="381000" y="4495800"/>
            <a:ext cx="25908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898525" y="1925638"/>
            <a:ext cx="52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9900"/>
                </a:solidFill>
              </a:rPr>
              <a:t>L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304800" y="4876800"/>
            <a:ext cx="3517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X(</a:t>
            </a:r>
            <a:r>
              <a:rPr lang="en-US" sz="4400" b="1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sz="4400" b="1">
                <a:solidFill>
                  <a:srgbClr val="0000FF"/>
                </a:solidFill>
              </a:rPr>
              <a:t>) =L*cos</a:t>
            </a:r>
            <a:r>
              <a:rPr lang="en-US" sz="4400" b="1">
                <a:solidFill>
                  <a:srgbClr val="0000FF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457200" y="5867400"/>
            <a:ext cx="6229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X-dot(</a:t>
            </a:r>
            <a:r>
              <a:rPr lang="en-US" sz="4400" b="1">
                <a:solidFill>
                  <a:schemeClr val="accent2"/>
                </a:solidFill>
                <a:latin typeface="Symbol" pitchFamily="18" charset="2"/>
              </a:rPr>
              <a:t>q</a:t>
            </a:r>
            <a:r>
              <a:rPr lang="en-US" sz="4400" b="1">
                <a:solidFill>
                  <a:schemeClr val="accent2"/>
                </a:solidFill>
              </a:rPr>
              <a:t>) =-L*sin</a:t>
            </a:r>
            <a:r>
              <a:rPr lang="en-US" sz="4400" b="1">
                <a:solidFill>
                  <a:schemeClr val="accent2"/>
                </a:solidFill>
                <a:latin typeface="Symbol" pitchFamily="18" charset="2"/>
              </a:rPr>
              <a:t>q*q_</a:t>
            </a:r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dot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148486" grpId="0" animBg="1"/>
      <p:bldP spid="148487" grpId="0" animBg="1"/>
      <p:bldP spid="148488" grpId="0"/>
      <p:bldP spid="148489" grpId="0"/>
      <p:bldP spid="1484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Chapter 14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Energy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ig_03_00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3400"/>
            <a:ext cx="82296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806450" y="4918075"/>
            <a:ext cx="7289800" cy="9461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ea typeface="ＭＳ Ｐゴシック" pitchFamily="45" charset="-128"/>
              </a:rPr>
              <a:t>Only Force components in direction of motion do </a:t>
            </a:r>
            <a:r>
              <a:rPr lang="en-US" sz="2800" b="1">
                <a:solidFill>
                  <a:srgbClr val="0000FF"/>
                </a:solidFill>
                <a:ea typeface="ＭＳ Ｐゴシック" pitchFamily="45" charset="-128"/>
              </a:rPr>
              <a:t>WORK</a:t>
            </a:r>
          </a:p>
        </p:txBody>
      </p:sp>
      <p:graphicFrame>
        <p:nvGraphicFramePr>
          <p:cNvPr id="83973" name="Object 4"/>
          <p:cNvGraphicFramePr>
            <a:graphicFrameLocks noChangeAspect="1"/>
          </p:cNvGraphicFramePr>
          <p:nvPr/>
        </p:nvGraphicFramePr>
        <p:xfrm>
          <a:off x="3027363" y="457200"/>
          <a:ext cx="29654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5" name="Equation" r:id="rId5" imgW="1091880" imgH="457200" progId="Equation.3">
                  <p:embed/>
                </p:oleObj>
              </mc:Choice>
              <mc:Fallback>
                <p:oleObj name="Equation" r:id="rId5" imgW="10918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457200"/>
                        <a:ext cx="296545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133350"/>
            <a:ext cx="9124950" cy="2528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200" b="1">
                <a:solidFill>
                  <a:srgbClr val="0000FF"/>
                </a:solidFill>
                <a:ea typeface="ＭＳ Ｐゴシック" pitchFamily="45" charset="-128"/>
                <a:cs typeface="Times New Roman" pitchFamily="18" charset="0"/>
              </a:rPr>
              <a:t>The work-energy relation:</a:t>
            </a:r>
            <a:r>
              <a:rPr lang="en-US" sz="3200" b="1">
                <a:ea typeface="ＭＳ Ｐゴシック" pitchFamily="45" charset="-128"/>
                <a:cs typeface="Times New Roman" pitchFamily="18" charset="0"/>
              </a:rPr>
              <a:t> The relation between the work done on a particle by the forces which are applied on it and how its kinetic energy changes follows from Newton’s second law.</a:t>
            </a:r>
          </a:p>
        </p:txBody>
      </p:sp>
      <p:pic>
        <p:nvPicPr>
          <p:cNvPr id="77827" name="Picture 4" descr="image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419350"/>
            <a:ext cx="1747837" cy="10096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5" descr="image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375150"/>
            <a:ext cx="6502400" cy="14874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892</Words>
  <Application>Microsoft Office PowerPoint</Application>
  <PresentationFormat>On-screen Show (4:3)</PresentationFormat>
  <Paragraphs>169</Paragraphs>
  <Slides>43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Default Design</vt:lpstr>
      <vt:lpstr>1_Default Design</vt:lpstr>
      <vt:lpstr>2_Default Design</vt:lpstr>
      <vt:lpstr>Visio</vt:lpstr>
      <vt:lpstr>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14</vt:lpstr>
      <vt:lpstr>PowerPoint Presentation</vt:lpstr>
      <vt:lpstr>PowerPoint Presentation</vt:lpstr>
      <vt:lpstr>PowerPoint Presentation</vt:lpstr>
      <vt:lpstr>Power</vt:lpstr>
      <vt:lpstr>PowerPoint Presentation</vt:lpstr>
      <vt:lpstr>Conservative Forces</vt:lpstr>
      <vt:lpstr>Potential Energy</vt:lpstr>
      <vt:lpstr>Potential Energy</vt:lpstr>
      <vt:lpstr>Potential Energy</vt:lpstr>
      <vt:lpstr>Potential Energy</vt:lpstr>
      <vt:lpstr>PowerPoint Presentation</vt:lpstr>
      <vt:lpstr>Chapter 16</vt:lpstr>
      <vt:lpstr>PowerPoint Presentation</vt:lpstr>
      <vt:lpstr>PowerPoint Presentation</vt:lpstr>
      <vt:lpstr>PowerPoint Presentation</vt:lpstr>
      <vt:lpstr>Cross Product</vt:lpstr>
      <vt:lpstr>Derivative of a Rotating Vector</vt:lpstr>
      <vt:lpstr>PowerPoint Presentation</vt:lpstr>
      <vt:lpstr>fig_05_006</vt:lpstr>
      <vt:lpstr>fig_05_007</vt:lpstr>
      <vt:lpstr>16.4 Motion Analysis</vt:lpstr>
      <vt:lpstr>Approach</vt:lpstr>
      <vt:lpstr>Example</vt:lpstr>
      <vt:lpstr>Example</vt:lpstr>
      <vt:lpstr>Geometry: Compute all lengths and angles as f(q(t))</vt:lpstr>
      <vt:lpstr>Rigid Body Acceleration Chapter 16.7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fig_05_011</vt:lpstr>
      <vt:lpstr>fig_05_011</vt:lpstr>
      <vt:lpstr>fig_05_011</vt:lpstr>
      <vt:lpstr>End of Review  Chapters 14 and 16</vt:lpstr>
    </vt:vector>
  </TitlesOfParts>
  <Company>unlv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GMAUER</dc:creator>
  <cp:lastModifiedBy>Georg Mauer</cp:lastModifiedBy>
  <cp:revision>43</cp:revision>
  <dcterms:created xsi:type="dcterms:W3CDTF">2010-10-18T22:32:08Z</dcterms:created>
  <dcterms:modified xsi:type="dcterms:W3CDTF">2015-10-19T22:25:14Z</dcterms:modified>
</cp:coreProperties>
</file>