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70" r:id="rId2"/>
    <p:sldId id="366" r:id="rId3"/>
    <p:sldId id="381" r:id="rId4"/>
    <p:sldId id="372" r:id="rId5"/>
    <p:sldId id="398" r:id="rId6"/>
    <p:sldId id="434" r:id="rId7"/>
    <p:sldId id="442" r:id="rId8"/>
    <p:sldId id="441" r:id="rId9"/>
    <p:sldId id="439" r:id="rId10"/>
    <p:sldId id="440" r:id="rId11"/>
    <p:sldId id="443" r:id="rId12"/>
    <p:sldId id="444" r:id="rId13"/>
    <p:sldId id="433" r:id="rId14"/>
    <p:sldId id="445" r:id="rId15"/>
    <p:sldId id="446" r:id="rId16"/>
    <p:sldId id="448" r:id="rId17"/>
    <p:sldId id="449" r:id="rId18"/>
    <p:sldId id="450" r:id="rId19"/>
    <p:sldId id="451" r:id="rId20"/>
    <p:sldId id="452" r:id="rId21"/>
    <p:sldId id="453" r:id="rId22"/>
    <p:sldId id="454" r:id="rId23"/>
    <p:sldId id="455" r:id="rId24"/>
    <p:sldId id="456" r:id="rId25"/>
    <p:sldId id="457" r:id="rId26"/>
    <p:sldId id="459" r:id="rId27"/>
    <p:sldId id="460" r:id="rId28"/>
    <p:sldId id="461" r:id="rId29"/>
    <p:sldId id="462" r:id="rId30"/>
    <p:sldId id="463" r:id="rId31"/>
    <p:sldId id="464" r:id="rId32"/>
    <p:sldId id="465" r:id="rId33"/>
    <p:sldId id="466" r:id="rId34"/>
    <p:sldId id="467" r:id="rId35"/>
    <p:sldId id="468" r:id="rId36"/>
    <p:sldId id="469" r:id="rId37"/>
    <p:sldId id="470" r:id="rId38"/>
    <p:sldId id="471" r:id="rId39"/>
    <p:sldId id="472" r:id="rId40"/>
    <p:sldId id="473" r:id="rId41"/>
    <p:sldId id="474" r:id="rId42"/>
    <p:sldId id="475" r:id="rId43"/>
    <p:sldId id="477" r:id="rId44"/>
    <p:sldId id="478" r:id="rId45"/>
    <p:sldId id="479"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993300"/>
    <a:srgbClr val="CC0000"/>
    <a:srgbClr val="FF0000"/>
    <a:srgbClr val="FF0066"/>
    <a:srgbClr val="336600"/>
    <a:srgbClr val="DDDDDD"/>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472" autoAdjust="0"/>
    <p:restoredTop sz="90516" autoAdjust="0"/>
  </p:normalViewPr>
  <p:slideViewPr>
    <p:cSldViewPr>
      <p:cViewPr varScale="1">
        <p:scale>
          <a:sx n="116" d="100"/>
          <a:sy n="116" d="100"/>
        </p:scale>
        <p:origin x="-61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6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45" charset="-128"/>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45" charset="-128"/>
              </a:defRPr>
            </a:lvl1pPr>
          </a:lstStyle>
          <a:p>
            <a:pPr>
              <a:defRPr/>
            </a:pPr>
            <a:endParaRPr lang="en-US"/>
          </a:p>
        </p:txBody>
      </p:sp>
      <p:sp>
        <p:nvSpPr>
          <p:cNvPr id="1013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45" charset="-128"/>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45" charset="-128"/>
              </a:defRPr>
            </a:lvl1pPr>
          </a:lstStyle>
          <a:p>
            <a:pPr>
              <a:defRPr/>
            </a:pPr>
            <a:fld id="{2B6D07BA-2946-43B8-9F52-280F9F5C5728}" type="slidenum">
              <a:rPr lang="en-US"/>
              <a:pPr>
                <a:defRPr/>
              </a:pPr>
              <a:t>‹#›</a:t>
            </a:fld>
            <a:endParaRPr lang="en-US"/>
          </a:p>
        </p:txBody>
      </p:sp>
    </p:spTree>
    <p:extLst>
      <p:ext uri="{BB962C8B-B14F-4D97-AF65-F5344CB8AC3E}">
        <p14:creationId xmlns:p14="http://schemas.microsoft.com/office/powerpoint/2010/main" val="32429094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2" charset="0"/>
        <a:ea typeface="ＭＳ Ｐゴシック" pitchFamily="35" charset="-128"/>
        <a:cs typeface="ＭＳ Ｐゴシック" pitchFamily="35" charset="-128"/>
      </a:defRPr>
    </a:lvl1pPr>
    <a:lvl2pPr marL="457200" algn="l" rtl="0" eaLnBrk="0" fontAlgn="base" hangingPunct="0">
      <a:spcBef>
        <a:spcPct val="30000"/>
      </a:spcBef>
      <a:spcAft>
        <a:spcPct val="0"/>
      </a:spcAft>
      <a:defRPr sz="1200" kern="1200">
        <a:solidFill>
          <a:schemeClr val="tx1"/>
        </a:solidFill>
        <a:latin typeface="Arial" pitchFamily="32" charset="0"/>
        <a:ea typeface="ＭＳ Ｐゴシック" pitchFamily="32" charset="-128"/>
        <a:cs typeface="+mn-cs"/>
      </a:defRPr>
    </a:lvl2pPr>
    <a:lvl3pPr marL="914400" algn="l" rtl="0" eaLnBrk="0" fontAlgn="base" hangingPunct="0">
      <a:spcBef>
        <a:spcPct val="30000"/>
      </a:spcBef>
      <a:spcAft>
        <a:spcPct val="0"/>
      </a:spcAft>
      <a:defRPr sz="1200" kern="1200">
        <a:solidFill>
          <a:schemeClr val="tx1"/>
        </a:solidFill>
        <a:latin typeface="Arial" pitchFamily="32" charset="0"/>
        <a:ea typeface="ＭＳ Ｐゴシック" pitchFamily="32" charset="-128"/>
        <a:cs typeface="+mn-cs"/>
      </a:defRPr>
    </a:lvl3pPr>
    <a:lvl4pPr marL="1371600" algn="l" rtl="0" eaLnBrk="0" fontAlgn="base" hangingPunct="0">
      <a:spcBef>
        <a:spcPct val="30000"/>
      </a:spcBef>
      <a:spcAft>
        <a:spcPct val="0"/>
      </a:spcAft>
      <a:defRPr sz="1200" kern="1200">
        <a:solidFill>
          <a:schemeClr val="tx1"/>
        </a:solidFill>
        <a:latin typeface="Arial" pitchFamily="32" charset="0"/>
        <a:ea typeface="ＭＳ Ｐゴシック" pitchFamily="32" charset="-128"/>
        <a:cs typeface="+mn-cs"/>
      </a:defRPr>
    </a:lvl4pPr>
    <a:lvl5pPr marL="1828800" algn="l" rtl="0" eaLnBrk="0" fontAlgn="base" hangingPunct="0">
      <a:spcBef>
        <a:spcPct val="30000"/>
      </a:spcBef>
      <a:spcAft>
        <a:spcPct val="0"/>
      </a:spcAft>
      <a:defRPr sz="1200" kern="1200">
        <a:solidFill>
          <a:schemeClr val="tx1"/>
        </a:solidFill>
        <a:latin typeface="Arial" pitchFamily="32" charset="0"/>
        <a:ea typeface="ＭＳ Ｐゴシック" pitchFamily="3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ltLang="en-US" smtClean="0">
              <a:latin typeface="Arial" charset="0"/>
              <a:ea typeface="ＭＳ Ｐゴシック" pitchFamily="1" charset="-128"/>
            </a:endParaRPr>
          </a:p>
        </p:txBody>
      </p:sp>
      <p:sp>
        <p:nvSpPr>
          <p:cNvPr id="104452" name="Slide Number Placeholder 3"/>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lvl1pPr eaLnBrk="0" hangingPunct="0">
              <a:spcBef>
                <a:spcPct val="30000"/>
              </a:spcBef>
              <a:defRPr sz="1200">
                <a:solidFill>
                  <a:schemeClr val="tx1"/>
                </a:solidFill>
                <a:latin typeface="Arial" charset="0"/>
                <a:ea typeface="ＭＳ Ｐゴシック" pitchFamily="1" charset="-128"/>
              </a:defRPr>
            </a:lvl1pPr>
            <a:lvl2pPr marL="742950" indent="-285750" eaLnBrk="0" hangingPunct="0">
              <a:spcBef>
                <a:spcPct val="30000"/>
              </a:spcBef>
              <a:defRPr sz="1200">
                <a:solidFill>
                  <a:schemeClr val="tx1"/>
                </a:solidFill>
                <a:latin typeface="Arial" charset="0"/>
                <a:ea typeface="ＭＳ Ｐゴシック" pitchFamily="1" charset="-128"/>
              </a:defRPr>
            </a:lvl2pPr>
            <a:lvl3pPr marL="1143000" indent="-228600" eaLnBrk="0" hangingPunct="0">
              <a:spcBef>
                <a:spcPct val="30000"/>
              </a:spcBef>
              <a:defRPr sz="1200">
                <a:solidFill>
                  <a:schemeClr val="tx1"/>
                </a:solidFill>
                <a:latin typeface="Arial" charset="0"/>
                <a:ea typeface="ＭＳ Ｐゴシック" pitchFamily="1" charset="-128"/>
              </a:defRPr>
            </a:lvl3pPr>
            <a:lvl4pPr marL="1600200" indent="-228600" eaLnBrk="0" hangingPunct="0">
              <a:spcBef>
                <a:spcPct val="30000"/>
              </a:spcBef>
              <a:defRPr sz="1200">
                <a:solidFill>
                  <a:schemeClr val="tx1"/>
                </a:solidFill>
                <a:latin typeface="Arial" charset="0"/>
                <a:ea typeface="ＭＳ Ｐゴシック" pitchFamily="1" charset="-128"/>
              </a:defRPr>
            </a:lvl4pPr>
            <a:lvl5pPr marL="2057400" indent="-228600" eaLnBrk="0" hangingPunct="0">
              <a:spcBef>
                <a:spcPct val="30000"/>
              </a:spcBef>
              <a:defRPr sz="1200">
                <a:solidFill>
                  <a:schemeClr val="tx1"/>
                </a:solidFill>
                <a:latin typeface="Arial" charset="0"/>
                <a:ea typeface="ＭＳ Ｐゴシック" pitchFamily="1"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1"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1"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1"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1" charset="-128"/>
              </a:defRPr>
            </a:lvl9pPr>
          </a:lstStyle>
          <a:p>
            <a:pPr algn="r" eaLnBrk="1" hangingPunct="1">
              <a:spcBef>
                <a:spcPct val="0"/>
              </a:spcBef>
            </a:pPr>
            <a:fld id="{16E21B2D-ECA4-4DF0-9036-4314F96388D5}" type="slidenum">
              <a:rPr lang="en-US" altLang="en-US">
                <a:latin typeface="Times New Roman" pitchFamily="18" charset="0"/>
              </a:rPr>
              <a:pPr algn="r" eaLnBrk="1" hangingPunct="1">
                <a:spcBef>
                  <a:spcPct val="0"/>
                </a:spcBef>
              </a:pPr>
              <a:t>6</a:t>
            </a:fld>
            <a:endParaRPr lang="en-US" altLang="en-US">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Rot="1" noChangeArrowheads="1" noTextEdit="1"/>
          </p:cNvSpPr>
          <p:nvPr>
            <p:ph type="sldImg"/>
          </p:nvPr>
        </p:nvSpPr>
        <p:spPr>
          <a:ln/>
        </p:spPr>
      </p:sp>
      <p:sp>
        <p:nvSpPr>
          <p:cNvPr id="230403"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Rot="1" noChangeArrowheads="1" noTextEdit="1"/>
          </p:cNvSpPr>
          <p:nvPr>
            <p:ph type="sldImg"/>
          </p:nvPr>
        </p:nvSpPr>
        <p:spPr>
          <a:ln/>
        </p:spPr>
      </p:sp>
      <p:sp>
        <p:nvSpPr>
          <p:cNvPr id="232451"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Rot="1" noChangeArrowheads="1" noTextEdit="1"/>
          </p:cNvSpPr>
          <p:nvPr>
            <p:ph type="sldImg"/>
          </p:nvPr>
        </p:nvSpPr>
        <p:spPr>
          <a:ln/>
        </p:spPr>
      </p:sp>
      <p:sp>
        <p:nvSpPr>
          <p:cNvPr id="234499"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Rot="1" noChangeArrowheads="1" noTextEdit="1"/>
          </p:cNvSpPr>
          <p:nvPr>
            <p:ph type="sldImg"/>
          </p:nvPr>
        </p:nvSpPr>
        <p:spPr>
          <a:ln/>
        </p:spPr>
      </p:sp>
      <p:sp>
        <p:nvSpPr>
          <p:cNvPr id="236547"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Rot="1" noChangeArrowheads="1" noTextEdit="1"/>
          </p:cNvSpPr>
          <p:nvPr>
            <p:ph type="sldImg"/>
          </p:nvPr>
        </p:nvSpPr>
        <p:spPr>
          <a:ln/>
        </p:spPr>
      </p:sp>
      <p:sp>
        <p:nvSpPr>
          <p:cNvPr id="238595"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Rot="1" noChangeArrowheads="1" noTextEdit="1"/>
          </p:cNvSpPr>
          <p:nvPr>
            <p:ph type="sldImg"/>
          </p:nvPr>
        </p:nvSpPr>
        <p:spPr>
          <a:ln/>
        </p:spPr>
      </p:sp>
      <p:sp>
        <p:nvSpPr>
          <p:cNvPr id="240643"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Rot="1" noChangeArrowheads="1" noTextEdit="1"/>
          </p:cNvSpPr>
          <p:nvPr>
            <p:ph type="sldImg"/>
          </p:nvPr>
        </p:nvSpPr>
        <p:spPr>
          <a:ln/>
        </p:spPr>
      </p:sp>
      <p:sp>
        <p:nvSpPr>
          <p:cNvPr id="242691"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Rot="1" noChangeArrowheads="1" noTextEdit="1"/>
          </p:cNvSpPr>
          <p:nvPr>
            <p:ph type="sldImg"/>
          </p:nvPr>
        </p:nvSpPr>
        <p:spPr>
          <a:ln/>
        </p:spPr>
      </p:sp>
      <p:sp>
        <p:nvSpPr>
          <p:cNvPr id="244739"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Rot="1" noChangeArrowheads="1" noTextEdit="1"/>
          </p:cNvSpPr>
          <p:nvPr>
            <p:ph type="sldImg"/>
          </p:nvPr>
        </p:nvSpPr>
        <p:spPr>
          <a:ln/>
        </p:spPr>
      </p:sp>
      <p:sp>
        <p:nvSpPr>
          <p:cNvPr id="246787"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Rot="1" noChangeArrowheads="1" noTextEdit="1"/>
          </p:cNvSpPr>
          <p:nvPr>
            <p:ph type="sldImg"/>
          </p:nvPr>
        </p:nvSpPr>
        <p:spPr>
          <a:ln/>
        </p:spPr>
      </p:sp>
      <p:sp>
        <p:nvSpPr>
          <p:cNvPr id="248835"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charset="0"/>
              <a:ea typeface="ＭＳ Ｐゴシック" pitchFamily="1"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Rot="1" noChangeArrowheads="1" noTextEdit="1"/>
          </p:cNvSpPr>
          <p:nvPr>
            <p:ph type="sldImg"/>
          </p:nvPr>
        </p:nvSpPr>
        <p:spPr>
          <a:ln/>
        </p:spPr>
      </p:sp>
      <p:sp>
        <p:nvSpPr>
          <p:cNvPr id="250883"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Rot="1" noChangeArrowheads="1" noTextEdit="1"/>
          </p:cNvSpPr>
          <p:nvPr>
            <p:ph type="sldImg"/>
          </p:nvPr>
        </p:nvSpPr>
        <p:spPr>
          <a:ln/>
        </p:spPr>
      </p:sp>
      <p:sp>
        <p:nvSpPr>
          <p:cNvPr id="252931"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Rot="1" noChangeArrowheads="1" noTextEdit="1"/>
          </p:cNvSpPr>
          <p:nvPr>
            <p:ph type="sldImg"/>
          </p:nvPr>
        </p:nvSpPr>
        <p:spPr>
          <a:ln/>
        </p:spPr>
      </p:sp>
      <p:sp>
        <p:nvSpPr>
          <p:cNvPr id="254979"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Rot="1" noChangeArrowheads="1" noTextEdit="1"/>
          </p:cNvSpPr>
          <p:nvPr>
            <p:ph type="sldImg"/>
          </p:nvPr>
        </p:nvSpPr>
        <p:spPr>
          <a:ln/>
        </p:spPr>
      </p:sp>
      <p:sp>
        <p:nvSpPr>
          <p:cNvPr id="257027"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Rot="1" noChangeArrowheads="1" noTextEdit="1"/>
          </p:cNvSpPr>
          <p:nvPr>
            <p:ph type="sldImg"/>
          </p:nvPr>
        </p:nvSpPr>
        <p:spPr>
          <a:ln/>
        </p:spPr>
      </p:sp>
      <p:sp>
        <p:nvSpPr>
          <p:cNvPr id="259075"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Rot="1" noChangeArrowheads="1" noTextEdit="1"/>
          </p:cNvSpPr>
          <p:nvPr>
            <p:ph type="sldImg"/>
          </p:nvPr>
        </p:nvSpPr>
        <p:spPr>
          <a:ln/>
        </p:spPr>
      </p:sp>
      <p:sp>
        <p:nvSpPr>
          <p:cNvPr id="261123"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Rot="1" noChangeArrowheads="1" noTextEdit="1"/>
          </p:cNvSpPr>
          <p:nvPr>
            <p:ph type="sldImg"/>
          </p:nvPr>
        </p:nvSpPr>
        <p:spPr>
          <a:ln/>
        </p:spPr>
      </p:sp>
      <p:sp>
        <p:nvSpPr>
          <p:cNvPr id="265219"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Rot="1" noChangeArrowheads="1" noTextEdit="1"/>
          </p:cNvSpPr>
          <p:nvPr>
            <p:ph type="sldImg"/>
          </p:nvPr>
        </p:nvSpPr>
        <p:spPr>
          <a:ln/>
        </p:spPr>
      </p:sp>
      <p:sp>
        <p:nvSpPr>
          <p:cNvPr id="267267"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Rot="1" noChangeArrowheads="1" noTextEdit="1"/>
          </p:cNvSpPr>
          <p:nvPr>
            <p:ph type="sldImg"/>
          </p:nvPr>
        </p:nvSpPr>
        <p:spPr>
          <a:ln/>
        </p:spPr>
      </p:sp>
      <p:sp>
        <p:nvSpPr>
          <p:cNvPr id="269315"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ea typeface="ＭＳ Ｐゴシック" pitchFamily="1" charset="-128"/>
              </a:defRPr>
            </a:lvl1pPr>
            <a:lvl2pPr marL="742950" indent="-285750" eaLnBrk="0" hangingPunct="0">
              <a:spcBef>
                <a:spcPct val="30000"/>
              </a:spcBef>
              <a:defRPr sz="1200">
                <a:solidFill>
                  <a:schemeClr val="tx1"/>
                </a:solidFill>
                <a:latin typeface="Arial" charset="0"/>
                <a:ea typeface="ＭＳ Ｐゴシック" pitchFamily="1" charset="-128"/>
              </a:defRPr>
            </a:lvl2pPr>
            <a:lvl3pPr marL="1143000" indent="-228600" eaLnBrk="0" hangingPunct="0">
              <a:spcBef>
                <a:spcPct val="30000"/>
              </a:spcBef>
              <a:defRPr sz="1200">
                <a:solidFill>
                  <a:schemeClr val="tx1"/>
                </a:solidFill>
                <a:latin typeface="Arial" charset="0"/>
                <a:ea typeface="ＭＳ Ｐゴシック" pitchFamily="1" charset="-128"/>
              </a:defRPr>
            </a:lvl3pPr>
            <a:lvl4pPr marL="1600200" indent="-228600" eaLnBrk="0" hangingPunct="0">
              <a:spcBef>
                <a:spcPct val="30000"/>
              </a:spcBef>
              <a:defRPr sz="1200">
                <a:solidFill>
                  <a:schemeClr val="tx1"/>
                </a:solidFill>
                <a:latin typeface="Arial" charset="0"/>
                <a:ea typeface="ＭＳ Ｐゴシック" pitchFamily="1" charset="-128"/>
              </a:defRPr>
            </a:lvl4pPr>
            <a:lvl5pPr marL="2057400" indent="-228600" eaLnBrk="0" hangingPunct="0">
              <a:spcBef>
                <a:spcPct val="30000"/>
              </a:spcBef>
              <a:defRPr sz="1200">
                <a:solidFill>
                  <a:schemeClr val="tx1"/>
                </a:solidFill>
                <a:latin typeface="Arial" charset="0"/>
                <a:ea typeface="ＭＳ Ｐゴシック" pitchFamily="1"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1"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1"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1"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1" charset="-128"/>
              </a:defRPr>
            </a:lvl9pPr>
          </a:lstStyle>
          <a:p>
            <a:pPr algn="r" eaLnBrk="1" hangingPunct="1">
              <a:spcBef>
                <a:spcPct val="0"/>
              </a:spcBef>
            </a:pPr>
            <a:fld id="{B743D0F8-5F7D-44C8-8458-B5BED8158DA6}" type="slidenum">
              <a:rPr lang="en-US" altLang="en-US">
                <a:latin typeface="Times New Roman" pitchFamily="18" charset="0"/>
              </a:rPr>
              <a:pPr algn="r" eaLnBrk="1" hangingPunct="1">
                <a:spcBef>
                  <a:spcPct val="0"/>
                </a:spcBef>
              </a:pPr>
              <a:t>8</a:t>
            </a:fld>
            <a:endParaRPr lang="en-US" altLang="en-US">
              <a:latin typeface="Times New Roman" pitchFamily="18" charset="0"/>
            </a:endParaRPr>
          </a:p>
        </p:txBody>
      </p:sp>
      <p:sp>
        <p:nvSpPr>
          <p:cNvPr id="106499" name="Rectangle 2"/>
          <p:cNvSpPr>
            <a:spLocks noChangeArrowheads="1" noTextEdit="1"/>
          </p:cNvSpPr>
          <p:nvPr>
            <p:ph type="sldImg"/>
          </p:nvPr>
        </p:nvSpPr>
        <p:spPr>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charset="0"/>
              <a:ea typeface="ＭＳ Ｐゴシック"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ea typeface="ＭＳ Ｐゴシック" pitchFamily="1" charset="-128"/>
              </a:defRPr>
            </a:lvl1pPr>
            <a:lvl2pPr marL="742950" indent="-285750" eaLnBrk="0" hangingPunct="0">
              <a:spcBef>
                <a:spcPct val="30000"/>
              </a:spcBef>
              <a:defRPr sz="1200">
                <a:solidFill>
                  <a:schemeClr val="tx1"/>
                </a:solidFill>
                <a:latin typeface="Arial" charset="0"/>
                <a:ea typeface="ＭＳ Ｐゴシック" pitchFamily="1" charset="-128"/>
              </a:defRPr>
            </a:lvl2pPr>
            <a:lvl3pPr marL="1143000" indent="-228600" eaLnBrk="0" hangingPunct="0">
              <a:spcBef>
                <a:spcPct val="30000"/>
              </a:spcBef>
              <a:defRPr sz="1200">
                <a:solidFill>
                  <a:schemeClr val="tx1"/>
                </a:solidFill>
                <a:latin typeface="Arial" charset="0"/>
                <a:ea typeface="ＭＳ Ｐゴシック" pitchFamily="1" charset="-128"/>
              </a:defRPr>
            </a:lvl3pPr>
            <a:lvl4pPr marL="1600200" indent="-228600" eaLnBrk="0" hangingPunct="0">
              <a:spcBef>
                <a:spcPct val="30000"/>
              </a:spcBef>
              <a:defRPr sz="1200">
                <a:solidFill>
                  <a:schemeClr val="tx1"/>
                </a:solidFill>
                <a:latin typeface="Arial" charset="0"/>
                <a:ea typeface="ＭＳ Ｐゴシック" pitchFamily="1" charset="-128"/>
              </a:defRPr>
            </a:lvl4pPr>
            <a:lvl5pPr marL="2057400" indent="-228600" eaLnBrk="0" hangingPunct="0">
              <a:spcBef>
                <a:spcPct val="30000"/>
              </a:spcBef>
              <a:defRPr sz="1200">
                <a:solidFill>
                  <a:schemeClr val="tx1"/>
                </a:solidFill>
                <a:latin typeface="Arial" charset="0"/>
                <a:ea typeface="ＭＳ Ｐゴシック" pitchFamily="1"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1"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1"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1"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1" charset="-128"/>
              </a:defRPr>
            </a:lvl9pPr>
          </a:lstStyle>
          <a:p>
            <a:pPr algn="r" eaLnBrk="1" hangingPunct="1">
              <a:spcBef>
                <a:spcPct val="0"/>
              </a:spcBef>
            </a:pPr>
            <a:fld id="{502DC296-0B92-4C78-95FF-D4F2A6A4FEC1}" type="slidenum">
              <a:rPr lang="en-US" altLang="en-US">
                <a:latin typeface="Times New Roman" pitchFamily="18" charset="0"/>
              </a:rPr>
              <a:pPr algn="r" eaLnBrk="1" hangingPunct="1">
                <a:spcBef>
                  <a:spcPct val="0"/>
                </a:spcBef>
              </a:pPr>
              <a:t>9</a:t>
            </a:fld>
            <a:endParaRPr lang="en-US" altLang="en-US">
              <a:latin typeface="Times New Roman" pitchFamily="18" charset="0"/>
            </a:endParaRPr>
          </a:p>
        </p:txBody>
      </p:sp>
      <p:sp>
        <p:nvSpPr>
          <p:cNvPr id="107523" name="Rectangle 2"/>
          <p:cNvSpPr>
            <a:spLocks noChangeArrowheads="1" noTextEdit="1"/>
          </p:cNvSpPr>
          <p:nvPr>
            <p:ph type="sldImg"/>
          </p:nvPr>
        </p:nvSpPr>
        <p:spPr>
          <a:ln/>
        </p:spPr>
      </p:sp>
      <p:sp>
        <p:nvSpPr>
          <p:cNvPr id="1075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charset="0"/>
              <a:ea typeface="ＭＳ Ｐゴシック" pitchFamily="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ea typeface="ＭＳ Ｐゴシック" pitchFamily="1" charset="-128"/>
              </a:defRPr>
            </a:lvl1pPr>
            <a:lvl2pPr marL="742950" indent="-285750" eaLnBrk="0" hangingPunct="0">
              <a:spcBef>
                <a:spcPct val="30000"/>
              </a:spcBef>
              <a:defRPr sz="1200">
                <a:solidFill>
                  <a:schemeClr val="tx1"/>
                </a:solidFill>
                <a:latin typeface="Arial" charset="0"/>
                <a:ea typeface="ＭＳ Ｐゴシック" pitchFamily="1" charset="-128"/>
              </a:defRPr>
            </a:lvl2pPr>
            <a:lvl3pPr marL="1143000" indent="-228600" eaLnBrk="0" hangingPunct="0">
              <a:spcBef>
                <a:spcPct val="30000"/>
              </a:spcBef>
              <a:defRPr sz="1200">
                <a:solidFill>
                  <a:schemeClr val="tx1"/>
                </a:solidFill>
                <a:latin typeface="Arial" charset="0"/>
                <a:ea typeface="ＭＳ Ｐゴシック" pitchFamily="1" charset="-128"/>
              </a:defRPr>
            </a:lvl3pPr>
            <a:lvl4pPr marL="1600200" indent="-228600" eaLnBrk="0" hangingPunct="0">
              <a:spcBef>
                <a:spcPct val="30000"/>
              </a:spcBef>
              <a:defRPr sz="1200">
                <a:solidFill>
                  <a:schemeClr val="tx1"/>
                </a:solidFill>
                <a:latin typeface="Arial" charset="0"/>
                <a:ea typeface="ＭＳ Ｐゴシック" pitchFamily="1" charset="-128"/>
              </a:defRPr>
            </a:lvl4pPr>
            <a:lvl5pPr marL="2057400" indent="-228600" eaLnBrk="0" hangingPunct="0">
              <a:spcBef>
                <a:spcPct val="30000"/>
              </a:spcBef>
              <a:defRPr sz="1200">
                <a:solidFill>
                  <a:schemeClr val="tx1"/>
                </a:solidFill>
                <a:latin typeface="Arial" charset="0"/>
                <a:ea typeface="ＭＳ Ｐゴシック" pitchFamily="1"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1"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1"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1"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1" charset="-128"/>
              </a:defRPr>
            </a:lvl9pPr>
          </a:lstStyle>
          <a:p>
            <a:pPr algn="r" eaLnBrk="1" hangingPunct="1">
              <a:spcBef>
                <a:spcPct val="0"/>
              </a:spcBef>
            </a:pPr>
            <a:fld id="{F14B13AA-5B54-4BE1-95F9-A42065CCE8B1}" type="slidenum">
              <a:rPr lang="en-US" altLang="en-US">
                <a:latin typeface="Times New Roman" pitchFamily="18" charset="0"/>
              </a:rPr>
              <a:pPr algn="r" eaLnBrk="1" hangingPunct="1">
                <a:spcBef>
                  <a:spcPct val="0"/>
                </a:spcBef>
              </a:pPr>
              <a:t>10</a:t>
            </a:fld>
            <a:endParaRPr lang="en-US" altLang="en-US">
              <a:latin typeface="Times New Roman" pitchFamily="18" charset="0"/>
            </a:endParaRPr>
          </a:p>
        </p:txBody>
      </p:sp>
      <p:sp>
        <p:nvSpPr>
          <p:cNvPr id="108547" name="Rectangle 2"/>
          <p:cNvSpPr>
            <a:spLocks noChangeArrowheads="1" noTextEdit="1"/>
          </p:cNvSpPr>
          <p:nvPr>
            <p:ph type="sldImg"/>
          </p:nvPr>
        </p:nvSpPr>
        <p:spPr>
          <a:ln/>
        </p:spPr>
      </p:sp>
      <p:sp>
        <p:nvSpPr>
          <p:cNvPr id="1085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charset="0"/>
              <a:ea typeface="ＭＳ Ｐゴシック" pitchFamily="1"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Rot="1" noChangeArrowheads="1" noTextEdit="1"/>
          </p:cNvSpPr>
          <p:nvPr>
            <p:ph type="sldImg"/>
          </p:nvPr>
        </p:nvSpPr>
        <p:spPr>
          <a:ln/>
        </p:spPr>
      </p:sp>
      <p:sp>
        <p:nvSpPr>
          <p:cNvPr id="109571"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charset="0"/>
              <a:ea typeface="ＭＳ Ｐゴシック" pitchFamily="1"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charset="0"/>
              <a:ea typeface="ＭＳ Ｐゴシック" pitchFamily="1"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Rot="1" noChangeArrowheads="1" noTextEdit="1"/>
          </p:cNvSpPr>
          <p:nvPr>
            <p:ph type="sldImg"/>
          </p:nvPr>
        </p:nvSpPr>
        <p:spPr>
          <a:ln/>
        </p:spPr>
      </p:sp>
      <p:sp>
        <p:nvSpPr>
          <p:cNvPr id="224259"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Rot="1" noChangeArrowheads="1" noTextEdit="1"/>
          </p:cNvSpPr>
          <p:nvPr>
            <p:ph type="sldImg"/>
          </p:nvPr>
        </p:nvSpPr>
        <p:spPr>
          <a:ln/>
        </p:spPr>
      </p:sp>
      <p:sp>
        <p:nvSpPr>
          <p:cNvPr id="228355" name="Rectangle 3"/>
          <p:cNvSpPr>
            <a:spLocks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86A33A-9F3F-424E-A6EA-46F7C6E1A971}" type="slidenum">
              <a:rPr lang="en-US"/>
              <a:pPr>
                <a:defRPr/>
              </a:pPr>
              <a:t>‹#›</a:t>
            </a:fld>
            <a:endParaRPr lang="en-US"/>
          </a:p>
        </p:txBody>
      </p:sp>
    </p:spTree>
    <p:extLst>
      <p:ext uri="{BB962C8B-B14F-4D97-AF65-F5344CB8AC3E}">
        <p14:creationId xmlns:p14="http://schemas.microsoft.com/office/powerpoint/2010/main" val="1064416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08B764-0D54-4674-AC7F-47BF5B0676B9}" type="slidenum">
              <a:rPr lang="en-US"/>
              <a:pPr>
                <a:defRPr/>
              </a:pPr>
              <a:t>‹#›</a:t>
            </a:fld>
            <a:endParaRPr lang="en-US"/>
          </a:p>
        </p:txBody>
      </p:sp>
    </p:spTree>
    <p:extLst>
      <p:ext uri="{BB962C8B-B14F-4D97-AF65-F5344CB8AC3E}">
        <p14:creationId xmlns:p14="http://schemas.microsoft.com/office/powerpoint/2010/main" val="260910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50DA5B-B157-428A-B348-B3E0575DA7A8}" type="slidenum">
              <a:rPr lang="en-US"/>
              <a:pPr>
                <a:defRPr/>
              </a:pPr>
              <a:t>‹#›</a:t>
            </a:fld>
            <a:endParaRPr lang="en-US"/>
          </a:p>
        </p:txBody>
      </p:sp>
    </p:spTree>
    <p:extLst>
      <p:ext uri="{BB962C8B-B14F-4D97-AF65-F5344CB8AC3E}">
        <p14:creationId xmlns:p14="http://schemas.microsoft.com/office/powerpoint/2010/main" val="2778682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796041-1EBF-4AC5-B6B7-B95B244018F1}" type="slidenum">
              <a:rPr lang="en-US"/>
              <a:pPr>
                <a:defRPr/>
              </a:pPr>
              <a:t>‹#›</a:t>
            </a:fld>
            <a:endParaRPr lang="en-US"/>
          </a:p>
        </p:txBody>
      </p:sp>
    </p:spTree>
    <p:extLst>
      <p:ext uri="{BB962C8B-B14F-4D97-AF65-F5344CB8AC3E}">
        <p14:creationId xmlns:p14="http://schemas.microsoft.com/office/powerpoint/2010/main" val="11712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246E3148-836E-4EC2-93BD-2B741609094E}" type="slidenum">
              <a:rPr lang="en-US"/>
              <a:pPr>
                <a:defRPr/>
              </a:pPr>
              <a:t>‹#›</a:t>
            </a:fld>
            <a:endParaRPr lang="en-US"/>
          </a:p>
        </p:txBody>
      </p:sp>
    </p:spTree>
    <p:extLst>
      <p:ext uri="{BB962C8B-B14F-4D97-AF65-F5344CB8AC3E}">
        <p14:creationId xmlns:p14="http://schemas.microsoft.com/office/powerpoint/2010/main" val="1955591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4DB630-F658-4FE2-88FA-08FC602C74F1}" type="slidenum">
              <a:rPr lang="en-US"/>
              <a:pPr>
                <a:defRPr/>
              </a:pPr>
              <a:t>‹#›</a:t>
            </a:fld>
            <a:endParaRPr lang="en-US"/>
          </a:p>
        </p:txBody>
      </p:sp>
    </p:spTree>
    <p:extLst>
      <p:ext uri="{BB962C8B-B14F-4D97-AF65-F5344CB8AC3E}">
        <p14:creationId xmlns:p14="http://schemas.microsoft.com/office/powerpoint/2010/main" val="77967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F7FE64-E786-404F-9C75-278521789FD6}" type="slidenum">
              <a:rPr lang="en-US"/>
              <a:pPr>
                <a:defRPr/>
              </a:pPr>
              <a:t>‹#›</a:t>
            </a:fld>
            <a:endParaRPr lang="en-US"/>
          </a:p>
        </p:txBody>
      </p:sp>
    </p:spTree>
    <p:extLst>
      <p:ext uri="{BB962C8B-B14F-4D97-AF65-F5344CB8AC3E}">
        <p14:creationId xmlns:p14="http://schemas.microsoft.com/office/powerpoint/2010/main" val="300751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9D5C89-A7BD-4A9F-BF04-1CDF6F497BA0}" type="slidenum">
              <a:rPr lang="en-US"/>
              <a:pPr>
                <a:defRPr/>
              </a:pPr>
              <a:t>‹#›</a:t>
            </a:fld>
            <a:endParaRPr lang="en-US"/>
          </a:p>
        </p:txBody>
      </p:sp>
    </p:spTree>
    <p:extLst>
      <p:ext uri="{BB962C8B-B14F-4D97-AF65-F5344CB8AC3E}">
        <p14:creationId xmlns:p14="http://schemas.microsoft.com/office/powerpoint/2010/main" val="191766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F8A3B1-03DF-46E0-A7AD-A314F8E9615A}" type="slidenum">
              <a:rPr lang="en-US"/>
              <a:pPr>
                <a:defRPr/>
              </a:pPr>
              <a:t>‹#›</a:t>
            </a:fld>
            <a:endParaRPr lang="en-US"/>
          </a:p>
        </p:txBody>
      </p:sp>
    </p:spTree>
    <p:extLst>
      <p:ext uri="{BB962C8B-B14F-4D97-AF65-F5344CB8AC3E}">
        <p14:creationId xmlns:p14="http://schemas.microsoft.com/office/powerpoint/2010/main" val="165509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D4490D8-F5EF-485F-8591-D86C6A49624A}" type="slidenum">
              <a:rPr lang="en-US"/>
              <a:pPr>
                <a:defRPr/>
              </a:pPr>
              <a:t>‹#›</a:t>
            </a:fld>
            <a:endParaRPr lang="en-US"/>
          </a:p>
        </p:txBody>
      </p:sp>
    </p:spTree>
    <p:extLst>
      <p:ext uri="{BB962C8B-B14F-4D97-AF65-F5344CB8AC3E}">
        <p14:creationId xmlns:p14="http://schemas.microsoft.com/office/powerpoint/2010/main" val="347426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5F7CE9B-2520-4F93-B735-DFF1AA925199}" type="slidenum">
              <a:rPr lang="en-US"/>
              <a:pPr>
                <a:defRPr/>
              </a:pPr>
              <a:t>‹#›</a:t>
            </a:fld>
            <a:endParaRPr lang="en-US"/>
          </a:p>
        </p:txBody>
      </p:sp>
    </p:spTree>
    <p:extLst>
      <p:ext uri="{BB962C8B-B14F-4D97-AF65-F5344CB8AC3E}">
        <p14:creationId xmlns:p14="http://schemas.microsoft.com/office/powerpoint/2010/main" val="2302821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536BC3-7EFE-4D57-84F9-64DF06073CE4}" type="slidenum">
              <a:rPr lang="en-US"/>
              <a:pPr>
                <a:defRPr/>
              </a:pPr>
              <a:t>‹#›</a:t>
            </a:fld>
            <a:endParaRPr lang="en-US"/>
          </a:p>
        </p:txBody>
      </p:sp>
    </p:spTree>
    <p:extLst>
      <p:ext uri="{BB962C8B-B14F-4D97-AF65-F5344CB8AC3E}">
        <p14:creationId xmlns:p14="http://schemas.microsoft.com/office/powerpoint/2010/main" val="1183852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72394C-930C-4B94-83C7-3E0C33045F67}" type="slidenum">
              <a:rPr lang="en-US"/>
              <a:pPr>
                <a:defRPr/>
              </a:pPr>
              <a:t>‹#›</a:t>
            </a:fld>
            <a:endParaRPr lang="en-US"/>
          </a:p>
        </p:txBody>
      </p:sp>
    </p:spTree>
    <p:extLst>
      <p:ext uri="{BB962C8B-B14F-4D97-AF65-F5344CB8AC3E}">
        <p14:creationId xmlns:p14="http://schemas.microsoft.com/office/powerpoint/2010/main" val="310518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45"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45"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45" charset="-128"/>
              </a:defRPr>
            </a:lvl1pPr>
          </a:lstStyle>
          <a:p>
            <a:pPr>
              <a:defRPr/>
            </a:pPr>
            <a:fld id="{28562946-0E5D-4A75-B8B0-E02ADEF0C0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ＭＳ Ｐゴシック" pitchFamily="35" charset="-128"/>
          <a:cs typeface="ＭＳ Ｐゴシック" pitchFamily="35" charset="-128"/>
        </a:defRPr>
      </a:lvl1pPr>
      <a:lvl2pPr algn="ctr" rtl="0" eaLnBrk="0" fontAlgn="base" hangingPunct="0">
        <a:spcBef>
          <a:spcPct val="0"/>
        </a:spcBef>
        <a:spcAft>
          <a:spcPct val="0"/>
        </a:spcAft>
        <a:defRPr sz="4400">
          <a:solidFill>
            <a:schemeClr val="tx2"/>
          </a:solidFill>
          <a:latin typeface="Arial" pitchFamily="32" charset="0"/>
          <a:ea typeface="ＭＳ Ｐゴシック" pitchFamily="35" charset="-128"/>
          <a:cs typeface="ＭＳ Ｐゴシック" pitchFamily="35" charset="-128"/>
        </a:defRPr>
      </a:lvl2pPr>
      <a:lvl3pPr algn="ctr" rtl="0" eaLnBrk="0" fontAlgn="base" hangingPunct="0">
        <a:spcBef>
          <a:spcPct val="0"/>
        </a:spcBef>
        <a:spcAft>
          <a:spcPct val="0"/>
        </a:spcAft>
        <a:defRPr sz="4400">
          <a:solidFill>
            <a:schemeClr val="tx2"/>
          </a:solidFill>
          <a:latin typeface="Arial" pitchFamily="32" charset="0"/>
          <a:ea typeface="ＭＳ Ｐゴシック" pitchFamily="35" charset="-128"/>
          <a:cs typeface="ＭＳ Ｐゴシック" pitchFamily="35" charset="-128"/>
        </a:defRPr>
      </a:lvl3pPr>
      <a:lvl4pPr algn="ctr" rtl="0" eaLnBrk="0" fontAlgn="base" hangingPunct="0">
        <a:spcBef>
          <a:spcPct val="0"/>
        </a:spcBef>
        <a:spcAft>
          <a:spcPct val="0"/>
        </a:spcAft>
        <a:defRPr sz="4400">
          <a:solidFill>
            <a:schemeClr val="tx2"/>
          </a:solidFill>
          <a:latin typeface="Arial" pitchFamily="32" charset="0"/>
          <a:ea typeface="ＭＳ Ｐゴシック" pitchFamily="35" charset="-128"/>
          <a:cs typeface="ＭＳ Ｐゴシック" pitchFamily="35" charset="-128"/>
        </a:defRPr>
      </a:lvl4pPr>
      <a:lvl5pPr algn="ctr" rtl="0" eaLnBrk="0" fontAlgn="base" hangingPunct="0">
        <a:spcBef>
          <a:spcPct val="0"/>
        </a:spcBef>
        <a:spcAft>
          <a:spcPct val="0"/>
        </a:spcAft>
        <a:defRPr sz="4400">
          <a:solidFill>
            <a:schemeClr val="tx2"/>
          </a:solidFill>
          <a:latin typeface="Arial" pitchFamily="32" charset="0"/>
          <a:ea typeface="ＭＳ Ｐゴシック" pitchFamily="35" charset="-128"/>
          <a:cs typeface="ＭＳ Ｐゴシック" pitchFamily="35" charset="-128"/>
        </a:defRPr>
      </a:lvl5pPr>
      <a:lvl6pPr marL="457200" algn="ctr" rtl="0" fontAlgn="base">
        <a:spcBef>
          <a:spcPct val="0"/>
        </a:spcBef>
        <a:spcAft>
          <a:spcPct val="0"/>
        </a:spcAft>
        <a:defRPr sz="4400">
          <a:solidFill>
            <a:schemeClr val="tx2"/>
          </a:solidFill>
          <a:latin typeface="Arial" pitchFamily="32" charset="0"/>
        </a:defRPr>
      </a:lvl6pPr>
      <a:lvl7pPr marL="914400" algn="ctr" rtl="0" fontAlgn="base">
        <a:spcBef>
          <a:spcPct val="0"/>
        </a:spcBef>
        <a:spcAft>
          <a:spcPct val="0"/>
        </a:spcAft>
        <a:defRPr sz="4400">
          <a:solidFill>
            <a:schemeClr val="tx2"/>
          </a:solidFill>
          <a:latin typeface="Arial" pitchFamily="32" charset="0"/>
        </a:defRPr>
      </a:lvl7pPr>
      <a:lvl8pPr marL="1371600" algn="ctr" rtl="0" fontAlgn="base">
        <a:spcBef>
          <a:spcPct val="0"/>
        </a:spcBef>
        <a:spcAft>
          <a:spcPct val="0"/>
        </a:spcAft>
        <a:defRPr sz="4400">
          <a:solidFill>
            <a:schemeClr val="tx2"/>
          </a:solidFill>
          <a:latin typeface="Arial" pitchFamily="32" charset="0"/>
        </a:defRPr>
      </a:lvl8pPr>
      <a:lvl9pPr marL="1828800" algn="ctr" rtl="0" fontAlgn="base">
        <a:spcBef>
          <a:spcPct val="0"/>
        </a:spcBef>
        <a:spcAft>
          <a:spcPct val="0"/>
        </a:spcAft>
        <a:defRPr sz="4400">
          <a:solidFill>
            <a:schemeClr val="tx2"/>
          </a:solidFill>
          <a:latin typeface="Arial" pitchFamily="3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5" charset="-128"/>
          <a:cs typeface="ＭＳ Ｐゴシック" pitchFamily="3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32"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32"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32"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3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3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3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3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3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11.w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12.jpeg"/><Relationship Id="rId4"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15.wmf"/><Relationship Id="rId2" Type="http://schemas.openxmlformats.org/officeDocument/2006/relationships/tags" Target="../tags/tag10.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image" Target="../media/image14.jpeg"/><Relationship Id="rId4"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11.wmf"/><Relationship Id="rId2" Type="http://schemas.openxmlformats.org/officeDocument/2006/relationships/tags" Target="../tags/tag16.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12.jpeg"/><Relationship Id="rId4"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16.jpeg"/></Relationships>
</file>

<file path=ppt/slides/_rels/slide22.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17.wmf"/><Relationship Id="rId2" Type="http://schemas.openxmlformats.org/officeDocument/2006/relationships/tags" Target="../tags/tag20.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image" Target="../media/image16.jpeg"/><Relationship Id="rId4"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8.wmf"/></Relationships>
</file>

<file path=ppt/slides/_rels/slide24.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19.wmf"/><Relationship Id="rId2" Type="http://schemas.openxmlformats.org/officeDocument/2006/relationships/tags" Target="../tags/tag22.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image" Target="../media/image16.jpeg"/><Relationship Id="rId4"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1.jpeg"/><Relationship Id="rId4"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6.jpeg"/></Relationships>
</file>

<file path=ppt/slides/_rels/slide3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30.jpeg"/></Relationships>
</file>

<file path=ppt/slides/_rels/slide35.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33.jpeg"/></Relationships>
</file>

<file path=ppt/slides/_rels/slide3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40.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85800" y="2130425"/>
            <a:ext cx="7772400" cy="1470025"/>
          </a:xfrm>
          <a:solidFill>
            <a:srgbClr val="FF99CC"/>
          </a:solidFill>
        </p:spPr>
        <p:txBody>
          <a:bodyPr/>
          <a:lstStyle/>
          <a:p>
            <a:pPr eaLnBrk="1" hangingPunct="1"/>
            <a:r>
              <a:rPr lang="en-US" altLang="en-US" smtClean="0">
                <a:ea typeface="ＭＳ Ｐゴシック" pitchFamily="1" charset="-128"/>
              </a:rPr>
              <a:t>Chapter 17</a:t>
            </a:r>
          </a:p>
        </p:txBody>
      </p:sp>
      <p:sp>
        <p:nvSpPr>
          <p:cNvPr id="2051" name="Rectangle 3"/>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r>
              <a:rPr lang="en-US" altLang="en-US" smtClean="0">
                <a:ea typeface="ＭＳ Ｐゴシック" pitchFamily="1" charset="-128"/>
              </a:rPr>
              <a:t>Rigid Body Dynamics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1"/>
          <p:cNvSpPr txBox="1">
            <a:spLocks noChangeArrowheads="1"/>
          </p:cNvSpPr>
          <p:nvPr/>
        </p:nvSpPr>
        <p:spPr bwMode="auto">
          <a:xfrm>
            <a:off x="585788" y="1177925"/>
            <a:ext cx="82359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If point P coincides with the mass center G, this equation reduces to the </a:t>
            </a:r>
            <a:r>
              <a:rPr lang="en-US" altLang="en-US" sz="2400">
                <a:solidFill>
                  <a:schemeClr val="hlink"/>
                </a:solidFill>
                <a:latin typeface="Times New Roman" pitchFamily="18" charset="0"/>
              </a:rPr>
              <a:t>scalar equation</a:t>
            </a:r>
            <a:r>
              <a:rPr lang="en-US" altLang="en-US" sz="2400">
                <a:latin typeface="Times New Roman" pitchFamily="18" charset="0"/>
              </a:rPr>
              <a:t> of </a:t>
            </a:r>
            <a:r>
              <a:rPr lang="en-US" altLang="en-US" sz="2400">
                <a:latin typeface="Times New Roman" pitchFamily="18" charset="0"/>
                <a:sym typeface="Symbol" pitchFamily="18" charset="2"/>
              </a:rPr>
              <a:t>M</a:t>
            </a:r>
            <a:r>
              <a:rPr lang="en-US" altLang="en-US" sz="2400" baseline="-25000">
                <a:latin typeface="Times New Roman" pitchFamily="18" charset="0"/>
                <a:sym typeface="Symbol" pitchFamily="18" charset="2"/>
              </a:rPr>
              <a:t>G</a:t>
            </a:r>
            <a:r>
              <a:rPr lang="en-US" altLang="en-US" sz="2400" b="1" i="1" baseline="-25000">
                <a:latin typeface="Times New Roman" pitchFamily="18" charset="0"/>
                <a:sym typeface="Symbol" pitchFamily="18" charset="2"/>
              </a:rPr>
              <a:t> </a:t>
            </a:r>
            <a:r>
              <a:rPr lang="en-US" altLang="en-US" sz="2400">
                <a:latin typeface="Times New Roman" pitchFamily="18" charset="0"/>
              </a:rPr>
              <a:t>= I</a:t>
            </a:r>
            <a:r>
              <a:rPr lang="en-US" altLang="en-US" sz="2400" baseline="-25000">
                <a:latin typeface="Times New Roman" pitchFamily="18" charset="0"/>
              </a:rPr>
              <a:t>G </a:t>
            </a:r>
            <a:r>
              <a:rPr lang="en-US" altLang="en-US" sz="2400">
                <a:latin typeface="Times New Roman" pitchFamily="18" charset="0"/>
                <a:sym typeface="Symbol" pitchFamily="18" charset="2"/>
              </a:rPr>
              <a:t> .</a:t>
            </a:r>
            <a:endParaRPr lang="en-US" altLang="en-US" sz="2400">
              <a:latin typeface="Times New Roman" pitchFamily="18" charset="0"/>
            </a:endParaRPr>
          </a:p>
        </p:txBody>
      </p:sp>
      <p:sp>
        <p:nvSpPr>
          <p:cNvPr id="18435" name="Text Box 20"/>
          <p:cNvSpPr txBox="1">
            <a:spLocks noChangeArrowheads="1"/>
          </p:cNvSpPr>
          <p:nvPr/>
        </p:nvSpPr>
        <p:spPr bwMode="auto">
          <a:xfrm>
            <a:off x="542925" y="2193925"/>
            <a:ext cx="82327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In words:  the resultant (summation) moment about the mass center due to all the external forces is equal to the moment of inertia about G times the angular acceleration of the body.</a:t>
            </a:r>
          </a:p>
        </p:txBody>
      </p:sp>
      <p:sp>
        <p:nvSpPr>
          <p:cNvPr id="114711" name="Text Box 23"/>
          <p:cNvSpPr txBox="1">
            <a:spLocks noChangeArrowheads="1"/>
          </p:cNvSpPr>
          <p:nvPr/>
        </p:nvSpPr>
        <p:spPr bwMode="auto">
          <a:xfrm>
            <a:off x="539750" y="3525838"/>
            <a:ext cx="82359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Thus,</a:t>
            </a:r>
            <a:r>
              <a:rPr lang="en-US" altLang="en-US" sz="2400">
                <a:solidFill>
                  <a:schemeClr val="hlink"/>
                </a:solidFill>
                <a:latin typeface="Times New Roman" pitchFamily="18" charset="0"/>
              </a:rPr>
              <a:t> three </a:t>
            </a:r>
            <a:r>
              <a:rPr lang="en-US" altLang="en-US" sz="2400">
                <a:latin typeface="Times New Roman" pitchFamily="18" charset="0"/>
              </a:rPr>
              <a:t>independent </a:t>
            </a:r>
            <a:r>
              <a:rPr lang="en-US" altLang="en-US" sz="2400">
                <a:solidFill>
                  <a:schemeClr val="hlink"/>
                </a:solidFill>
                <a:latin typeface="Times New Roman" pitchFamily="18" charset="0"/>
              </a:rPr>
              <a:t>scalar</a:t>
            </a:r>
            <a:r>
              <a:rPr lang="en-US" altLang="en-US" sz="2400">
                <a:latin typeface="Times New Roman" pitchFamily="18" charset="0"/>
              </a:rPr>
              <a:t> equations of motion may be used to describe the general planar motion of a rigid body.  These equations are:</a:t>
            </a:r>
          </a:p>
        </p:txBody>
      </p:sp>
      <p:sp>
        <p:nvSpPr>
          <p:cNvPr id="18437" name="Text Box 49"/>
          <p:cNvSpPr txBox="1">
            <a:spLocks noChangeArrowheads="1"/>
          </p:cNvSpPr>
          <p:nvPr/>
        </p:nvSpPr>
        <p:spPr bwMode="auto">
          <a:xfrm>
            <a:off x="704850" y="530225"/>
            <a:ext cx="78565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2400" b="1">
                <a:solidFill>
                  <a:schemeClr val="accent2"/>
                </a:solidFill>
                <a:latin typeface="Times New Roman" pitchFamily="18" charset="0"/>
              </a:rPr>
              <a:t>EQUATIONS  OF  ROTATIONAL  MOTION </a:t>
            </a:r>
            <a:r>
              <a:rPr lang="en-US" altLang="en-US" sz="2400">
                <a:solidFill>
                  <a:schemeClr val="accent2"/>
                </a:solidFill>
                <a:latin typeface="Times New Roman" pitchFamily="18" charset="0"/>
              </a:rPr>
              <a:t>(continued)</a:t>
            </a:r>
            <a:endParaRPr lang="en-US" altLang="en-US" sz="2400" b="1">
              <a:solidFill>
                <a:schemeClr val="accent2"/>
              </a:solidFill>
              <a:latin typeface="Times New Roman" pitchFamily="18" charset="0"/>
            </a:endParaRPr>
          </a:p>
        </p:txBody>
      </p:sp>
      <p:sp>
        <p:nvSpPr>
          <p:cNvPr id="114738" name="Rectangle 50"/>
          <p:cNvSpPr>
            <a:spLocks noChangeArrowheads="1"/>
          </p:cNvSpPr>
          <p:nvPr/>
        </p:nvSpPr>
        <p:spPr bwMode="auto">
          <a:xfrm>
            <a:off x="2073275" y="4756150"/>
            <a:ext cx="4964113"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tabLst>
                <a:tab pos="520700" algn="l"/>
              </a:tabLst>
              <a:defRPr sz="3200">
                <a:solidFill>
                  <a:schemeClr val="tx1"/>
                </a:solidFill>
                <a:latin typeface="Arial" charset="0"/>
                <a:ea typeface="ＭＳ Ｐゴシック" pitchFamily="1" charset="-128"/>
              </a:defRPr>
            </a:lvl1pPr>
            <a:lvl2pPr marL="742950" indent="-285750" eaLnBrk="0" hangingPunct="0">
              <a:spcBef>
                <a:spcPct val="20000"/>
              </a:spcBef>
              <a:buChar char="–"/>
              <a:tabLst>
                <a:tab pos="520700" algn="l"/>
              </a:tabLst>
              <a:defRPr sz="2800">
                <a:solidFill>
                  <a:schemeClr val="tx1"/>
                </a:solidFill>
                <a:latin typeface="Arial" charset="0"/>
                <a:ea typeface="ＭＳ Ｐゴシック" pitchFamily="1" charset="-128"/>
              </a:defRPr>
            </a:lvl2pPr>
            <a:lvl3pPr marL="1143000" indent="-228600" eaLnBrk="0" hangingPunct="0">
              <a:spcBef>
                <a:spcPct val="20000"/>
              </a:spcBef>
              <a:buChar char="•"/>
              <a:tabLst>
                <a:tab pos="520700" algn="l"/>
              </a:tabLst>
              <a:defRPr sz="2400">
                <a:solidFill>
                  <a:schemeClr val="tx1"/>
                </a:solidFill>
                <a:latin typeface="Arial" charset="0"/>
                <a:ea typeface="ＭＳ Ｐゴシック" pitchFamily="1" charset="-128"/>
              </a:defRPr>
            </a:lvl3pPr>
            <a:lvl4pPr marL="1600200" indent="-228600" eaLnBrk="0" hangingPunct="0">
              <a:spcBef>
                <a:spcPct val="20000"/>
              </a:spcBef>
              <a:buChar char="–"/>
              <a:tabLst>
                <a:tab pos="520700" algn="l"/>
              </a:tabLst>
              <a:defRPr sz="2000">
                <a:solidFill>
                  <a:schemeClr val="tx1"/>
                </a:solidFill>
                <a:latin typeface="Arial" charset="0"/>
                <a:ea typeface="ＭＳ Ｐゴシック" pitchFamily="1" charset="-128"/>
              </a:defRPr>
            </a:lvl4pPr>
            <a:lvl5pPr marL="2057400" indent="-228600" eaLnBrk="0" hangingPunct="0">
              <a:spcBef>
                <a:spcPct val="20000"/>
              </a:spcBef>
              <a:buChar char="»"/>
              <a:tabLst>
                <a:tab pos="520700" algn="l"/>
              </a:tabLst>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tabLst>
                <a:tab pos="520700" algn="l"/>
              </a:tabLst>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tabLst>
                <a:tab pos="520700" algn="l"/>
              </a:tabLst>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tabLst>
                <a:tab pos="520700" algn="l"/>
              </a:tabLst>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tabLst>
                <a:tab pos="520700" algn="l"/>
              </a:tabLst>
              <a:defRPr sz="2000">
                <a:solidFill>
                  <a:schemeClr val="tx1"/>
                </a:solidFill>
                <a:latin typeface="Arial" charset="0"/>
                <a:ea typeface="ＭＳ Ｐゴシック" pitchFamily="1" charset="-128"/>
              </a:defRPr>
            </a:lvl9pPr>
          </a:lstStyle>
          <a:p>
            <a:pPr eaLnBrk="1" hangingPunct="1">
              <a:spcBef>
                <a:spcPct val="0"/>
              </a:spcBef>
              <a:spcAft>
                <a:spcPts val="1200"/>
              </a:spcAft>
              <a:buFontTx/>
              <a:buNone/>
            </a:pPr>
            <a:r>
              <a:rPr lang="en-US" altLang="en-US" sz="2400">
                <a:latin typeface="Times New Roman" pitchFamily="18" charset="0"/>
                <a:sym typeface="Symbol" pitchFamily="18" charset="2"/>
              </a:rPr>
              <a:t>	 F</a:t>
            </a:r>
            <a:r>
              <a:rPr lang="en-US" altLang="en-US" sz="2400" baseline="-25000">
                <a:latin typeface="Times New Roman" pitchFamily="18" charset="0"/>
                <a:sym typeface="Symbol" pitchFamily="18" charset="2"/>
              </a:rPr>
              <a:t>x  </a:t>
            </a:r>
            <a:r>
              <a:rPr lang="en-US" altLang="en-US" sz="2400">
                <a:latin typeface="Times New Roman" pitchFamily="18" charset="0"/>
                <a:sym typeface="Symbol" pitchFamily="18" charset="2"/>
              </a:rPr>
              <a:t>=  m(a</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a:t>
            </a:r>
            <a:r>
              <a:rPr lang="en-US" altLang="en-US" sz="2400" baseline="-25000">
                <a:latin typeface="Times New Roman" pitchFamily="18" charset="0"/>
                <a:sym typeface="Symbol" pitchFamily="18" charset="2"/>
              </a:rPr>
              <a:t>x</a:t>
            </a:r>
            <a:endParaRPr lang="en-US" altLang="en-US" sz="2400">
              <a:latin typeface="Times New Roman" pitchFamily="18" charset="0"/>
            </a:endParaRPr>
          </a:p>
          <a:p>
            <a:pPr eaLnBrk="1" hangingPunct="1">
              <a:spcBef>
                <a:spcPct val="0"/>
              </a:spcBef>
              <a:spcAft>
                <a:spcPts val="1200"/>
              </a:spcAft>
              <a:buFontTx/>
              <a:buNone/>
            </a:pPr>
            <a:r>
              <a:rPr lang="en-US" altLang="en-US" sz="2400">
                <a:latin typeface="Times New Roman" pitchFamily="18" charset="0"/>
                <a:sym typeface="Symbol" pitchFamily="18" charset="2"/>
              </a:rPr>
              <a:t>	 F</a:t>
            </a:r>
            <a:r>
              <a:rPr lang="en-US" altLang="en-US" sz="2400" baseline="-25000">
                <a:latin typeface="Times New Roman" pitchFamily="18" charset="0"/>
                <a:sym typeface="Symbol" pitchFamily="18" charset="2"/>
              </a:rPr>
              <a:t>y  </a:t>
            </a:r>
            <a:r>
              <a:rPr lang="en-US" altLang="en-US" sz="2400">
                <a:latin typeface="Times New Roman" pitchFamily="18" charset="0"/>
                <a:sym typeface="Symbol" pitchFamily="18" charset="2"/>
              </a:rPr>
              <a:t>=  m(a</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a:t>
            </a:r>
            <a:r>
              <a:rPr lang="en-US" altLang="en-US" sz="2400" baseline="-25000">
                <a:latin typeface="Times New Roman" pitchFamily="18" charset="0"/>
                <a:sym typeface="Symbol" pitchFamily="18" charset="2"/>
              </a:rPr>
              <a:t>y</a:t>
            </a:r>
            <a:endParaRPr lang="en-US" altLang="en-US" sz="2400">
              <a:latin typeface="Times New Roman" pitchFamily="18" charset="0"/>
            </a:endParaRPr>
          </a:p>
          <a:p>
            <a:pPr eaLnBrk="1" hangingPunct="1">
              <a:spcBef>
                <a:spcPct val="0"/>
              </a:spcBef>
              <a:spcAft>
                <a:spcPts val="1200"/>
              </a:spcAft>
              <a:buFontTx/>
              <a:buNone/>
            </a:pPr>
            <a:r>
              <a:rPr lang="en-US" altLang="en-US" sz="2400">
                <a:latin typeface="Times New Roman" pitchFamily="18" charset="0"/>
                <a:sym typeface="Symbol" pitchFamily="18" charset="2"/>
              </a:rPr>
              <a:t>and	 M</a:t>
            </a:r>
            <a:r>
              <a:rPr lang="en-US" altLang="en-US" sz="2400" baseline="-25000">
                <a:latin typeface="Times New Roman" pitchFamily="18" charset="0"/>
                <a:sym typeface="Symbol" pitchFamily="18" charset="2"/>
              </a:rPr>
              <a:t>G</a:t>
            </a:r>
            <a:r>
              <a:rPr lang="en-US" altLang="en-US" sz="2400" i="1" baseline="-25000">
                <a:latin typeface="Times New Roman" pitchFamily="18" charset="0"/>
                <a:sym typeface="Symbol" pitchFamily="18" charset="2"/>
              </a:rPr>
              <a:t>  </a:t>
            </a:r>
            <a:r>
              <a:rPr lang="en-US" altLang="en-US" sz="2400">
                <a:latin typeface="Times New Roman" pitchFamily="18" charset="0"/>
              </a:rPr>
              <a:t>=  I</a:t>
            </a:r>
            <a:r>
              <a:rPr lang="en-US" altLang="en-US" sz="2400" baseline="-25000">
                <a:latin typeface="Times New Roman" pitchFamily="18" charset="0"/>
              </a:rPr>
              <a:t>G</a:t>
            </a:r>
            <a:r>
              <a:rPr lang="en-US" altLang="en-US" sz="2400">
                <a:latin typeface="Times New Roman" pitchFamily="18" charset="0"/>
                <a:sym typeface="Symbol" pitchFamily="18" charset="2"/>
              </a:rPr>
              <a:t>   or    M</a:t>
            </a:r>
            <a:r>
              <a:rPr lang="en-US" altLang="en-US" sz="2400" baseline="-25000">
                <a:latin typeface="Times New Roman" pitchFamily="18" charset="0"/>
                <a:sym typeface="Symbol" pitchFamily="18" charset="2"/>
              </a:rPr>
              <a:t>p  </a:t>
            </a:r>
            <a:r>
              <a:rPr lang="en-US" altLang="en-US" sz="2400">
                <a:latin typeface="Times New Roman" pitchFamily="18" charset="0"/>
                <a:sym typeface="Symbol" pitchFamily="18" charset="2"/>
              </a:rPr>
              <a:t>=   (</a:t>
            </a:r>
            <a:r>
              <a:rPr lang="en-US" altLang="en-US" sz="2400" i="1">
                <a:latin typeface="Times New Roman" pitchFamily="18" charset="0"/>
                <a:sym typeface="Symbol" pitchFamily="18" charset="2"/>
              </a:rPr>
              <a:t>M</a:t>
            </a:r>
            <a:r>
              <a:rPr lang="en-US" altLang="en-US" sz="2400" i="1" baseline="-25000">
                <a:latin typeface="Times New Roman" pitchFamily="18" charset="0"/>
                <a:sym typeface="Symbol" pitchFamily="18" charset="2"/>
              </a:rPr>
              <a:t>k</a:t>
            </a:r>
            <a:r>
              <a:rPr lang="en-US" altLang="en-US" sz="2400">
                <a:latin typeface="Times New Roman" pitchFamily="18" charset="0"/>
                <a:sym typeface="Symbol" pitchFamily="18" charset="2"/>
              </a:rPr>
              <a:t>)</a:t>
            </a:r>
            <a:r>
              <a:rPr lang="en-US" altLang="en-US" sz="2400" baseline="-25000">
                <a:latin typeface="Times New Roman" pitchFamily="18" charset="0"/>
                <a:sym typeface="Symbol" pitchFamily="18" charset="2"/>
              </a:rPr>
              <a:t>p</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4711"/>
                                        </p:tgtEl>
                                        <p:attrNameLst>
                                          <p:attrName>style.visibility</p:attrName>
                                        </p:attrNameLst>
                                      </p:cBhvr>
                                      <p:to>
                                        <p:strVal val="visible"/>
                                      </p:to>
                                    </p:set>
                                    <p:anim calcmode="lin" valueType="num">
                                      <p:cBhvr additive="base">
                                        <p:cTn id="7" dur="500" fill="hold"/>
                                        <p:tgtEl>
                                          <p:spTgt spid="114711"/>
                                        </p:tgtEl>
                                        <p:attrNameLst>
                                          <p:attrName>ppt_x</p:attrName>
                                        </p:attrNameLst>
                                      </p:cBhvr>
                                      <p:tavLst>
                                        <p:tav tm="0">
                                          <p:val>
                                            <p:strVal val="0-#ppt_w/2"/>
                                          </p:val>
                                        </p:tav>
                                        <p:tav tm="100000">
                                          <p:val>
                                            <p:strVal val="#ppt_x"/>
                                          </p:val>
                                        </p:tav>
                                      </p:tavLst>
                                    </p:anim>
                                    <p:anim calcmode="lin" valueType="num">
                                      <p:cBhvr additive="base">
                                        <p:cTn id="8" dur="500" fill="hold"/>
                                        <p:tgtEl>
                                          <p:spTgt spid="11471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4738"/>
                                        </p:tgtEl>
                                        <p:attrNameLst>
                                          <p:attrName>style.visibility</p:attrName>
                                        </p:attrNameLst>
                                      </p:cBhvr>
                                      <p:to>
                                        <p:strVal val="visible"/>
                                      </p:to>
                                    </p:set>
                                    <p:anim calcmode="lin" valueType="num">
                                      <p:cBhvr additive="base">
                                        <p:cTn id="13" dur="500" fill="hold"/>
                                        <p:tgtEl>
                                          <p:spTgt spid="114738"/>
                                        </p:tgtEl>
                                        <p:attrNameLst>
                                          <p:attrName>ppt_x</p:attrName>
                                        </p:attrNameLst>
                                      </p:cBhvr>
                                      <p:tavLst>
                                        <p:tav tm="0">
                                          <p:val>
                                            <p:strVal val="0-#ppt_w/2"/>
                                          </p:val>
                                        </p:tav>
                                        <p:tav tm="100000">
                                          <p:val>
                                            <p:strVal val="#ppt_x"/>
                                          </p:val>
                                        </p:tav>
                                      </p:tavLst>
                                    </p:anim>
                                    <p:anim calcmode="lin" valueType="num">
                                      <p:cBhvr additive="base">
                                        <p:cTn id="14" dur="500" fill="hold"/>
                                        <p:tgtEl>
                                          <p:spTgt spid="1147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11" grpId="0" autoUpdateAnimBg="0"/>
      <p:bldP spid="11473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685800" y="0"/>
            <a:ext cx="78486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3600" b="1">
                <a:solidFill>
                  <a:srgbClr val="0033CC"/>
                </a:solidFill>
                <a:latin typeface="Times New Roman" pitchFamily="18" charset="0"/>
              </a:rPr>
              <a:t>EQUATIONS  OF  MOTION: ROTATION  ABOUT  A FIXED AXIS</a:t>
            </a:r>
          </a:p>
        </p:txBody>
      </p:sp>
      <p:sp>
        <p:nvSpPr>
          <p:cNvPr id="69635" name="Text Box 3"/>
          <p:cNvSpPr txBox="1">
            <a:spLocks noChangeArrowheads="1"/>
          </p:cNvSpPr>
          <p:nvPr/>
        </p:nvSpPr>
        <p:spPr bwMode="auto">
          <a:xfrm>
            <a:off x="4191000" y="5181600"/>
            <a:ext cx="3352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sym typeface="Symbol" pitchFamily="18" charset="2"/>
              </a:rPr>
              <a:t> F</a:t>
            </a:r>
            <a:r>
              <a:rPr lang="en-US" altLang="en-US" sz="2400" baseline="-25000">
                <a:latin typeface="Times New Roman" pitchFamily="18" charset="0"/>
                <a:sym typeface="Symbol" pitchFamily="18" charset="2"/>
              </a:rPr>
              <a:t>n</a:t>
            </a:r>
            <a:r>
              <a:rPr lang="en-US" altLang="en-US" sz="2400">
                <a:latin typeface="Times New Roman" pitchFamily="18" charset="0"/>
                <a:sym typeface="Symbol" pitchFamily="18" charset="2"/>
              </a:rPr>
              <a:t> = m (a</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a:t>
            </a:r>
            <a:r>
              <a:rPr lang="en-US" altLang="en-US" sz="2400" baseline="-25000">
                <a:latin typeface="Times New Roman" pitchFamily="18" charset="0"/>
                <a:sym typeface="Symbol" pitchFamily="18" charset="2"/>
              </a:rPr>
              <a:t>n</a:t>
            </a:r>
            <a:r>
              <a:rPr lang="en-US" altLang="en-US" sz="2400">
                <a:latin typeface="Times New Roman" pitchFamily="18" charset="0"/>
                <a:sym typeface="Symbol" pitchFamily="18" charset="2"/>
              </a:rPr>
              <a:t> = m r</a:t>
            </a:r>
            <a:r>
              <a:rPr lang="en-US" altLang="en-US" sz="2400" baseline="-25000">
                <a:latin typeface="Times New Roman" pitchFamily="18" charset="0"/>
                <a:sym typeface="Symbol" pitchFamily="18" charset="2"/>
              </a:rPr>
              <a:t>G </a:t>
            </a:r>
            <a:r>
              <a:rPr lang="en-US" altLang="en-US" sz="2400">
                <a:latin typeface="Symbol" pitchFamily="18" charset="2"/>
                <a:sym typeface="Symbol" pitchFamily="18" charset="2"/>
              </a:rPr>
              <a:t>w</a:t>
            </a:r>
            <a:r>
              <a:rPr lang="en-US" altLang="en-US" sz="2400" baseline="30000">
                <a:latin typeface="Times New Roman" pitchFamily="18" charset="0"/>
                <a:sym typeface="Symbol" pitchFamily="18" charset="2"/>
              </a:rPr>
              <a:t>2</a:t>
            </a:r>
          </a:p>
          <a:p>
            <a:pPr eaLnBrk="1" hangingPunct="1">
              <a:spcBef>
                <a:spcPct val="0"/>
              </a:spcBef>
              <a:buFontTx/>
              <a:buNone/>
            </a:pPr>
            <a:r>
              <a:rPr lang="en-US" altLang="en-US" sz="2400">
                <a:latin typeface="Times New Roman" pitchFamily="18" charset="0"/>
                <a:sym typeface="Symbol" pitchFamily="18" charset="2"/>
              </a:rPr>
              <a:t> F</a:t>
            </a:r>
            <a:r>
              <a:rPr lang="en-US" altLang="en-US" sz="2400" baseline="-25000">
                <a:latin typeface="Times New Roman" pitchFamily="18" charset="0"/>
                <a:sym typeface="Symbol" pitchFamily="18" charset="2"/>
              </a:rPr>
              <a:t>t</a:t>
            </a:r>
            <a:r>
              <a:rPr lang="en-US" altLang="en-US" sz="2400">
                <a:latin typeface="Times New Roman" pitchFamily="18" charset="0"/>
                <a:sym typeface="Symbol" pitchFamily="18" charset="2"/>
              </a:rPr>
              <a:t> = m (a</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a:t>
            </a:r>
            <a:r>
              <a:rPr lang="en-US" altLang="en-US" sz="2400" baseline="-25000">
                <a:latin typeface="Times New Roman" pitchFamily="18" charset="0"/>
                <a:sym typeface="Symbol" pitchFamily="18" charset="2"/>
              </a:rPr>
              <a:t>t</a:t>
            </a:r>
            <a:r>
              <a:rPr lang="en-US" altLang="en-US" sz="2400">
                <a:latin typeface="Times New Roman" pitchFamily="18" charset="0"/>
                <a:sym typeface="Symbol" pitchFamily="18" charset="2"/>
              </a:rPr>
              <a:t> = m r</a:t>
            </a:r>
            <a:r>
              <a:rPr lang="en-US" altLang="en-US" sz="2400" baseline="-25000">
                <a:latin typeface="Times New Roman" pitchFamily="18" charset="0"/>
                <a:sym typeface="Symbol" pitchFamily="18" charset="2"/>
              </a:rPr>
              <a:t>G </a:t>
            </a:r>
            <a:r>
              <a:rPr lang="en-US" altLang="en-US" sz="2400">
                <a:latin typeface="Symbol" pitchFamily="18" charset="2"/>
                <a:sym typeface="Symbol" pitchFamily="18" charset="2"/>
              </a:rPr>
              <a:t>a</a:t>
            </a:r>
          </a:p>
          <a:p>
            <a:pPr eaLnBrk="1" hangingPunct="1">
              <a:spcBef>
                <a:spcPct val="0"/>
              </a:spcBef>
              <a:buFontTx/>
              <a:buNone/>
            </a:pPr>
            <a:r>
              <a:rPr lang="en-US" altLang="en-US" sz="2400">
                <a:latin typeface="Times New Roman" pitchFamily="18" charset="0"/>
                <a:sym typeface="Symbol" pitchFamily="18" charset="2"/>
              </a:rPr>
              <a:t> M</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 = I</a:t>
            </a:r>
            <a:r>
              <a:rPr lang="en-US" altLang="en-US" sz="2400" baseline="-25000">
                <a:latin typeface="Times New Roman" pitchFamily="18" charset="0"/>
                <a:sym typeface="Symbol" pitchFamily="18" charset="2"/>
              </a:rPr>
              <a:t>G </a:t>
            </a:r>
            <a:r>
              <a:rPr lang="en-US" altLang="en-US" sz="2400">
                <a:latin typeface="Symbol" pitchFamily="18" charset="2"/>
                <a:sym typeface="Symbol" pitchFamily="18" charset="2"/>
              </a:rPr>
              <a:t>a</a:t>
            </a:r>
          </a:p>
        </p:txBody>
      </p:sp>
      <p:sp>
        <p:nvSpPr>
          <p:cNvPr id="69636" name="Text Box 4"/>
          <p:cNvSpPr txBox="1">
            <a:spLocks noChangeArrowheads="1"/>
          </p:cNvSpPr>
          <p:nvPr/>
        </p:nvSpPr>
        <p:spPr bwMode="auto">
          <a:xfrm>
            <a:off x="458788" y="3878263"/>
            <a:ext cx="8308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Since the body experiences an angular acceleration, its inertia creates a moment of magnitude, I</a:t>
            </a:r>
            <a:r>
              <a:rPr lang="en-US" altLang="en-US" sz="2400" baseline="-25000">
                <a:latin typeface="Times New Roman" pitchFamily="18" charset="0"/>
              </a:rPr>
              <a:t>g</a:t>
            </a:r>
            <a:r>
              <a:rPr lang="en-US" altLang="en-US" sz="2400">
                <a:latin typeface="Symbol" pitchFamily="18" charset="2"/>
              </a:rPr>
              <a:t>a,</a:t>
            </a:r>
            <a:r>
              <a:rPr lang="en-US" altLang="en-US" sz="2400">
                <a:latin typeface="Times New Roman" pitchFamily="18" charset="0"/>
              </a:rPr>
              <a:t> equal to the moment of the external forces about point G.  Thus, the </a:t>
            </a:r>
            <a:r>
              <a:rPr lang="en-US" altLang="en-US" sz="2400">
                <a:solidFill>
                  <a:schemeClr val="hlink"/>
                </a:solidFill>
                <a:latin typeface="Times New Roman" pitchFamily="18" charset="0"/>
              </a:rPr>
              <a:t>scalar equations of motion</a:t>
            </a:r>
            <a:r>
              <a:rPr lang="en-US" altLang="en-US" sz="2400">
                <a:latin typeface="Times New Roman" pitchFamily="18" charset="0"/>
              </a:rPr>
              <a:t> can be stated as:</a:t>
            </a:r>
            <a:endParaRPr lang="en-US" altLang="en-US" sz="2400">
              <a:latin typeface="Times New Roman" pitchFamily="18" charset="0"/>
              <a:sym typeface="Symbol" pitchFamily="18" charset="2"/>
            </a:endParaRPr>
          </a:p>
        </p:txBody>
      </p:sp>
      <p:sp>
        <p:nvSpPr>
          <p:cNvPr id="69637" name="Text Box 5"/>
          <p:cNvSpPr txBox="1">
            <a:spLocks noChangeArrowheads="1"/>
          </p:cNvSpPr>
          <p:nvPr/>
        </p:nvSpPr>
        <p:spPr bwMode="auto">
          <a:xfrm>
            <a:off x="2895600" y="1219200"/>
            <a:ext cx="5791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45" charset="-128"/>
              </a:defRPr>
            </a:lvl1pPr>
            <a:lvl2pPr marL="742950" indent="-285750" eaLnBrk="0" hangingPunct="0">
              <a:defRPr>
                <a:solidFill>
                  <a:schemeClr val="tx1"/>
                </a:solidFill>
                <a:latin typeface="Arial" charset="0"/>
                <a:ea typeface="ＭＳ Ｐゴシック" pitchFamily="45" charset="-128"/>
              </a:defRPr>
            </a:lvl2pPr>
            <a:lvl3pPr marL="1143000" indent="-228600" eaLnBrk="0" hangingPunct="0">
              <a:defRPr>
                <a:solidFill>
                  <a:schemeClr val="tx1"/>
                </a:solidFill>
                <a:latin typeface="Arial" charset="0"/>
                <a:ea typeface="ＭＳ Ｐゴシック" pitchFamily="45" charset="-128"/>
              </a:defRPr>
            </a:lvl3pPr>
            <a:lvl4pPr marL="1600200" indent="-228600" eaLnBrk="0" hangingPunct="0">
              <a:defRPr>
                <a:solidFill>
                  <a:schemeClr val="tx1"/>
                </a:solidFill>
                <a:latin typeface="Arial" charset="0"/>
                <a:ea typeface="ＭＳ Ｐゴシック" pitchFamily="45" charset="-128"/>
              </a:defRPr>
            </a:lvl4pPr>
            <a:lvl5pPr marL="2057400" indent="-228600" eaLnBrk="0" hangingPunct="0">
              <a:defRPr>
                <a:solidFill>
                  <a:schemeClr val="tx1"/>
                </a:solidFill>
                <a:latin typeface="Arial" charset="0"/>
                <a:ea typeface="ＭＳ Ｐゴシック" pitchFamily="45"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45"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45"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45"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45" charset="-128"/>
              </a:defRPr>
            </a:lvl9pPr>
          </a:lstStyle>
          <a:p>
            <a:pPr eaLnBrk="1" hangingPunct="1">
              <a:defRPr/>
            </a:pPr>
            <a:r>
              <a:rPr lang="en-US" sz="2400" dirty="0" smtClean="0">
                <a:latin typeface="Times New Roman" pitchFamily="18" charset="0"/>
              </a:rPr>
              <a:t>When a rigid body rotates about a fixed axis perpendicular to the plane of the body at point O, the body’s center of gravity G moves in a circular path of radius </a:t>
            </a:r>
            <a:r>
              <a:rPr lang="en-US" sz="2400" dirty="0" err="1" smtClean="0">
                <a:latin typeface="Times New Roman" pitchFamily="18" charset="0"/>
              </a:rPr>
              <a:t>r</a:t>
            </a:r>
            <a:r>
              <a:rPr lang="en-US" sz="2400" baseline="-25000" dirty="0" err="1" smtClean="0">
                <a:latin typeface="Times New Roman" pitchFamily="18" charset="0"/>
              </a:rPr>
              <a:t>G</a:t>
            </a:r>
            <a:r>
              <a:rPr lang="en-US" sz="2400" dirty="0" smtClean="0">
                <a:latin typeface="Times New Roman" pitchFamily="18" charset="0"/>
              </a:rPr>
              <a:t>. Thus, the </a:t>
            </a:r>
            <a:r>
              <a:rPr lang="en-US" sz="2400" dirty="0" smtClean="0">
                <a:solidFill>
                  <a:schemeClr val="tx2">
                    <a:lumMod val="85000"/>
                    <a:lumOff val="15000"/>
                  </a:schemeClr>
                </a:solidFill>
                <a:latin typeface="Times New Roman" pitchFamily="18" charset="0"/>
              </a:rPr>
              <a:t>acceleration of point G can be represented by a tangential component (</a:t>
            </a:r>
            <a:r>
              <a:rPr lang="en-US" sz="2400" dirty="0" err="1" smtClean="0">
                <a:solidFill>
                  <a:schemeClr val="tx2">
                    <a:lumMod val="85000"/>
                    <a:lumOff val="15000"/>
                  </a:schemeClr>
                </a:solidFill>
                <a:latin typeface="Times New Roman" pitchFamily="18" charset="0"/>
              </a:rPr>
              <a:t>a</a:t>
            </a:r>
            <a:r>
              <a:rPr lang="en-US" sz="2400" baseline="-25000" dirty="0" err="1" smtClean="0">
                <a:solidFill>
                  <a:schemeClr val="tx2">
                    <a:lumMod val="85000"/>
                    <a:lumOff val="15000"/>
                  </a:schemeClr>
                </a:solidFill>
                <a:latin typeface="Times New Roman" pitchFamily="18" charset="0"/>
              </a:rPr>
              <a:t>G</a:t>
            </a:r>
            <a:r>
              <a:rPr lang="en-US" sz="2400" dirty="0" smtClean="0">
                <a:solidFill>
                  <a:schemeClr val="tx2">
                    <a:lumMod val="85000"/>
                    <a:lumOff val="15000"/>
                  </a:schemeClr>
                </a:solidFill>
                <a:latin typeface="Times New Roman" pitchFamily="18" charset="0"/>
              </a:rPr>
              <a:t>)</a:t>
            </a:r>
            <a:r>
              <a:rPr lang="en-US" sz="2400" baseline="-25000" dirty="0" smtClean="0">
                <a:solidFill>
                  <a:schemeClr val="tx2">
                    <a:lumMod val="85000"/>
                    <a:lumOff val="15000"/>
                  </a:schemeClr>
                </a:solidFill>
                <a:latin typeface="Times New Roman" pitchFamily="18" charset="0"/>
              </a:rPr>
              <a:t>t</a:t>
            </a:r>
            <a:r>
              <a:rPr lang="en-US" sz="2400" dirty="0" smtClean="0">
                <a:solidFill>
                  <a:schemeClr val="tx2">
                    <a:lumMod val="85000"/>
                    <a:lumOff val="15000"/>
                  </a:schemeClr>
                </a:solidFill>
                <a:latin typeface="Times New Roman" pitchFamily="18" charset="0"/>
              </a:rPr>
              <a:t> = </a:t>
            </a:r>
            <a:r>
              <a:rPr lang="en-US" sz="2400" dirty="0" err="1" smtClean="0">
                <a:solidFill>
                  <a:schemeClr val="tx2">
                    <a:lumMod val="85000"/>
                    <a:lumOff val="15000"/>
                  </a:schemeClr>
                </a:solidFill>
                <a:latin typeface="Times New Roman" pitchFamily="18" charset="0"/>
              </a:rPr>
              <a:t>r</a:t>
            </a:r>
            <a:r>
              <a:rPr lang="en-US" sz="2400" baseline="-25000" dirty="0" err="1" smtClean="0">
                <a:solidFill>
                  <a:schemeClr val="tx2">
                    <a:lumMod val="85000"/>
                    <a:lumOff val="15000"/>
                  </a:schemeClr>
                </a:solidFill>
                <a:latin typeface="Times New Roman" pitchFamily="18" charset="0"/>
              </a:rPr>
              <a:t>G</a:t>
            </a:r>
            <a:r>
              <a:rPr lang="en-US" sz="2400" baseline="-25000" dirty="0" smtClean="0">
                <a:solidFill>
                  <a:schemeClr val="tx2">
                    <a:lumMod val="85000"/>
                    <a:lumOff val="15000"/>
                  </a:schemeClr>
                </a:solidFill>
                <a:latin typeface="Times New Roman" pitchFamily="18" charset="0"/>
              </a:rPr>
              <a:t> </a:t>
            </a:r>
            <a:r>
              <a:rPr lang="en-US" sz="2400" dirty="0" smtClean="0">
                <a:solidFill>
                  <a:schemeClr val="tx2">
                    <a:lumMod val="85000"/>
                    <a:lumOff val="15000"/>
                  </a:schemeClr>
                </a:solidFill>
                <a:latin typeface="Symbol" pitchFamily="18" charset="2"/>
              </a:rPr>
              <a:t>a</a:t>
            </a:r>
            <a:r>
              <a:rPr lang="en-US" sz="2400" dirty="0" smtClean="0">
                <a:solidFill>
                  <a:schemeClr val="tx2">
                    <a:lumMod val="85000"/>
                    <a:lumOff val="15000"/>
                  </a:schemeClr>
                </a:solidFill>
                <a:latin typeface="Times New Roman" pitchFamily="18" charset="0"/>
              </a:rPr>
              <a:t> and a normal component  (</a:t>
            </a:r>
            <a:r>
              <a:rPr lang="en-US" sz="2400" dirty="0" err="1" smtClean="0">
                <a:solidFill>
                  <a:schemeClr val="tx2">
                    <a:lumMod val="85000"/>
                    <a:lumOff val="15000"/>
                  </a:schemeClr>
                </a:solidFill>
                <a:latin typeface="Times New Roman" pitchFamily="18" charset="0"/>
              </a:rPr>
              <a:t>a</a:t>
            </a:r>
            <a:r>
              <a:rPr lang="en-US" sz="2400" baseline="-25000" dirty="0" err="1" smtClean="0">
                <a:solidFill>
                  <a:schemeClr val="tx2">
                    <a:lumMod val="85000"/>
                    <a:lumOff val="15000"/>
                  </a:schemeClr>
                </a:solidFill>
                <a:latin typeface="Times New Roman" pitchFamily="18" charset="0"/>
              </a:rPr>
              <a:t>G</a:t>
            </a:r>
            <a:r>
              <a:rPr lang="en-US" sz="2400" dirty="0" smtClean="0">
                <a:solidFill>
                  <a:schemeClr val="tx2">
                    <a:lumMod val="85000"/>
                    <a:lumOff val="15000"/>
                  </a:schemeClr>
                </a:solidFill>
                <a:latin typeface="Times New Roman" pitchFamily="18" charset="0"/>
              </a:rPr>
              <a:t>)</a:t>
            </a:r>
            <a:r>
              <a:rPr lang="en-US" sz="2400" baseline="-25000" dirty="0" smtClean="0">
                <a:solidFill>
                  <a:schemeClr val="tx2">
                    <a:lumMod val="85000"/>
                    <a:lumOff val="15000"/>
                  </a:schemeClr>
                </a:solidFill>
                <a:latin typeface="Times New Roman" pitchFamily="18" charset="0"/>
              </a:rPr>
              <a:t>n</a:t>
            </a:r>
            <a:r>
              <a:rPr lang="en-US" sz="2400" dirty="0" smtClean="0">
                <a:solidFill>
                  <a:schemeClr val="tx2">
                    <a:lumMod val="85000"/>
                    <a:lumOff val="15000"/>
                  </a:schemeClr>
                </a:solidFill>
                <a:latin typeface="Times New Roman" pitchFamily="18" charset="0"/>
              </a:rPr>
              <a:t> = </a:t>
            </a:r>
            <a:r>
              <a:rPr lang="en-US" sz="2400" dirty="0" err="1" smtClean="0">
                <a:solidFill>
                  <a:schemeClr val="tx2">
                    <a:lumMod val="85000"/>
                    <a:lumOff val="15000"/>
                  </a:schemeClr>
                </a:solidFill>
                <a:latin typeface="Times New Roman" pitchFamily="18" charset="0"/>
              </a:rPr>
              <a:t>r</a:t>
            </a:r>
            <a:r>
              <a:rPr lang="en-US" sz="2400" baseline="-25000" dirty="0" err="1" smtClean="0">
                <a:solidFill>
                  <a:schemeClr val="tx2">
                    <a:lumMod val="85000"/>
                    <a:lumOff val="15000"/>
                  </a:schemeClr>
                </a:solidFill>
                <a:latin typeface="Times New Roman" pitchFamily="18" charset="0"/>
              </a:rPr>
              <a:t>G</a:t>
            </a:r>
            <a:r>
              <a:rPr lang="en-US" sz="2400" baseline="-25000" dirty="0" smtClean="0">
                <a:solidFill>
                  <a:schemeClr val="tx2">
                    <a:lumMod val="85000"/>
                    <a:lumOff val="15000"/>
                  </a:schemeClr>
                </a:solidFill>
                <a:latin typeface="Times New Roman" pitchFamily="18" charset="0"/>
              </a:rPr>
              <a:t> </a:t>
            </a:r>
            <a:r>
              <a:rPr lang="en-US" sz="2400" dirty="0" smtClean="0">
                <a:solidFill>
                  <a:schemeClr val="tx2">
                    <a:lumMod val="85000"/>
                    <a:lumOff val="15000"/>
                  </a:schemeClr>
                </a:solidFill>
                <a:latin typeface="Symbol" pitchFamily="18" charset="2"/>
              </a:rPr>
              <a:t>w</a:t>
            </a:r>
            <a:r>
              <a:rPr lang="en-US" sz="2400" baseline="30000" dirty="0" smtClean="0">
                <a:solidFill>
                  <a:schemeClr val="tx2">
                    <a:lumMod val="85000"/>
                    <a:lumOff val="15000"/>
                  </a:schemeClr>
                </a:solidFill>
                <a:latin typeface="Times New Roman" pitchFamily="18" charset="0"/>
              </a:rPr>
              <a:t>2</a:t>
            </a:r>
            <a:r>
              <a:rPr lang="en-US" sz="2400" dirty="0" smtClean="0">
                <a:solidFill>
                  <a:schemeClr val="tx2">
                    <a:lumMod val="85000"/>
                    <a:lumOff val="15000"/>
                  </a:schemeClr>
                </a:solidFill>
                <a:latin typeface="Times New Roman" pitchFamily="18" charset="0"/>
              </a:rPr>
              <a:t>.</a:t>
            </a:r>
          </a:p>
        </p:txBody>
      </p:sp>
      <p:pic>
        <p:nvPicPr>
          <p:cNvPr id="19462" name="Picture 10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025" y="1346200"/>
            <a:ext cx="2301875" cy="217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9637"/>
                                        </p:tgtEl>
                                        <p:attrNameLst>
                                          <p:attrName>style.visibility</p:attrName>
                                        </p:attrNameLst>
                                      </p:cBhvr>
                                      <p:to>
                                        <p:strVal val="visible"/>
                                      </p:to>
                                    </p:set>
                                    <p:anim calcmode="lin" valueType="num">
                                      <p:cBhvr additive="base">
                                        <p:cTn id="7" dur="500" fill="hold"/>
                                        <p:tgtEl>
                                          <p:spTgt spid="69637"/>
                                        </p:tgtEl>
                                        <p:attrNameLst>
                                          <p:attrName>ppt_x</p:attrName>
                                        </p:attrNameLst>
                                      </p:cBhvr>
                                      <p:tavLst>
                                        <p:tav tm="0">
                                          <p:val>
                                            <p:strVal val="0-#ppt_w/2"/>
                                          </p:val>
                                        </p:tav>
                                        <p:tav tm="100000">
                                          <p:val>
                                            <p:strVal val="#ppt_x"/>
                                          </p:val>
                                        </p:tav>
                                      </p:tavLst>
                                    </p:anim>
                                    <p:anim calcmode="lin" valueType="num">
                                      <p:cBhvr additive="base">
                                        <p:cTn id="8" dur="500" fill="hold"/>
                                        <p:tgtEl>
                                          <p:spTgt spid="6963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9636"/>
                                        </p:tgtEl>
                                        <p:attrNameLst>
                                          <p:attrName>style.visibility</p:attrName>
                                        </p:attrNameLst>
                                      </p:cBhvr>
                                      <p:to>
                                        <p:strVal val="visible"/>
                                      </p:to>
                                    </p:set>
                                    <p:anim calcmode="lin" valueType="num">
                                      <p:cBhvr additive="base">
                                        <p:cTn id="13" dur="500" fill="hold"/>
                                        <p:tgtEl>
                                          <p:spTgt spid="69636"/>
                                        </p:tgtEl>
                                        <p:attrNameLst>
                                          <p:attrName>ppt_x</p:attrName>
                                        </p:attrNameLst>
                                      </p:cBhvr>
                                      <p:tavLst>
                                        <p:tav tm="0">
                                          <p:val>
                                            <p:strVal val="0-#ppt_w/2"/>
                                          </p:val>
                                        </p:tav>
                                        <p:tav tm="100000">
                                          <p:val>
                                            <p:strVal val="#ppt_x"/>
                                          </p:val>
                                        </p:tav>
                                      </p:tavLst>
                                    </p:anim>
                                    <p:anim calcmode="lin" valueType="num">
                                      <p:cBhvr additive="base">
                                        <p:cTn id="14" dur="500" fill="hold"/>
                                        <p:tgtEl>
                                          <p:spTgt spid="6963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9635"/>
                                        </p:tgtEl>
                                        <p:attrNameLst>
                                          <p:attrName>style.visibility</p:attrName>
                                        </p:attrNameLst>
                                      </p:cBhvr>
                                      <p:to>
                                        <p:strVal val="visible"/>
                                      </p:to>
                                    </p:set>
                                    <p:anim calcmode="lin" valueType="num">
                                      <p:cBhvr additive="base">
                                        <p:cTn id="19" dur="500" fill="hold"/>
                                        <p:tgtEl>
                                          <p:spTgt spid="69635"/>
                                        </p:tgtEl>
                                        <p:attrNameLst>
                                          <p:attrName>ppt_x</p:attrName>
                                        </p:attrNameLst>
                                      </p:cBhvr>
                                      <p:tavLst>
                                        <p:tav tm="0">
                                          <p:val>
                                            <p:strVal val="0-#ppt_w/2"/>
                                          </p:val>
                                        </p:tav>
                                        <p:tav tm="100000">
                                          <p:val>
                                            <p:strVal val="#ppt_x"/>
                                          </p:val>
                                        </p:tav>
                                      </p:tavLst>
                                    </p:anim>
                                    <p:anim calcmode="lin" valueType="num">
                                      <p:cBhvr additive="base">
                                        <p:cTn id="20" dur="500" fill="hold"/>
                                        <p:tgtEl>
                                          <p:spTgt spid="696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utoUpdateAnimBg="0"/>
      <p:bldP spid="69636" grpId="0" autoUpdateAnimBg="0"/>
      <p:bldP spid="6963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600200" y="0"/>
            <a:ext cx="614521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3600" b="1">
                <a:solidFill>
                  <a:srgbClr val="0033CC"/>
                </a:solidFill>
                <a:latin typeface="Times New Roman" pitchFamily="18" charset="0"/>
              </a:rPr>
              <a:t>EQUATIONS  OF  MOTION </a:t>
            </a:r>
            <a:r>
              <a:rPr lang="en-US" altLang="en-US" sz="3600">
                <a:solidFill>
                  <a:srgbClr val="0033CC"/>
                </a:solidFill>
                <a:latin typeface="Times New Roman" pitchFamily="18" charset="0"/>
              </a:rPr>
              <a:t>(continued)</a:t>
            </a:r>
          </a:p>
        </p:txBody>
      </p:sp>
      <p:sp>
        <p:nvSpPr>
          <p:cNvPr id="70659" name="Text Box 3"/>
          <p:cNvSpPr txBox="1">
            <a:spLocks noChangeArrowheads="1"/>
          </p:cNvSpPr>
          <p:nvPr/>
        </p:nvSpPr>
        <p:spPr bwMode="auto">
          <a:xfrm>
            <a:off x="4191000" y="4894263"/>
            <a:ext cx="3505200"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ts val="600"/>
              </a:spcBef>
              <a:buFontTx/>
              <a:buNone/>
            </a:pPr>
            <a:r>
              <a:rPr lang="en-US" altLang="en-US" sz="2400">
                <a:latin typeface="Times New Roman" pitchFamily="18" charset="0"/>
                <a:sym typeface="Symbol" pitchFamily="18" charset="2"/>
              </a:rPr>
              <a:t>F</a:t>
            </a:r>
            <a:r>
              <a:rPr lang="en-US" altLang="en-US" sz="2400" baseline="-25000">
                <a:latin typeface="Times New Roman" pitchFamily="18" charset="0"/>
                <a:sym typeface="Symbol" pitchFamily="18" charset="2"/>
              </a:rPr>
              <a:t>n</a:t>
            </a:r>
            <a:r>
              <a:rPr lang="en-US" altLang="en-US" sz="2400">
                <a:latin typeface="Times New Roman" pitchFamily="18" charset="0"/>
                <a:sym typeface="Symbol" pitchFamily="18" charset="2"/>
              </a:rPr>
              <a:t> = m (a</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a:t>
            </a:r>
            <a:r>
              <a:rPr lang="en-US" altLang="en-US" sz="2400" baseline="-25000">
                <a:latin typeface="Times New Roman" pitchFamily="18" charset="0"/>
                <a:sym typeface="Symbol" pitchFamily="18" charset="2"/>
              </a:rPr>
              <a:t>n</a:t>
            </a:r>
            <a:r>
              <a:rPr lang="en-US" altLang="en-US" sz="2400">
                <a:latin typeface="Times New Roman" pitchFamily="18" charset="0"/>
                <a:sym typeface="Symbol" pitchFamily="18" charset="2"/>
              </a:rPr>
              <a:t> = m r</a:t>
            </a:r>
            <a:r>
              <a:rPr lang="en-US" altLang="en-US" sz="2400" baseline="-25000">
                <a:latin typeface="Times New Roman" pitchFamily="18" charset="0"/>
                <a:sym typeface="Symbol" pitchFamily="18" charset="2"/>
              </a:rPr>
              <a:t>G </a:t>
            </a:r>
            <a:r>
              <a:rPr lang="en-US" altLang="en-US" sz="2400">
                <a:latin typeface="Symbol" pitchFamily="18" charset="2"/>
                <a:sym typeface="Symbol" pitchFamily="18" charset="2"/>
              </a:rPr>
              <a:t>w</a:t>
            </a:r>
            <a:r>
              <a:rPr lang="en-US" altLang="en-US" sz="2400" baseline="30000">
                <a:latin typeface="Times New Roman" pitchFamily="18" charset="0"/>
                <a:sym typeface="Symbol" pitchFamily="18" charset="2"/>
              </a:rPr>
              <a:t>2</a:t>
            </a:r>
          </a:p>
          <a:p>
            <a:pPr eaLnBrk="1" hangingPunct="1">
              <a:spcBef>
                <a:spcPts val="600"/>
              </a:spcBef>
              <a:buFontTx/>
              <a:buNone/>
            </a:pPr>
            <a:r>
              <a:rPr lang="en-US" altLang="en-US" sz="2400">
                <a:latin typeface="Times New Roman" pitchFamily="18" charset="0"/>
                <a:sym typeface="Symbol" pitchFamily="18" charset="2"/>
              </a:rPr>
              <a:t>F</a:t>
            </a:r>
            <a:r>
              <a:rPr lang="en-US" altLang="en-US" sz="2400" baseline="-25000">
                <a:latin typeface="Times New Roman" pitchFamily="18" charset="0"/>
                <a:sym typeface="Symbol" pitchFamily="18" charset="2"/>
              </a:rPr>
              <a:t>t</a:t>
            </a:r>
            <a:r>
              <a:rPr lang="en-US" altLang="en-US" sz="2400">
                <a:latin typeface="Times New Roman" pitchFamily="18" charset="0"/>
                <a:sym typeface="Symbol" pitchFamily="18" charset="2"/>
              </a:rPr>
              <a:t> = m (a</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a:t>
            </a:r>
            <a:r>
              <a:rPr lang="en-US" altLang="en-US" sz="2400" baseline="-25000">
                <a:latin typeface="Times New Roman" pitchFamily="18" charset="0"/>
                <a:sym typeface="Symbol" pitchFamily="18" charset="2"/>
              </a:rPr>
              <a:t>t</a:t>
            </a:r>
            <a:r>
              <a:rPr lang="en-US" altLang="en-US" sz="2400">
                <a:latin typeface="Times New Roman" pitchFamily="18" charset="0"/>
                <a:sym typeface="Symbol" pitchFamily="18" charset="2"/>
              </a:rPr>
              <a:t> = m r</a:t>
            </a:r>
            <a:r>
              <a:rPr lang="en-US" altLang="en-US" sz="2400" baseline="-25000">
                <a:latin typeface="Times New Roman" pitchFamily="18" charset="0"/>
                <a:sym typeface="Symbol" pitchFamily="18" charset="2"/>
              </a:rPr>
              <a:t>G </a:t>
            </a:r>
            <a:r>
              <a:rPr lang="en-US" altLang="en-US" sz="2400">
                <a:latin typeface="Symbol" pitchFamily="18" charset="2"/>
                <a:sym typeface="Symbol" pitchFamily="18" charset="2"/>
              </a:rPr>
              <a:t>a</a:t>
            </a:r>
          </a:p>
          <a:p>
            <a:pPr eaLnBrk="1" hangingPunct="1">
              <a:spcBef>
                <a:spcPts val="600"/>
              </a:spcBef>
              <a:buFontTx/>
              <a:buNone/>
            </a:pPr>
            <a:r>
              <a:rPr lang="en-US" altLang="en-US" sz="2400">
                <a:latin typeface="Times New Roman" pitchFamily="18" charset="0"/>
                <a:sym typeface="Symbol" pitchFamily="18" charset="2"/>
              </a:rPr>
              <a:t>M</a:t>
            </a:r>
            <a:r>
              <a:rPr lang="en-US" altLang="en-US" sz="2400" baseline="-25000">
                <a:latin typeface="Times New Roman" pitchFamily="18" charset="0"/>
                <a:sym typeface="Symbol" pitchFamily="18" charset="2"/>
              </a:rPr>
              <a:t>O</a:t>
            </a:r>
            <a:r>
              <a:rPr lang="en-US" altLang="en-US" sz="2400">
                <a:latin typeface="Times New Roman" pitchFamily="18" charset="0"/>
                <a:sym typeface="Symbol" pitchFamily="18" charset="2"/>
              </a:rPr>
              <a:t> = I</a:t>
            </a:r>
            <a:r>
              <a:rPr lang="en-US" altLang="en-US" sz="2400" baseline="-25000">
                <a:latin typeface="Times New Roman" pitchFamily="18" charset="0"/>
                <a:sym typeface="Symbol" pitchFamily="18" charset="2"/>
              </a:rPr>
              <a:t>O </a:t>
            </a:r>
            <a:r>
              <a:rPr lang="en-US" altLang="en-US" sz="2400">
                <a:latin typeface="Symbol" pitchFamily="18" charset="2"/>
                <a:sym typeface="Symbol" pitchFamily="18" charset="2"/>
              </a:rPr>
              <a:t>a</a:t>
            </a:r>
          </a:p>
        </p:txBody>
      </p:sp>
      <p:sp>
        <p:nvSpPr>
          <p:cNvPr id="70660" name="Text Box 4"/>
          <p:cNvSpPr txBox="1">
            <a:spLocks noChangeArrowheads="1"/>
          </p:cNvSpPr>
          <p:nvPr/>
        </p:nvSpPr>
        <p:spPr bwMode="auto">
          <a:xfrm>
            <a:off x="762000" y="2971800"/>
            <a:ext cx="7467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From the parallel axis theorem, I</a:t>
            </a:r>
            <a:r>
              <a:rPr lang="en-US" altLang="en-US" sz="2400" baseline="-25000">
                <a:latin typeface="Times New Roman" pitchFamily="18" charset="0"/>
              </a:rPr>
              <a:t>O</a:t>
            </a:r>
            <a:r>
              <a:rPr lang="en-US" altLang="en-US" sz="2400">
                <a:latin typeface="Times New Roman" pitchFamily="18" charset="0"/>
              </a:rPr>
              <a:t> = I</a:t>
            </a:r>
            <a:r>
              <a:rPr lang="en-US" altLang="en-US" sz="2400" baseline="-25000">
                <a:latin typeface="Times New Roman" pitchFamily="18" charset="0"/>
              </a:rPr>
              <a:t>G</a:t>
            </a:r>
            <a:r>
              <a:rPr lang="en-US" altLang="en-US" sz="2400">
                <a:latin typeface="Times New Roman" pitchFamily="18" charset="0"/>
              </a:rPr>
              <a:t> + m(r</a:t>
            </a:r>
            <a:r>
              <a:rPr lang="en-US" altLang="en-US" sz="2400" baseline="-25000">
                <a:latin typeface="Times New Roman" pitchFamily="18" charset="0"/>
              </a:rPr>
              <a:t>G</a:t>
            </a:r>
            <a:r>
              <a:rPr lang="en-US" altLang="en-US" sz="2400">
                <a:latin typeface="Times New Roman" pitchFamily="18" charset="0"/>
              </a:rPr>
              <a:t>)</a:t>
            </a:r>
            <a:r>
              <a:rPr lang="en-US" altLang="en-US" sz="2400" baseline="30000">
                <a:latin typeface="Times New Roman" pitchFamily="18" charset="0"/>
              </a:rPr>
              <a:t>2</a:t>
            </a:r>
            <a:r>
              <a:rPr lang="en-US" altLang="en-US" sz="2400">
                <a:latin typeface="Times New Roman" pitchFamily="18" charset="0"/>
              </a:rPr>
              <a:t>, therefore the term in parentheses represents I</a:t>
            </a:r>
            <a:r>
              <a:rPr lang="en-US" altLang="en-US" sz="2400" baseline="-25000">
                <a:latin typeface="Times New Roman" pitchFamily="18" charset="0"/>
              </a:rPr>
              <a:t>O</a:t>
            </a:r>
            <a:r>
              <a:rPr lang="en-US" altLang="en-US" sz="2400">
                <a:latin typeface="Times New Roman" pitchFamily="18" charset="0"/>
              </a:rPr>
              <a:t>.</a:t>
            </a:r>
            <a:endParaRPr lang="en-US" altLang="en-US" sz="2400">
              <a:latin typeface="Times New Roman" pitchFamily="18" charset="0"/>
              <a:sym typeface="Symbol" pitchFamily="18" charset="2"/>
            </a:endParaRPr>
          </a:p>
        </p:txBody>
      </p:sp>
      <p:sp>
        <p:nvSpPr>
          <p:cNvPr id="70661" name="Text Box 5"/>
          <p:cNvSpPr txBox="1">
            <a:spLocks noChangeArrowheads="1"/>
          </p:cNvSpPr>
          <p:nvPr/>
        </p:nvSpPr>
        <p:spPr bwMode="auto">
          <a:xfrm>
            <a:off x="762000" y="1143000"/>
            <a:ext cx="76200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Note that the </a:t>
            </a:r>
            <a:r>
              <a:rPr lang="en-US" altLang="en-US" sz="2400">
                <a:latin typeface="Times New Roman" pitchFamily="18" charset="0"/>
                <a:sym typeface="Symbol" pitchFamily="18" charset="2"/>
              </a:rPr>
              <a:t>M</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 </a:t>
            </a:r>
            <a:r>
              <a:rPr lang="en-US" altLang="en-US" sz="2400">
                <a:latin typeface="Times New Roman" pitchFamily="18" charset="0"/>
              </a:rPr>
              <a:t>moment equation may be replaced by a moment summation about </a:t>
            </a:r>
            <a:r>
              <a:rPr lang="en-US" altLang="en-US" sz="2400" b="1">
                <a:latin typeface="Times New Roman" pitchFamily="18" charset="0"/>
              </a:rPr>
              <a:t>any arbitrary point</a:t>
            </a:r>
            <a:r>
              <a:rPr lang="en-US" altLang="en-US" sz="2400">
                <a:latin typeface="Times New Roman" pitchFamily="18" charset="0"/>
              </a:rPr>
              <a:t>.  Summing the moment about the center of rotation O yields</a:t>
            </a:r>
          </a:p>
          <a:p>
            <a:pPr eaLnBrk="1" hangingPunct="1">
              <a:spcBef>
                <a:spcPct val="50000"/>
              </a:spcBef>
              <a:buFontTx/>
              <a:buNone/>
            </a:pPr>
            <a:r>
              <a:rPr lang="en-US" altLang="en-US" sz="2400">
                <a:latin typeface="Times New Roman" pitchFamily="18" charset="0"/>
                <a:sym typeface="Symbol" pitchFamily="18" charset="2"/>
              </a:rPr>
              <a:t>	M</a:t>
            </a:r>
            <a:r>
              <a:rPr lang="en-US" altLang="en-US" sz="2400" baseline="-25000">
                <a:latin typeface="Times New Roman" pitchFamily="18" charset="0"/>
                <a:sym typeface="Symbol" pitchFamily="18" charset="2"/>
              </a:rPr>
              <a:t>O</a:t>
            </a:r>
            <a:r>
              <a:rPr lang="en-US" altLang="en-US" sz="2400">
                <a:latin typeface="Times New Roman" pitchFamily="18" charset="0"/>
                <a:sym typeface="Symbol" pitchFamily="18" charset="2"/>
              </a:rPr>
              <a:t> = I</a:t>
            </a:r>
            <a:r>
              <a:rPr lang="en-US" altLang="en-US" sz="2400" baseline="-25000">
                <a:latin typeface="Times New Roman" pitchFamily="18" charset="0"/>
                <a:sym typeface="Symbol" pitchFamily="18" charset="2"/>
              </a:rPr>
              <a:t>G</a:t>
            </a:r>
            <a:r>
              <a:rPr lang="en-US" altLang="en-US" sz="2400">
                <a:latin typeface="Symbol" pitchFamily="18" charset="2"/>
                <a:sym typeface="Symbol" pitchFamily="18" charset="2"/>
              </a:rPr>
              <a:t>a</a:t>
            </a:r>
            <a:r>
              <a:rPr lang="en-US" altLang="en-US" sz="2400">
                <a:latin typeface="Times New Roman" pitchFamily="18" charset="0"/>
                <a:sym typeface="Symbol" pitchFamily="18" charset="2"/>
              </a:rPr>
              <a:t> + r</a:t>
            </a:r>
            <a:r>
              <a:rPr lang="en-US" altLang="en-US" sz="2400" baseline="-25000">
                <a:latin typeface="Times New Roman" pitchFamily="18" charset="0"/>
                <a:sym typeface="Symbol" pitchFamily="18" charset="2"/>
              </a:rPr>
              <a:t>G </a:t>
            </a:r>
            <a:r>
              <a:rPr lang="en-US" altLang="en-US" sz="2400">
                <a:latin typeface="Times New Roman" pitchFamily="18" charset="0"/>
                <a:sym typeface="Symbol" pitchFamily="18" charset="2"/>
              </a:rPr>
              <a:t>m (a</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 </a:t>
            </a:r>
            <a:r>
              <a:rPr lang="en-US" altLang="en-US" sz="2400" baseline="-25000">
                <a:latin typeface="Times New Roman" pitchFamily="18" charset="0"/>
                <a:sym typeface="Symbol" pitchFamily="18" charset="2"/>
              </a:rPr>
              <a:t>t</a:t>
            </a:r>
            <a:r>
              <a:rPr lang="en-US" altLang="en-US" sz="2400">
                <a:latin typeface="Times New Roman" pitchFamily="18" charset="0"/>
                <a:sym typeface="Symbol" pitchFamily="18" charset="2"/>
              </a:rPr>
              <a:t> = [I</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  + m(r</a:t>
            </a:r>
            <a:r>
              <a:rPr lang="en-US" altLang="en-US" sz="2400" baseline="-25000">
                <a:latin typeface="Times New Roman" pitchFamily="18" charset="0"/>
                <a:sym typeface="Symbol" pitchFamily="18" charset="2"/>
              </a:rPr>
              <a:t>G</a:t>
            </a:r>
            <a:r>
              <a:rPr lang="en-US" altLang="en-US" sz="2400">
                <a:latin typeface="Times New Roman" pitchFamily="18" charset="0"/>
                <a:sym typeface="Symbol" pitchFamily="18" charset="2"/>
              </a:rPr>
              <a:t>)</a:t>
            </a:r>
            <a:r>
              <a:rPr lang="en-US" altLang="en-US" sz="2400" baseline="30000">
                <a:latin typeface="Times New Roman" pitchFamily="18" charset="0"/>
                <a:sym typeface="Symbol" pitchFamily="18" charset="2"/>
              </a:rPr>
              <a:t>2</a:t>
            </a:r>
            <a:r>
              <a:rPr lang="en-US" altLang="en-US" sz="2400">
                <a:latin typeface="Times New Roman" pitchFamily="18" charset="0"/>
                <a:sym typeface="Symbol" pitchFamily="18" charset="2"/>
              </a:rPr>
              <a:t>] </a:t>
            </a:r>
            <a:r>
              <a:rPr lang="en-US" altLang="en-US" sz="2400">
                <a:latin typeface="Symbol" pitchFamily="18" charset="2"/>
                <a:sym typeface="Symbol" pitchFamily="18" charset="2"/>
              </a:rPr>
              <a:t>a</a:t>
            </a:r>
          </a:p>
        </p:txBody>
      </p:sp>
      <p:pic>
        <p:nvPicPr>
          <p:cNvPr id="10" name="Picture 10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0925" y="4114800"/>
            <a:ext cx="2301875" cy="217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a:spLocks noChangeArrowheads="1"/>
          </p:cNvSpPr>
          <p:nvPr/>
        </p:nvSpPr>
        <p:spPr bwMode="auto">
          <a:xfrm>
            <a:off x="3581400" y="3962400"/>
            <a:ext cx="4953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Consequently, we can write the </a:t>
            </a:r>
            <a:r>
              <a:rPr lang="en-US" altLang="en-US" sz="2400">
                <a:solidFill>
                  <a:schemeClr val="hlink"/>
                </a:solidFill>
                <a:latin typeface="Times New Roman" pitchFamily="18" charset="0"/>
              </a:rPr>
              <a:t>three equations of motion</a:t>
            </a:r>
            <a:r>
              <a:rPr lang="en-US" altLang="en-US" sz="2400">
                <a:latin typeface="Times New Roman" pitchFamily="18" charset="0"/>
              </a:rPr>
              <a:t> for the body as:</a:t>
            </a:r>
            <a:endParaRPr kumimoji="1" lang="en-US" altLang="en-US" sz="24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61"/>
                                        </p:tgtEl>
                                        <p:attrNameLst>
                                          <p:attrName>style.visibility</p:attrName>
                                        </p:attrNameLst>
                                      </p:cBhvr>
                                      <p:to>
                                        <p:strVal val="visible"/>
                                      </p:to>
                                    </p:set>
                                    <p:anim calcmode="lin" valueType="num">
                                      <p:cBhvr additive="base">
                                        <p:cTn id="7" dur="500" fill="hold"/>
                                        <p:tgtEl>
                                          <p:spTgt spid="70661"/>
                                        </p:tgtEl>
                                        <p:attrNameLst>
                                          <p:attrName>ppt_x</p:attrName>
                                        </p:attrNameLst>
                                      </p:cBhvr>
                                      <p:tavLst>
                                        <p:tav tm="0">
                                          <p:val>
                                            <p:strVal val="0-#ppt_w/2"/>
                                          </p:val>
                                        </p:tav>
                                        <p:tav tm="100000">
                                          <p:val>
                                            <p:strVal val="#ppt_x"/>
                                          </p:val>
                                        </p:tav>
                                      </p:tavLst>
                                    </p:anim>
                                    <p:anim calcmode="lin" valueType="num">
                                      <p:cBhvr additive="base">
                                        <p:cTn id="8" dur="500" fill="hold"/>
                                        <p:tgtEl>
                                          <p:spTgt spid="7066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70660"/>
                                        </p:tgtEl>
                                        <p:attrNameLst>
                                          <p:attrName>style.visibility</p:attrName>
                                        </p:attrNameLst>
                                      </p:cBhvr>
                                      <p:to>
                                        <p:strVal val="visible"/>
                                      </p:to>
                                    </p:set>
                                    <p:anim calcmode="lin" valueType="num">
                                      <p:cBhvr additive="base">
                                        <p:cTn id="18" dur="500" fill="hold"/>
                                        <p:tgtEl>
                                          <p:spTgt spid="70660"/>
                                        </p:tgtEl>
                                        <p:attrNameLst>
                                          <p:attrName>ppt_x</p:attrName>
                                        </p:attrNameLst>
                                      </p:cBhvr>
                                      <p:tavLst>
                                        <p:tav tm="0">
                                          <p:val>
                                            <p:strVal val="0-#ppt_w/2"/>
                                          </p:val>
                                        </p:tav>
                                        <p:tav tm="100000">
                                          <p:val>
                                            <p:strVal val="#ppt_x"/>
                                          </p:val>
                                        </p:tav>
                                      </p:tavLst>
                                    </p:anim>
                                    <p:anim calcmode="lin" valueType="num">
                                      <p:cBhvr additive="base">
                                        <p:cTn id="19" dur="500" fill="hold"/>
                                        <p:tgtEl>
                                          <p:spTgt spid="70660"/>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500"/>
                            </p:stCondLst>
                            <p:childTnLst>
                              <p:par>
                                <p:cTn id="27" presetID="2" presetClass="entr" presetSubtype="8" fill="hold" grpId="0" nodeType="afterEffect">
                                  <p:stCondLst>
                                    <p:cond delay="0"/>
                                  </p:stCondLst>
                                  <p:childTnLst>
                                    <p:set>
                                      <p:cBhvr>
                                        <p:cTn id="28" dur="1" fill="hold">
                                          <p:stCondLst>
                                            <p:cond delay="0"/>
                                          </p:stCondLst>
                                        </p:cTn>
                                        <p:tgtEl>
                                          <p:spTgt spid="70659"/>
                                        </p:tgtEl>
                                        <p:attrNameLst>
                                          <p:attrName>style.visibility</p:attrName>
                                        </p:attrNameLst>
                                      </p:cBhvr>
                                      <p:to>
                                        <p:strVal val="visible"/>
                                      </p:to>
                                    </p:set>
                                    <p:anim calcmode="lin" valueType="num">
                                      <p:cBhvr additive="base">
                                        <p:cTn id="29" dur="500" fill="hold"/>
                                        <p:tgtEl>
                                          <p:spTgt spid="70659"/>
                                        </p:tgtEl>
                                        <p:attrNameLst>
                                          <p:attrName>ppt_x</p:attrName>
                                        </p:attrNameLst>
                                      </p:cBhvr>
                                      <p:tavLst>
                                        <p:tav tm="0">
                                          <p:val>
                                            <p:strVal val="0-#ppt_w/2"/>
                                          </p:val>
                                        </p:tav>
                                        <p:tav tm="100000">
                                          <p:val>
                                            <p:strVal val="#ppt_x"/>
                                          </p:val>
                                        </p:tav>
                                      </p:tavLst>
                                    </p:anim>
                                    <p:anim calcmode="lin" valueType="num">
                                      <p:cBhvr additive="base">
                                        <p:cTn id="30" dur="500" fill="hold"/>
                                        <p:tgtEl>
                                          <p:spTgt spid="706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autoUpdateAnimBg="0"/>
      <p:bldP spid="70660" grpId="0" autoUpdateAnimBg="0"/>
      <p:bldP spid="70661" grpId="0" autoUpdateAnimBg="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mtClean="0">
                <a:ea typeface="ＭＳ Ｐゴシック" pitchFamily="1" charset="-128"/>
              </a:rPr>
              <a:t>Chapter 17.5</a:t>
            </a:r>
          </a:p>
        </p:txBody>
      </p:sp>
      <p:sp>
        <p:nvSpPr>
          <p:cNvPr id="25603" name="Rectangle 3"/>
          <p:cNvSpPr>
            <a:spLocks noGrp="1" noChangeArrowheads="1"/>
          </p:cNvSpPr>
          <p:nvPr>
            <p:ph type="body" idx="1"/>
          </p:nvPr>
        </p:nvSpPr>
        <p:spPr/>
        <p:txBody>
          <a:bodyPr/>
          <a:lstStyle/>
          <a:p>
            <a:pPr>
              <a:buFontTx/>
              <a:buNone/>
            </a:pPr>
            <a:r>
              <a:rPr lang="en-US" altLang="en-US" smtClean="0">
                <a:ea typeface="ＭＳ Ｐゴシック" pitchFamily="1" charset="-128"/>
              </a:rPr>
              <a:t>General Plane Motion</a:t>
            </a:r>
          </a:p>
        </p:txBody>
      </p:sp>
      <p:pic>
        <p:nvPicPr>
          <p:cNvPr id="2560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4050" y="2481263"/>
            <a:ext cx="5295900"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 Box 6"/>
          <p:cNvSpPr txBox="1">
            <a:spLocks noChangeArrowheads="1"/>
          </p:cNvSpPr>
          <p:nvPr/>
        </p:nvSpPr>
        <p:spPr bwMode="auto">
          <a:xfrm>
            <a:off x="5181600" y="3352800"/>
            <a:ext cx="31750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1800"/>
              <a:t>=</a:t>
            </a:r>
          </a:p>
        </p:txBody>
      </p:sp>
      <p:sp>
        <p:nvSpPr>
          <p:cNvPr id="25606" name="Text Box 7"/>
          <p:cNvSpPr txBox="1">
            <a:spLocks noChangeArrowheads="1"/>
          </p:cNvSpPr>
          <p:nvPr/>
        </p:nvSpPr>
        <p:spPr bwMode="auto">
          <a:xfrm>
            <a:off x="3352800" y="3352800"/>
            <a:ext cx="317500"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1800"/>
              <a:t>=</a:t>
            </a:r>
          </a:p>
        </p:txBody>
      </p:sp>
      <p:pic>
        <p:nvPicPr>
          <p:cNvPr id="10036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5257800"/>
            <a:ext cx="419100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1" name="Text Box 9"/>
          <p:cNvSpPr txBox="1">
            <a:spLocks noChangeArrowheads="1"/>
          </p:cNvSpPr>
          <p:nvPr/>
        </p:nvSpPr>
        <p:spPr bwMode="auto">
          <a:xfrm>
            <a:off x="533400" y="4572000"/>
            <a:ext cx="7372350" cy="64135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3600"/>
              <a:t>Remember Rel. Motion Kinematics: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36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03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fig_06_002"/>
          <p:cNvPicPr preferRelativeResize="0">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4038600" y="304800"/>
            <a:ext cx="5105400" cy="502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ext Box 3"/>
          <p:cNvSpPr txBox="1">
            <a:spLocks noChangeArrowheads="1"/>
          </p:cNvSpPr>
          <p:nvPr>
            <p:custDataLst>
              <p:tags r:id="rId3"/>
            </p:custDataLst>
          </p:nvPr>
        </p:nvSpPr>
        <p:spPr bwMode="auto">
          <a:xfrm>
            <a:off x="1435100" y="6642100"/>
            <a:ext cx="62738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fig_06_002</a:t>
            </a:r>
          </a:p>
        </p:txBody>
      </p:sp>
      <p:sp>
        <p:nvSpPr>
          <p:cNvPr id="26628" name="Rectangle 4" hidden="1"/>
          <p:cNvSpPr>
            <a:spLocks noGrp="1" noChangeArrowheads="1"/>
          </p:cNvSpPr>
          <p:nvPr>
            <p:ph type="title" idx="4294967295"/>
          </p:nvPr>
        </p:nvSpPr>
        <p:spPr/>
        <p:txBody>
          <a:bodyPr/>
          <a:lstStyle/>
          <a:p>
            <a:r>
              <a:rPr lang="en-US" altLang="en-US" smtClean="0">
                <a:ea typeface="ＭＳ Ｐゴシック" pitchFamily="1" charset="-128"/>
              </a:rPr>
              <a:t>fig_06_002</a:t>
            </a:r>
          </a:p>
        </p:txBody>
      </p:sp>
      <p:sp>
        <p:nvSpPr>
          <p:cNvPr id="26629" name="Text Box 5"/>
          <p:cNvSpPr txBox="1">
            <a:spLocks noChangeArrowheads="1"/>
          </p:cNvSpPr>
          <p:nvPr/>
        </p:nvSpPr>
        <p:spPr bwMode="auto">
          <a:xfrm>
            <a:off x="152400" y="0"/>
            <a:ext cx="4441825" cy="32004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solidFill>
                  <a:srgbClr val="CC0000"/>
                </a:solidFill>
              </a:rPr>
              <a:t>Plane Motion</a:t>
            </a:r>
          </a:p>
          <a:p>
            <a:pPr eaLnBrk="1" hangingPunct="1">
              <a:spcBef>
                <a:spcPct val="0"/>
              </a:spcBef>
              <a:buFontTx/>
              <a:buNone/>
            </a:pPr>
            <a:r>
              <a:rPr lang="en-US" altLang="en-US" sz="4400" b="1"/>
              <a:t>3 equations:</a:t>
            </a:r>
          </a:p>
          <a:p>
            <a:pPr eaLnBrk="1" hangingPunct="1">
              <a:spcBef>
                <a:spcPct val="0"/>
              </a:spcBef>
              <a:buFontTx/>
              <a:buNone/>
            </a:pPr>
            <a:r>
              <a:rPr lang="en-US" altLang="en-US" sz="4400" b="1">
                <a:latin typeface="Symbol" pitchFamily="18" charset="2"/>
              </a:rPr>
              <a:t>S</a:t>
            </a:r>
            <a:r>
              <a:rPr lang="en-US" altLang="en-US" sz="4400" b="1"/>
              <a:t> </a:t>
            </a:r>
            <a:r>
              <a:rPr lang="en-US" altLang="en-US" sz="3600" b="1"/>
              <a:t>Forces_x</a:t>
            </a:r>
          </a:p>
          <a:p>
            <a:pPr eaLnBrk="1" hangingPunct="1">
              <a:spcBef>
                <a:spcPct val="0"/>
              </a:spcBef>
              <a:buFont typeface="Symbol" pitchFamily="18" charset="2"/>
              <a:buChar char="S"/>
            </a:pPr>
            <a:r>
              <a:rPr lang="en-US" altLang="en-US" sz="3600" b="1">
                <a:solidFill>
                  <a:srgbClr val="0000FF"/>
                </a:solidFill>
              </a:rPr>
              <a:t>  Forces_y</a:t>
            </a:r>
          </a:p>
          <a:p>
            <a:pPr eaLnBrk="1" hangingPunct="1">
              <a:spcBef>
                <a:spcPct val="0"/>
              </a:spcBef>
              <a:buFont typeface="Symbol" pitchFamily="18" charset="2"/>
              <a:buChar char="S"/>
            </a:pPr>
            <a:r>
              <a:rPr lang="en-US" altLang="en-US" sz="3600" b="1">
                <a:solidFill>
                  <a:srgbClr val="0000FF"/>
                </a:solidFill>
              </a:rPr>
              <a:t> Moments about G</a:t>
            </a:r>
          </a:p>
        </p:txBody>
      </p:sp>
      <p:graphicFrame>
        <p:nvGraphicFramePr>
          <p:cNvPr id="26630" name="Object 6"/>
          <p:cNvGraphicFramePr>
            <a:graphicFrameLocks noChangeAspect="1"/>
          </p:cNvGraphicFramePr>
          <p:nvPr>
            <p:ph idx="4294967295"/>
          </p:nvPr>
        </p:nvGraphicFramePr>
        <p:xfrm>
          <a:off x="0" y="4397375"/>
          <a:ext cx="5516563" cy="2460625"/>
        </p:xfrm>
        <a:graphic>
          <a:graphicData uri="http://schemas.openxmlformats.org/presentationml/2006/ole">
            <mc:AlternateContent xmlns:mc="http://schemas.openxmlformats.org/markup-compatibility/2006">
              <mc:Choice xmlns:v="urn:schemas-microsoft-com:vml" Requires="v">
                <p:oleObj spid="_x0000_s26633" name="Equation" r:id="rId6" imgW="1765300" imgH="787400" progId="Equation.3">
                  <p:embed/>
                </p:oleObj>
              </mc:Choice>
              <mc:Fallback>
                <p:oleObj name="Equation" r:id="rId6" imgW="1765300" imgH="78740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4397375"/>
                        <a:ext cx="5516563" cy="24606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0"/>
            <a:ext cx="8229600" cy="1143000"/>
          </a:xfrm>
        </p:spPr>
        <p:txBody>
          <a:bodyPr/>
          <a:lstStyle/>
          <a:p>
            <a:r>
              <a:rPr lang="en-US" altLang="en-US" smtClean="0">
                <a:ea typeface="ＭＳ Ｐゴシック" pitchFamily="1" charset="-128"/>
              </a:rPr>
              <a:t>Chapter 17.5</a:t>
            </a:r>
          </a:p>
        </p:txBody>
      </p:sp>
      <p:sp>
        <p:nvSpPr>
          <p:cNvPr id="27651" name="Rectangle 3"/>
          <p:cNvSpPr>
            <a:spLocks noGrp="1" noChangeArrowheads="1"/>
          </p:cNvSpPr>
          <p:nvPr>
            <p:ph type="body" idx="1"/>
          </p:nvPr>
        </p:nvSpPr>
        <p:spPr>
          <a:xfrm>
            <a:off x="381000" y="914400"/>
            <a:ext cx="8229600" cy="685800"/>
          </a:xfrm>
        </p:spPr>
        <p:txBody>
          <a:bodyPr/>
          <a:lstStyle/>
          <a:p>
            <a:pPr>
              <a:buFontTx/>
              <a:buNone/>
            </a:pPr>
            <a:r>
              <a:rPr lang="en-US" altLang="en-US" smtClean="0">
                <a:ea typeface="ＭＳ Ｐゴシック" pitchFamily="1" charset="-128"/>
              </a:rPr>
              <a:t>Constraints</a:t>
            </a:r>
          </a:p>
        </p:txBody>
      </p:sp>
      <p:sp>
        <p:nvSpPr>
          <p:cNvPr id="120840" name="Text Box 8"/>
          <p:cNvSpPr txBox="1">
            <a:spLocks noChangeArrowheads="1"/>
          </p:cNvSpPr>
          <p:nvPr/>
        </p:nvSpPr>
        <p:spPr bwMode="auto">
          <a:xfrm>
            <a:off x="457200" y="1447800"/>
            <a:ext cx="8610600" cy="18002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800"/>
              <a:t>Constraint Equations are required whenever there are more independent variables than degrees of Freedom.</a:t>
            </a:r>
          </a:p>
          <a:p>
            <a:pPr eaLnBrk="1" hangingPunct="1">
              <a:spcBef>
                <a:spcPct val="0"/>
              </a:spcBef>
              <a:buFontTx/>
              <a:buNone/>
            </a:pPr>
            <a:r>
              <a:rPr lang="en-US" altLang="en-US" sz="2800"/>
              <a:t>Example:					</a:t>
            </a:r>
          </a:p>
        </p:txBody>
      </p:sp>
      <p:pic>
        <p:nvPicPr>
          <p:cNvPr id="12084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200400"/>
            <a:ext cx="43434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42" name="Line 10"/>
          <p:cNvSpPr>
            <a:spLocks noChangeShapeType="1"/>
          </p:cNvSpPr>
          <p:nvPr/>
        </p:nvSpPr>
        <p:spPr bwMode="auto">
          <a:xfrm>
            <a:off x="2743200" y="5257800"/>
            <a:ext cx="0" cy="9144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0843" name="Freeform 11"/>
          <p:cNvSpPr>
            <a:spLocks/>
          </p:cNvSpPr>
          <p:nvPr/>
        </p:nvSpPr>
        <p:spPr bwMode="auto">
          <a:xfrm>
            <a:off x="2133600" y="3352800"/>
            <a:ext cx="165100" cy="685800"/>
          </a:xfrm>
          <a:custGeom>
            <a:avLst/>
            <a:gdLst>
              <a:gd name="T0" fmla="*/ 2147483647 w 104"/>
              <a:gd name="T1" fmla="*/ 2147483647 h 432"/>
              <a:gd name="T2" fmla="*/ 2147483647 w 104"/>
              <a:gd name="T3" fmla="*/ 2147483647 h 432"/>
              <a:gd name="T4" fmla="*/ 2147483647 w 104"/>
              <a:gd name="T5" fmla="*/ 2147483647 h 432"/>
              <a:gd name="T6" fmla="*/ 0 w 104"/>
              <a:gd name="T7" fmla="*/ 0 h 432"/>
              <a:gd name="T8" fmla="*/ 0 60000 65536"/>
              <a:gd name="T9" fmla="*/ 0 60000 65536"/>
              <a:gd name="T10" fmla="*/ 0 60000 65536"/>
              <a:gd name="T11" fmla="*/ 0 60000 65536"/>
              <a:gd name="T12" fmla="*/ 0 w 104"/>
              <a:gd name="T13" fmla="*/ 0 h 432"/>
              <a:gd name="T14" fmla="*/ 104 w 104"/>
              <a:gd name="T15" fmla="*/ 432 h 432"/>
            </a:gdLst>
            <a:ahLst/>
            <a:cxnLst>
              <a:cxn ang="T8">
                <a:pos x="T0" y="T1"/>
              </a:cxn>
              <a:cxn ang="T9">
                <a:pos x="T2" y="T3"/>
              </a:cxn>
              <a:cxn ang="T10">
                <a:pos x="T4" y="T5"/>
              </a:cxn>
              <a:cxn ang="T11">
                <a:pos x="T6" y="T7"/>
              </a:cxn>
            </a:cxnLst>
            <a:rect l="T12" t="T13" r="T14" b="T15"/>
            <a:pathLst>
              <a:path w="104" h="432">
                <a:moveTo>
                  <a:pt x="96" y="432"/>
                </a:moveTo>
                <a:cubicBezTo>
                  <a:pt x="100" y="392"/>
                  <a:pt x="104" y="352"/>
                  <a:pt x="96" y="288"/>
                </a:cubicBezTo>
                <a:cubicBezTo>
                  <a:pt x="88" y="224"/>
                  <a:pt x="64" y="96"/>
                  <a:pt x="48" y="48"/>
                </a:cubicBezTo>
                <a:cubicBezTo>
                  <a:pt x="32" y="0"/>
                  <a:pt x="8" y="8"/>
                  <a:pt x="0" y="0"/>
                </a:cubicBezTo>
              </a:path>
            </a:pathLst>
          </a:custGeom>
          <a:noFill/>
          <a:ln w="57150" cmpd="sng">
            <a:solidFill>
              <a:srgbClr val="FF0066"/>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0845" name="Rectangle 13"/>
          <p:cNvSpPr>
            <a:spLocks noChangeArrowheads="1"/>
          </p:cNvSpPr>
          <p:nvPr/>
        </p:nvSpPr>
        <p:spPr bwMode="auto">
          <a:xfrm>
            <a:off x="3962400" y="3048000"/>
            <a:ext cx="3962400" cy="3297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50000"/>
              </a:spcBef>
              <a:buFontTx/>
              <a:buNone/>
            </a:pPr>
            <a:r>
              <a:rPr lang="en-US" altLang="en-US" sz="2800"/>
              <a:t>We choose two coordinates: </a:t>
            </a:r>
          </a:p>
          <a:p>
            <a:pPr eaLnBrk="1" hangingPunct="1">
              <a:spcBef>
                <a:spcPct val="50000"/>
              </a:spcBef>
              <a:buFontTx/>
              <a:buNone/>
            </a:pPr>
            <a:r>
              <a:rPr lang="en-US" altLang="en-US" sz="2800">
                <a:solidFill>
                  <a:srgbClr val="0033CC"/>
                </a:solidFill>
              </a:rPr>
              <a:t>y downward </a:t>
            </a:r>
          </a:p>
          <a:p>
            <a:pPr eaLnBrk="1" hangingPunct="1">
              <a:spcBef>
                <a:spcPct val="50000"/>
              </a:spcBef>
              <a:buFontTx/>
              <a:buNone/>
            </a:pPr>
            <a:r>
              <a:rPr lang="en-US" altLang="en-US" sz="2800">
                <a:solidFill>
                  <a:srgbClr val="CC0000"/>
                </a:solidFill>
                <a:latin typeface="Symbol" pitchFamily="18" charset="2"/>
              </a:rPr>
              <a:t>q</a:t>
            </a:r>
            <a:r>
              <a:rPr lang="en-US" altLang="en-US" sz="2800">
                <a:solidFill>
                  <a:srgbClr val="CC0000"/>
                </a:solidFill>
              </a:rPr>
              <a:t> counterclockwise.</a:t>
            </a:r>
          </a:p>
          <a:p>
            <a:pPr eaLnBrk="1" hangingPunct="1">
              <a:spcBef>
                <a:spcPct val="50000"/>
              </a:spcBef>
              <a:buFontTx/>
              <a:buNone/>
            </a:pPr>
            <a:r>
              <a:rPr lang="en-US" altLang="en-US" sz="2800"/>
              <a:t>The constraint eq. is</a:t>
            </a:r>
            <a:r>
              <a:rPr lang="en-US" altLang="en-US" sz="2800">
                <a:solidFill>
                  <a:srgbClr val="CC0000"/>
                </a:solidFill>
              </a:rPr>
              <a:t>		  y = -R*</a:t>
            </a:r>
            <a:r>
              <a:rPr lang="en-US" altLang="en-US" sz="2800">
                <a:solidFill>
                  <a:srgbClr val="CC0000"/>
                </a:solidFill>
                <a:latin typeface="Symbol" pitchFamily="18" charset="2"/>
              </a:rPr>
              <a:t>q</a:t>
            </a:r>
            <a:r>
              <a:rPr lang="en-US" altLang="en-US" sz="2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8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084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084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084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08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0" grpId="0" animBg="1"/>
      <p:bldP spid="120842" grpId="0" animBg="1"/>
      <p:bldP spid="120843" grpId="0" animBg="1"/>
      <p:bldP spid="12084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2" descr="fig_06_001"/>
          <p:cNvPicPr preferRelativeResize="0">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457200" y="1371600"/>
            <a:ext cx="8229600" cy="533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3" name="Text Box 3"/>
          <p:cNvSpPr txBox="1">
            <a:spLocks noChangeArrowheads="1"/>
          </p:cNvSpPr>
          <p:nvPr>
            <p:custDataLst>
              <p:tags r:id="rId2"/>
            </p:custDataLst>
          </p:nvPr>
        </p:nvSpPr>
        <p:spPr bwMode="auto">
          <a:xfrm>
            <a:off x="457200" y="6226175"/>
            <a:ext cx="82296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fig_06_001</a:t>
            </a:r>
          </a:p>
        </p:txBody>
      </p:sp>
      <p:sp>
        <p:nvSpPr>
          <p:cNvPr id="92164" name="Rectangle 4" hidden="1"/>
          <p:cNvSpPr>
            <a:spLocks noGrp="1" noChangeArrowheads="1"/>
          </p:cNvSpPr>
          <p:nvPr>
            <p:ph type="title" idx="4294967295"/>
          </p:nvPr>
        </p:nvSpPr>
        <p:spPr/>
        <p:txBody>
          <a:bodyPr/>
          <a:lstStyle/>
          <a:p>
            <a:r>
              <a:rPr lang="en-US" altLang="en-US" smtClean="0">
                <a:ea typeface="ＭＳ Ｐゴシック" pitchFamily="1" charset="-128"/>
              </a:rPr>
              <a:t>fig_06_001</a:t>
            </a:r>
          </a:p>
        </p:txBody>
      </p:sp>
      <p:sp>
        <p:nvSpPr>
          <p:cNvPr id="92165" name="Rectangle 7"/>
          <p:cNvSpPr>
            <a:spLocks noGrp="1" noChangeArrowheads="1"/>
          </p:cNvSpPr>
          <p:nvPr>
            <p:ph idx="4294967295"/>
          </p:nvPr>
        </p:nvSpPr>
        <p:spPr/>
        <p:txBody>
          <a:bodyPr/>
          <a:lstStyle/>
          <a:p>
            <a:endParaRPr lang="en-US" altLang="en-US" smtClean="0">
              <a:ea typeface="ＭＳ Ｐゴシック" pitchFamily="1"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2" descr="fig_06_001"/>
          <p:cNvPicPr preferRelativeResize="0">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457200" y="1371600"/>
            <a:ext cx="8229600" cy="533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87" name="Text Box 3"/>
          <p:cNvSpPr txBox="1">
            <a:spLocks noChangeArrowheads="1"/>
          </p:cNvSpPr>
          <p:nvPr>
            <p:custDataLst>
              <p:tags r:id="rId3"/>
            </p:custDataLst>
          </p:nvPr>
        </p:nvSpPr>
        <p:spPr bwMode="auto">
          <a:xfrm>
            <a:off x="457200" y="6226175"/>
            <a:ext cx="82296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fig_06_001</a:t>
            </a:r>
          </a:p>
        </p:txBody>
      </p:sp>
      <p:sp>
        <p:nvSpPr>
          <p:cNvPr id="93188" name="Rectangle 4" hidden="1"/>
          <p:cNvSpPr>
            <a:spLocks noGrp="1" noChangeArrowheads="1"/>
          </p:cNvSpPr>
          <p:nvPr>
            <p:ph type="title" idx="4294967295"/>
          </p:nvPr>
        </p:nvSpPr>
        <p:spPr/>
        <p:txBody>
          <a:bodyPr/>
          <a:lstStyle/>
          <a:p>
            <a:r>
              <a:rPr lang="en-US" altLang="en-US" smtClean="0">
                <a:ea typeface="ＭＳ Ｐゴシック" pitchFamily="1" charset="-128"/>
              </a:rPr>
              <a:t>fig_06_001</a:t>
            </a:r>
          </a:p>
        </p:txBody>
      </p:sp>
      <p:graphicFrame>
        <p:nvGraphicFramePr>
          <p:cNvPr id="93189" name="Object 2"/>
          <p:cNvGraphicFramePr>
            <a:graphicFrameLocks noChangeAspect="1"/>
          </p:cNvGraphicFramePr>
          <p:nvPr>
            <p:ph idx="4294967295"/>
          </p:nvPr>
        </p:nvGraphicFramePr>
        <p:xfrm>
          <a:off x="1219200" y="95250"/>
          <a:ext cx="5334000" cy="1333500"/>
        </p:xfrm>
        <a:graphic>
          <a:graphicData uri="http://schemas.openxmlformats.org/presentationml/2006/ole">
            <mc:AlternateContent xmlns:mc="http://schemas.openxmlformats.org/markup-compatibility/2006">
              <mc:Choice xmlns:v="urn:schemas-microsoft-com:vml" Requires="v">
                <p:oleObj spid="_x0000_s93192" name="Equation" r:id="rId6" imgW="2133600" imgH="533400" progId="Equation.3">
                  <p:embed/>
                </p:oleObj>
              </mc:Choice>
              <mc:Fallback>
                <p:oleObj name="Equation" r:id="rId6" imgW="2133600" imgH="53340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9200" y="95250"/>
                        <a:ext cx="5334000" cy="13335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2" descr="fig_06_002"/>
          <p:cNvPicPr preferRelativeResize="0">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905000" y="457200"/>
            <a:ext cx="62738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1" name="Text Box 3"/>
          <p:cNvSpPr txBox="1">
            <a:spLocks noChangeArrowheads="1"/>
          </p:cNvSpPr>
          <p:nvPr>
            <p:custDataLst>
              <p:tags r:id="rId2"/>
            </p:custDataLst>
          </p:nvPr>
        </p:nvSpPr>
        <p:spPr bwMode="auto">
          <a:xfrm>
            <a:off x="1435100" y="6642100"/>
            <a:ext cx="62738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fig_06_002</a:t>
            </a:r>
          </a:p>
        </p:txBody>
      </p:sp>
      <p:sp>
        <p:nvSpPr>
          <p:cNvPr id="94212" name="Rectangle 4" hidden="1"/>
          <p:cNvSpPr>
            <a:spLocks noGrp="1" noChangeArrowheads="1"/>
          </p:cNvSpPr>
          <p:nvPr>
            <p:ph type="title" idx="4294967295"/>
          </p:nvPr>
        </p:nvSpPr>
        <p:spPr/>
        <p:txBody>
          <a:bodyPr/>
          <a:lstStyle/>
          <a:p>
            <a:r>
              <a:rPr lang="en-US" altLang="en-US" smtClean="0">
                <a:ea typeface="ＭＳ Ｐゴシック" pitchFamily="1" charset="-128"/>
              </a:rPr>
              <a:t>fig_06_002</a:t>
            </a:r>
          </a:p>
        </p:txBody>
      </p:sp>
      <p:sp>
        <p:nvSpPr>
          <p:cNvPr id="94213" name="Text Box 5"/>
          <p:cNvSpPr txBox="1">
            <a:spLocks noChangeArrowheads="1"/>
          </p:cNvSpPr>
          <p:nvPr/>
        </p:nvSpPr>
        <p:spPr bwMode="auto">
          <a:xfrm>
            <a:off x="381000" y="381000"/>
            <a:ext cx="3662363" cy="7620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t>Plane Motion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2" descr="fig_06_002"/>
          <p:cNvPicPr preferRelativeResize="0">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905000" y="457200"/>
            <a:ext cx="62738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5" name="Text Box 3"/>
          <p:cNvSpPr txBox="1">
            <a:spLocks noChangeArrowheads="1"/>
          </p:cNvSpPr>
          <p:nvPr>
            <p:custDataLst>
              <p:tags r:id="rId2"/>
            </p:custDataLst>
          </p:nvPr>
        </p:nvSpPr>
        <p:spPr bwMode="auto">
          <a:xfrm>
            <a:off x="1435100" y="6642100"/>
            <a:ext cx="62738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fig_06_002</a:t>
            </a:r>
          </a:p>
        </p:txBody>
      </p:sp>
      <p:sp>
        <p:nvSpPr>
          <p:cNvPr id="95236" name="Rectangle 4" hidden="1"/>
          <p:cNvSpPr>
            <a:spLocks noGrp="1" noChangeArrowheads="1"/>
          </p:cNvSpPr>
          <p:nvPr>
            <p:ph type="title" idx="4294967295"/>
          </p:nvPr>
        </p:nvSpPr>
        <p:spPr/>
        <p:txBody>
          <a:bodyPr/>
          <a:lstStyle/>
          <a:p>
            <a:r>
              <a:rPr lang="en-US" altLang="en-US" smtClean="0">
                <a:ea typeface="ＭＳ Ｐゴシック" pitchFamily="1" charset="-128"/>
              </a:rPr>
              <a:t>fig_06_002</a:t>
            </a:r>
          </a:p>
        </p:txBody>
      </p:sp>
      <p:sp>
        <p:nvSpPr>
          <p:cNvPr id="95237" name="Text Box 5"/>
          <p:cNvSpPr txBox="1">
            <a:spLocks noChangeArrowheads="1"/>
          </p:cNvSpPr>
          <p:nvPr/>
        </p:nvSpPr>
        <p:spPr bwMode="auto">
          <a:xfrm>
            <a:off x="152400" y="0"/>
            <a:ext cx="4441825" cy="32004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solidFill>
                  <a:srgbClr val="CC0000"/>
                </a:solidFill>
              </a:rPr>
              <a:t>Plane Motion</a:t>
            </a:r>
          </a:p>
          <a:p>
            <a:pPr eaLnBrk="1" hangingPunct="1">
              <a:spcBef>
                <a:spcPct val="0"/>
              </a:spcBef>
              <a:buFontTx/>
              <a:buNone/>
            </a:pPr>
            <a:r>
              <a:rPr lang="en-US" altLang="en-US" sz="4400" b="1"/>
              <a:t>3 equations:</a:t>
            </a:r>
          </a:p>
          <a:p>
            <a:pPr eaLnBrk="1" hangingPunct="1">
              <a:spcBef>
                <a:spcPct val="0"/>
              </a:spcBef>
              <a:buFontTx/>
              <a:buNone/>
            </a:pPr>
            <a:r>
              <a:rPr lang="en-US" altLang="en-US" sz="4400" b="1">
                <a:latin typeface="Symbol" pitchFamily="18" charset="2"/>
              </a:rPr>
              <a:t>S</a:t>
            </a:r>
            <a:r>
              <a:rPr lang="en-US" altLang="en-US" sz="4400" b="1"/>
              <a:t> </a:t>
            </a:r>
            <a:r>
              <a:rPr lang="en-US" altLang="en-US" sz="3600" b="1"/>
              <a:t>Forces_x</a:t>
            </a:r>
          </a:p>
          <a:p>
            <a:pPr eaLnBrk="1" hangingPunct="1">
              <a:spcBef>
                <a:spcPct val="0"/>
              </a:spcBef>
              <a:buFont typeface="Symbol" pitchFamily="18" charset="2"/>
              <a:buChar char="S"/>
            </a:pPr>
            <a:r>
              <a:rPr lang="en-US" altLang="en-US" sz="3600" b="1">
                <a:solidFill>
                  <a:srgbClr val="0000FF"/>
                </a:solidFill>
              </a:rPr>
              <a:t>  Forces_y</a:t>
            </a:r>
          </a:p>
          <a:p>
            <a:pPr eaLnBrk="1" hangingPunct="1">
              <a:spcBef>
                <a:spcPct val="0"/>
              </a:spcBef>
              <a:buFont typeface="Symbol" pitchFamily="18" charset="2"/>
              <a:buChar char="S"/>
            </a:pPr>
            <a:r>
              <a:rPr lang="en-US" altLang="en-US" sz="3600" b="1">
                <a:solidFill>
                  <a:srgbClr val="0000FF"/>
                </a:solidFill>
              </a:rPr>
              <a:t> Moments about 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ig_06_006"/>
          <p:cNvPicPr preferRelativeResize="0">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457200" y="927100"/>
            <a:ext cx="8229600" cy="501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3"/>
          <p:cNvSpPr txBox="1">
            <a:spLocks noChangeArrowheads="1"/>
          </p:cNvSpPr>
          <p:nvPr>
            <p:custDataLst>
              <p:tags r:id="rId2"/>
            </p:custDataLst>
          </p:nvPr>
        </p:nvSpPr>
        <p:spPr bwMode="auto">
          <a:xfrm>
            <a:off x="1219200" y="0"/>
            <a:ext cx="6153150" cy="11906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3600" b="1">
                <a:solidFill>
                  <a:srgbClr val="272727"/>
                </a:solidFill>
                <a:latin typeface="Times New Roman" pitchFamily="18" charset="0"/>
              </a:rPr>
              <a:t>Unconstrained Motion:</a:t>
            </a:r>
          </a:p>
          <a:p>
            <a:pPr algn="ctr" eaLnBrk="1" hangingPunct="1">
              <a:spcBef>
                <a:spcPct val="0"/>
              </a:spcBef>
              <a:buFontTx/>
              <a:buNone/>
            </a:pPr>
            <a:r>
              <a:rPr lang="en-US" altLang="en-US" sz="3600" b="1">
                <a:solidFill>
                  <a:srgbClr val="272727"/>
                </a:solidFill>
                <a:latin typeface="Times New Roman" pitchFamily="18" charset="0"/>
              </a:rPr>
              <a:t>  </a:t>
            </a:r>
            <a:r>
              <a:rPr lang="en-US" altLang="en-US" sz="3600" b="1">
                <a:solidFill>
                  <a:srgbClr val="0000FF"/>
                </a:solidFill>
                <a:latin typeface="Times New Roman" pitchFamily="18" charset="0"/>
              </a:rPr>
              <a:t>3 Equations for x, y, rotation </a:t>
            </a:r>
          </a:p>
        </p:txBody>
      </p:sp>
      <p:sp>
        <p:nvSpPr>
          <p:cNvPr id="3076" name="Rectangle 4" hidden="1"/>
          <p:cNvSpPr>
            <a:spLocks noGrp="1" noChangeArrowheads="1"/>
          </p:cNvSpPr>
          <p:nvPr>
            <p:ph type="title"/>
          </p:nvPr>
        </p:nvSpPr>
        <p:spPr/>
        <p:txBody>
          <a:bodyPr/>
          <a:lstStyle/>
          <a:p>
            <a:r>
              <a:rPr lang="en-US" altLang="en-US" smtClean="0">
                <a:ea typeface="ＭＳ Ｐゴシック" pitchFamily="1" charset="-128"/>
              </a:rPr>
              <a:t>fig_06_006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fig_06_002"/>
          <p:cNvPicPr preferRelativeResize="0">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4038600" y="304800"/>
            <a:ext cx="5105400" cy="502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Text Box 3"/>
          <p:cNvSpPr txBox="1">
            <a:spLocks noChangeArrowheads="1"/>
          </p:cNvSpPr>
          <p:nvPr>
            <p:custDataLst>
              <p:tags r:id="rId3"/>
            </p:custDataLst>
          </p:nvPr>
        </p:nvSpPr>
        <p:spPr bwMode="auto">
          <a:xfrm>
            <a:off x="1435100" y="6642100"/>
            <a:ext cx="62738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fig_06_002</a:t>
            </a:r>
          </a:p>
        </p:txBody>
      </p:sp>
      <p:sp>
        <p:nvSpPr>
          <p:cNvPr id="96260" name="Rectangle 4" hidden="1"/>
          <p:cNvSpPr>
            <a:spLocks noGrp="1" noChangeArrowheads="1"/>
          </p:cNvSpPr>
          <p:nvPr>
            <p:ph type="title" idx="4294967295"/>
          </p:nvPr>
        </p:nvSpPr>
        <p:spPr/>
        <p:txBody>
          <a:bodyPr/>
          <a:lstStyle/>
          <a:p>
            <a:r>
              <a:rPr lang="en-US" altLang="en-US" smtClean="0">
                <a:ea typeface="ＭＳ Ｐゴシック" pitchFamily="1" charset="-128"/>
              </a:rPr>
              <a:t>fig_06_002</a:t>
            </a:r>
          </a:p>
        </p:txBody>
      </p:sp>
      <p:sp>
        <p:nvSpPr>
          <p:cNvPr id="96261" name="Text Box 5"/>
          <p:cNvSpPr txBox="1">
            <a:spLocks noChangeArrowheads="1"/>
          </p:cNvSpPr>
          <p:nvPr/>
        </p:nvSpPr>
        <p:spPr bwMode="auto">
          <a:xfrm>
            <a:off x="152400" y="0"/>
            <a:ext cx="4441825" cy="32004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solidFill>
                  <a:srgbClr val="CC0000"/>
                </a:solidFill>
              </a:rPr>
              <a:t>Plane Motion</a:t>
            </a:r>
          </a:p>
          <a:p>
            <a:pPr eaLnBrk="1" hangingPunct="1">
              <a:spcBef>
                <a:spcPct val="0"/>
              </a:spcBef>
              <a:buFontTx/>
              <a:buNone/>
            </a:pPr>
            <a:r>
              <a:rPr lang="en-US" altLang="en-US" sz="4400" b="1"/>
              <a:t>3 equations:</a:t>
            </a:r>
          </a:p>
          <a:p>
            <a:pPr eaLnBrk="1" hangingPunct="1">
              <a:spcBef>
                <a:spcPct val="0"/>
              </a:spcBef>
              <a:buFontTx/>
              <a:buNone/>
            </a:pPr>
            <a:r>
              <a:rPr lang="en-US" altLang="en-US" sz="4400" b="1">
                <a:latin typeface="Symbol" pitchFamily="18" charset="2"/>
              </a:rPr>
              <a:t>S</a:t>
            </a:r>
            <a:r>
              <a:rPr lang="en-US" altLang="en-US" sz="4400" b="1"/>
              <a:t> </a:t>
            </a:r>
            <a:r>
              <a:rPr lang="en-US" altLang="en-US" sz="3600" b="1"/>
              <a:t>Forces_x</a:t>
            </a:r>
          </a:p>
          <a:p>
            <a:pPr eaLnBrk="1" hangingPunct="1">
              <a:spcBef>
                <a:spcPct val="0"/>
              </a:spcBef>
              <a:buFont typeface="Symbol" pitchFamily="18" charset="2"/>
              <a:buChar char="S"/>
            </a:pPr>
            <a:r>
              <a:rPr lang="en-US" altLang="en-US" sz="3600" b="1">
                <a:solidFill>
                  <a:srgbClr val="0000FF"/>
                </a:solidFill>
              </a:rPr>
              <a:t>  Forces_y</a:t>
            </a:r>
          </a:p>
          <a:p>
            <a:pPr eaLnBrk="1" hangingPunct="1">
              <a:spcBef>
                <a:spcPct val="0"/>
              </a:spcBef>
              <a:buFont typeface="Symbol" pitchFamily="18" charset="2"/>
              <a:buChar char="S"/>
            </a:pPr>
            <a:r>
              <a:rPr lang="en-US" altLang="en-US" sz="3600" b="1">
                <a:solidFill>
                  <a:srgbClr val="0000FF"/>
                </a:solidFill>
              </a:rPr>
              <a:t> Moments about G</a:t>
            </a:r>
          </a:p>
        </p:txBody>
      </p:sp>
      <p:graphicFrame>
        <p:nvGraphicFramePr>
          <p:cNvPr id="96262" name="Object 2"/>
          <p:cNvGraphicFramePr>
            <a:graphicFrameLocks noChangeAspect="1"/>
          </p:cNvGraphicFramePr>
          <p:nvPr>
            <p:ph idx="4294967295"/>
          </p:nvPr>
        </p:nvGraphicFramePr>
        <p:xfrm>
          <a:off x="0" y="4397375"/>
          <a:ext cx="5516563" cy="2460625"/>
        </p:xfrm>
        <a:graphic>
          <a:graphicData uri="http://schemas.openxmlformats.org/presentationml/2006/ole">
            <mc:AlternateContent xmlns:mc="http://schemas.openxmlformats.org/markup-compatibility/2006">
              <mc:Choice xmlns:v="urn:schemas-microsoft-com:vml" Requires="v">
                <p:oleObj spid="_x0000_s96265" name="Equation" r:id="rId6" imgW="1765300" imgH="787400" progId="Equation.3">
                  <p:embed/>
                </p:oleObj>
              </mc:Choice>
              <mc:Fallback>
                <p:oleObj name="Equation" r:id="rId6" imgW="1765300" imgH="78740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4397375"/>
                        <a:ext cx="5516563" cy="24606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2" name="Picture 2" descr="fig_06_005"/>
          <p:cNvPicPr preferRelativeResize="0">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457200" y="812800"/>
            <a:ext cx="8229600" cy="523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3" name="Text Box 3"/>
          <p:cNvSpPr txBox="1">
            <a:spLocks noChangeArrowheads="1"/>
          </p:cNvSpPr>
          <p:nvPr>
            <p:custDataLst>
              <p:tags r:id="rId2"/>
            </p:custDataLst>
          </p:nvPr>
        </p:nvSpPr>
        <p:spPr bwMode="auto">
          <a:xfrm>
            <a:off x="457200" y="6173788"/>
            <a:ext cx="82296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fig_06_005</a:t>
            </a:r>
          </a:p>
        </p:txBody>
      </p:sp>
      <p:sp>
        <p:nvSpPr>
          <p:cNvPr id="97284" name="Rectangle 4" hidden="1"/>
          <p:cNvSpPr>
            <a:spLocks noGrp="1" noChangeArrowheads="1"/>
          </p:cNvSpPr>
          <p:nvPr>
            <p:ph type="title" idx="4294967295"/>
          </p:nvPr>
        </p:nvSpPr>
        <p:spPr/>
        <p:txBody>
          <a:bodyPr/>
          <a:lstStyle/>
          <a:p>
            <a:r>
              <a:rPr lang="en-US" altLang="en-US" smtClean="0">
                <a:ea typeface="ＭＳ Ｐゴシック" pitchFamily="1" charset="-128"/>
              </a:rPr>
              <a:t>fig_06_005</a:t>
            </a:r>
          </a:p>
        </p:txBody>
      </p:sp>
      <p:sp>
        <p:nvSpPr>
          <p:cNvPr id="97285" name="Text Box 5"/>
          <p:cNvSpPr txBox="1">
            <a:spLocks noChangeArrowheads="1"/>
          </p:cNvSpPr>
          <p:nvPr/>
        </p:nvSpPr>
        <p:spPr bwMode="auto">
          <a:xfrm>
            <a:off x="381000" y="381000"/>
            <a:ext cx="6183313" cy="7620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t>Parallel Axes Theorem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2" descr="fig_06_005"/>
          <p:cNvPicPr preferRelativeResize="0">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304800" y="838200"/>
            <a:ext cx="8229600" cy="523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Text Box 3"/>
          <p:cNvSpPr txBox="1">
            <a:spLocks noChangeArrowheads="1"/>
          </p:cNvSpPr>
          <p:nvPr>
            <p:custDataLst>
              <p:tags r:id="rId3"/>
            </p:custDataLst>
          </p:nvPr>
        </p:nvSpPr>
        <p:spPr bwMode="auto">
          <a:xfrm>
            <a:off x="457200" y="6173788"/>
            <a:ext cx="8229600" cy="190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1200" b="1">
                <a:solidFill>
                  <a:srgbClr val="272727"/>
                </a:solidFill>
                <a:latin typeface="Times New Roman" pitchFamily="18" charset="0"/>
              </a:rPr>
              <a:t>fig_06_005</a:t>
            </a:r>
          </a:p>
        </p:txBody>
      </p:sp>
      <p:sp>
        <p:nvSpPr>
          <p:cNvPr id="98308" name="Rectangle 4" hidden="1"/>
          <p:cNvSpPr>
            <a:spLocks noGrp="1" noChangeArrowheads="1"/>
          </p:cNvSpPr>
          <p:nvPr>
            <p:ph type="title" idx="4294967295"/>
          </p:nvPr>
        </p:nvSpPr>
        <p:spPr/>
        <p:txBody>
          <a:bodyPr/>
          <a:lstStyle/>
          <a:p>
            <a:r>
              <a:rPr lang="en-US" altLang="en-US" smtClean="0">
                <a:ea typeface="ＭＳ Ｐゴシック" pitchFamily="1" charset="-128"/>
              </a:rPr>
              <a:t>fig_06_005</a:t>
            </a:r>
          </a:p>
        </p:txBody>
      </p:sp>
      <p:sp>
        <p:nvSpPr>
          <p:cNvPr id="98309" name="Text Box 5"/>
          <p:cNvSpPr txBox="1">
            <a:spLocks noChangeArrowheads="1"/>
          </p:cNvSpPr>
          <p:nvPr/>
        </p:nvSpPr>
        <p:spPr bwMode="auto">
          <a:xfrm>
            <a:off x="0" y="0"/>
            <a:ext cx="8848725" cy="1431925"/>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solidFill>
                  <a:srgbClr val="0000FF"/>
                </a:solidFill>
              </a:rPr>
              <a:t>Parallel Axes Theorem</a:t>
            </a:r>
          </a:p>
          <a:p>
            <a:pPr eaLnBrk="1" hangingPunct="1">
              <a:spcBef>
                <a:spcPct val="0"/>
              </a:spcBef>
              <a:buFontTx/>
              <a:buNone/>
            </a:pPr>
            <a:r>
              <a:rPr lang="en-US" altLang="en-US" sz="4400" b="1"/>
              <a:t>Pure rotation about fixed point P</a:t>
            </a:r>
          </a:p>
        </p:txBody>
      </p:sp>
      <p:graphicFrame>
        <p:nvGraphicFramePr>
          <p:cNvPr id="98310" name="Object 2"/>
          <p:cNvGraphicFramePr>
            <a:graphicFrameLocks noChangeAspect="1"/>
          </p:cNvGraphicFramePr>
          <p:nvPr>
            <p:ph idx="4294967295"/>
          </p:nvPr>
        </p:nvGraphicFramePr>
        <p:xfrm>
          <a:off x="1752600" y="4953000"/>
          <a:ext cx="6096000" cy="1484313"/>
        </p:xfrm>
        <a:graphic>
          <a:graphicData uri="http://schemas.openxmlformats.org/presentationml/2006/ole">
            <mc:AlternateContent xmlns:mc="http://schemas.openxmlformats.org/markup-compatibility/2006">
              <mc:Choice xmlns:v="urn:schemas-microsoft-com:vml" Requires="v">
                <p:oleObj spid="_x0000_s98313" name="Equation" r:id="rId6" imgW="990170" imgH="241195" progId="Equation.3">
                  <p:embed/>
                </p:oleObj>
              </mc:Choice>
              <mc:Fallback>
                <p:oleObj name="Equation" r:id="rId6" imgW="990170" imgH="241195"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4953000"/>
                        <a:ext cx="6096000" cy="14843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4" hidden="1"/>
          <p:cNvSpPr>
            <a:spLocks noGrp="1" noChangeArrowheads="1"/>
          </p:cNvSpPr>
          <p:nvPr>
            <p:ph type="title" idx="4294967295"/>
          </p:nvPr>
        </p:nvSpPr>
        <p:spPr/>
        <p:txBody>
          <a:bodyPr/>
          <a:lstStyle/>
          <a:p>
            <a:r>
              <a:rPr lang="en-US" altLang="en-US" smtClean="0">
                <a:ea typeface="ＭＳ Ｐゴシック" pitchFamily="1" charset="-128"/>
              </a:rPr>
              <a:t>fig_06_005</a:t>
            </a:r>
          </a:p>
        </p:txBody>
      </p:sp>
      <p:sp>
        <p:nvSpPr>
          <p:cNvPr id="99331" name="Text Box 5"/>
          <p:cNvSpPr txBox="1">
            <a:spLocks noChangeArrowheads="1"/>
          </p:cNvSpPr>
          <p:nvPr/>
        </p:nvSpPr>
        <p:spPr bwMode="auto">
          <a:xfrm>
            <a:off x="0" y="0"/>
            <a:ext cx="9102725" cy="210185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solidFill>
                  <a:srgbClr val="0000FF"/>
                </a:solidFill>
              </a:rPr>
              <a:t>Radius of Gyration</a:t>
            </a:r>
          </a:p>
          <a:p>
            <a:pPr eaLnBrk="1" hangingPunct="1">
              <a:spcBef>
                <a:spcPct val="0"/>
              </a:spcBef>
              <a:buFontTx/>
              <a:buNone/>
            </a:pPr>
            <a:r>
              <a:rPr lang="en-US" altLang="en-US" sz="4400" b="1"/>
              <a:t>Pure rotation about center G</a:t>
            </a:r>
          </a:p>
          <a:p>
            <a:pPr eaLnBrk="1" hangingPunct="1">
              <a:spcBef>
                <a:spcPct val="0"/>
              </a:spcBef>
              <a:buFontTx/>
              <a:buNone/>
            </a:pPr>
            <a:r>
              <a:rPr lang="en-US" altLang="en-US" sz="4400" b="1"/>
              <a:t>Inertia is concentrated at radius k</a:t>
            </a:r>
          </a:p>
        </p:txBody>
      </p:sp>
      <p:graphicFrame>
        <p:nvGraphicFramePr>
          <p:cNvPr id="99332" name="Object 2"/>
          <p:cNvGraphicFramePr>
            <a:graphicFrameLocks noChangeAspect="1"/>
          </p:cNvGraphicFramePr>
          <p:nvPr>
            <p:ph idx="4294967295"/>
          </p:nvPr>
        </p:nvGraphicFramePr>
        <p:xfrm>
          <a:off x="990600" y="3200400"/>
          <a:ext cx="6248400" cy="2157413"/>
        </p:xfrm>
        <a:graphic>
          <a:graphicData uri="http://schemas.openxmlformats.org/presentationml/2006/ole">
            <mc:AlternateContent xmlns:mc="http://schemas.openxmlformats.org/markup-compatibility/2006">
              <mc:Choice xmlns:v="urn:schemas-microsoft-com:vml" Requires="v">
                <p:oleObj spid="_x0000_s99335" name="Equation" r:id="rId3" imgW="698500" imgH="241300" progId="Equation.3">
                  <p:embed/>
                </p:oleObj>
              </mc:Choice>
              <mc:Fallback>
                <p:oleObj name="Equation" r:id="rId3" imgW="698500" imgH="2413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3200400"/>
                        <a:ext cx="6248400" cy="21574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fig_06_005"/>
          <p:cNvPicPr preferRelativeResize="0">
            <a:picLocks noChangeAspect="1" noChangeArrowheads="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457200" y="1624013"/>
            <a:ext cx="8229600" cy="523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ext Box 3"/>
          <p:cNvSpPr txBox="1">
            <a:spLocks noChangeArrowheads="1"/>
          </p:cNvSpPr>
          <p:nvPr>
            <p:custDataLst>
              <p:tags r:id="rId3"/>
            </p:custDataLst>
          </p:nvPr>
        </p:nvSpPr>
        <p:spPr bwMode="auto">
          <a:xfrm>
            <a:off x="0" y="609600"/>
            <a:ext cx="2460625" cy="5794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b="1">
                <a:solidFill>
                  <a:srgbClr val="272727"/>
                </a:solidFill>
                <a:latin typeface="Times New Roman" pitchFamily="18" charset="0"/>
              </a:rPr>
              <a:t>2 Equations:</a:t>
            </a:r>
            <a:r>
              <a:rPr lang="en-US" altLang="en-US" sz="1200" b="1">
                <a:solidFill>
                  <a:srgbClr val="272727"/>
                </a:solidFill>
                <a:latin typeface="Times New Roman" pitchFamily="18" charset="0"/>
              </a:rPr>
              <a:t>  </a:t>
            </a:r>
          </a:p>
        </p:txBody>
      </p:sp>
      <p:sp>
        <p:nvSpPr>
          <p:cNvPr id="100356" name="Rectangle 4" hidden="1"/>
          <p:cNvSpPr>
            <a:spLocks noGrp="1" noChangeArrowheads="1"/>
          </p:cNvSpPr>
          <p:nvPr>
            <p:ph type="title" idx="4294967295"/>
          </p:nvPr>
        </p:nvSpPr>
        <p:spPr/>
        <p:txBody>
          <a:bodyPr/>
          <a:lstStyle/>
          <a:p>
            <a:r>
              <a:rPr lang="en-US" altLang="en-US" smtClean="0">
                <a:ea typeface="ＭＳ Ｐゴシック" pitchFamily="1" charset="-128"/>
              </a:rPr>
              <a:t>fig_06_005</a:t>
            </a:r>
          </a:p>
        </p:txBody>
      </p:sp>
      <p:graphicFrame>
        <p:nvGraphicFramePr>
          <p:cNvPr id="100357" name="Object 2"/>
          <p:cNvGraphicFramePr>
            <a:graphicFrameLocks noChangeAspect="1"/>
          </p:cNvGraphicFramePr>
          <p:nvPr>
            <p:ph idx="4294967295"/>
          </p:nvPr>
        </p:nvGraphicFramePr>
        <p:xfrm>
          <a:off x="2590800" y="31750"/>
          <a:ext cx="6096000" cy="1741488"/>
        </p:xfrm>
        <a:graphic>
          <a:graphicData uri="http://schemas.openxmlformats.org/presentationml/2006/ole">
            <mc:AlternateContent xmlns:mc="http://schemas.openxmlformats.org/markup-compatibility/2006">
              <mc:Choice xmlns:v="urn:schemas-microsoft-com:vml" Requires="v">
                <p:oleObj spid="_x0000_s100360" name="Equation" r:id="rId6" imgW="1778000" imgH="508000" progId="Equation.3">
                  <p:embed/>
                </p:oleObj>
              </mc:Choice>
              <mc:Fallback>
                <p:oleObj name="Equation" r:id="rId6" imgW="1778000" imgH="508000" progId="Equation.3">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31750"/>
                        <a:ext cx="6096000" cy="17414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Text Box 4"/>
          <p:cNvSpPr txBox="1">
            <a:spLocks noChangeArrowheads="1"/>
          </p:cNvSpPr>
          <p:nvPr/>
        </p:nvSpPr>
        <p:spPr bwMode="auto">
          <a:xfrm>
            <a:off x="381000" y="838200"/>
            <a:ext cx="7239000"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200" u="sng">
                <a:latin typeface="Times New Roman" pitchFamily="18" charset="0"/>
              </a:rPr>
              <a:t>Today’s Objectives</a:t>
            </a:r>
            <a:r>
              <a:rPr lang="en-US" altLang="en-US" sz="2200" b="0">
                <a:latin typeface="Times New Roman" pitchFamily="18" charset="0"/>
              </a:rPr>
              <a:t> :</a:t>
            </a:r>
          </a:p>
          <a:p>
            <a:pPr eaLnBrk="1" hangingPunct="1"/>
            <a:endParaRPr lang="en-US" altLang="en-US" sz="800" b="0">
              <a:latin typeface="Times New Roman" pitchFamily="18" charset="0"/>
            </a:endParaRPr>
          </a:p>
          <a:p>
            <a:pPr eaLnBrk="1" hangingPunct="1"/>
            <a:r>
              <a:rPr lang="en-US" altLang="en-US" sz="2200" b="0">
                <a:latin typeface="Times New Roman" pitchFamily="18" charset="0"/>
              </a:rPr>
              <a:t>Students will be able to:</a:t>
            </a:r>
          </a:p>
          <a:p>
            <a:pPr eaLnBrk="1" hangingPunct="1">
              <a:buFontTx/>
              <a:buAutoNum type="arabicPeriod"/>
            </a:pPr>
            <a:r>
              <a:rPr lang="en-US" altLang="en-US" sz="2200" b="0">
                <a:latin typeface="Times New Roman" pitchFamily="18" charset="0"/>
              </a:rPr>
              <a:t>Analyze the kinematics of a rigid body undergoing planar translation or rotation about a fixed axis.</a:t>
            </a:r>
          </a:p>
        </p:txBody>
      </p:sp>
      <p:sp>
        <p:nvSpPr>
          <p:cNvPr id="28678" name="Text Box 6"/>
          <p:cNvSpPr txBox="1">
            <a:spLocks noChangeArrowheads="1"/>
          </p:cNvSpPr>
          <p:nvPr/>
        </p:nvSpPr>
        <p:spPr bwMode="auto">
          <a:xfrm>
            <a:off x="5257800" y="2362200"/>
            <a:ext cx="3886200"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spcBef>
                <a:spcPct val="50000"/>
              </a:spcBef>
            </a:pPr>
            <a:r>
              <a:rPr lang="en-US" altLang="en-US" sz="2200" u="sng">
                <a:latin typeface="Times New Roman" pitchFamily="18" charset="0"/>
              </a:rPr>
              <a:t>In-Class Activities</a:t>
            </a:r>
            <a:r>
              <a:rPr lang="en-US" altLang="en-US" sz="2200" b="0">
                <a:latin typeface="Times New Roman" pitchFamily="18" charset="0"/>
              </a:rPr>
              <a:t> :</a:t>
            </a:r>
          </a:p>
          <a:p>
            <a:pPr eaLnBrk="1" hangingPunct="1">
              <a:spcBef>
                <a:spcPct val="50000"/>
              </a:spcBef>
            </a:pPr>
            <a:r>
              <a:rPr lang="en-US" altLang="en-US" sz="2200" b="0">
                <a:solidFill>
                  <a:srgbClr val="00FF00"/>
                </a:solidFill>
                <a:latin typeface="Times New Roman" pitchFamily="18" charset="0"/>
                <a:cs typeface="Times New Roman" pitchFamily="18" charset="0"/>
              </a:rPr>
              <a:t>•	</a:t>
            </a:r>
            <a:r>
              <a:rPr lang="en-US" altLang="en-US" sz="2200" b="0">
                <a:latin typeface="Times New Roman" pitchFamily="18" charset="0"/>
              </a:rPr>
              <a:t>Check Homework</a:t>
            </a:r>
          </a:p>
          <a:p>
            <a:pPr eaLnBrk="1" hangingPunct="1">
              <a:spcBef>
                <a:spcPct val="20000"/>
              </a:spcBef>
              <a:buClr>
                <a:srgbClr val="00F800"/>
              </a:buClr>
            </a:pPr>
            <a:r>
              <a:rPr lang="en-US" altLang="en-US" sz="2200" b="0">
                <a:solidFill>
                  <a:srgbClr val="00FF00"/>
                </a:solidFill>
                <a:latin typeface="Times New Roman" pitchFamily="18" charset="0"/>
                <a:cs typeface="Times New Roman" pitchFamily="18" charset="0"/>
              </a:rPr>
              <a:t>•	</a:t>
            </a:r>
            <a:r>
              <a:rPr lang="en-US" altLang="en-US" sz="2200" b="0">
                <a:latin typeface="Times New Roman" pitchFamily="18" charset="0"/>
              </a:rPr>
              <a:t>Reading Quiz</a:t>
            </a:r>
          </a:p>
          <a:p>
            <a:pPr eaLnBrk="1" hangingPunct="1">
              <a:spcBef>
                <a:spcPct val="20000"/>
              </a:spcBef>
              <a:buClr>
                <a:srgbClr val="00FF00"/>
              </a:buClr>
            </a:pPr>
            <a:r>
              <a:rPr lang="en-US" altLang="en-US" sz="2200" b="0">
                <a:solidFill>
                  <a:srgbClr val="00FF00"/>
                </a:solidFill>
                <a:latin typeface="Times New Roman" pitchFamily="18" charset="0"/>
                <a:cs typeface="Times New Roman" pitchFamily="18" charset="0"/>
              </a:rPr>
              <a:t>•	</a:t>
            </a:r>
            <a:r>
              <a:rPr lang="en-US" altLang="en-US" sz="2200" b="0">
                <a:latin typeface="Times New Roman" pitchFamily="18" charset="0"/>
              </a:rPr>
              <a:t>Applications </a:t>
            </a:r>
          </a:p>
          <a:p>
            <a:pPr eaLnBrk="1" hangingPunct="1">
              <a:spcBef>
                <a:spcPct val="20000"/>
              </a:spcBef>
              <a:buClr>
                <a:srgbClr val="00FF00"/>
              </a:buClr>
            </a:pPr>
            <a:r>
              <a:rPr lang="en-US" altLang="en-US" sz="2200" b="0">
                <a:solidFill>
                  <a:srgbClr val="00FF00"/>
                </a:solidFill>
                <a:latin typeface="Times New Roman" pitchFamily="18" charset="0"/>
                <a:cs typeface="Times New Roman" pitchFamily="18" charset="0"/>
              </a:rPr>
              <a:t>•	</a:t>
            </a:r>
            <a:r>
              <a:rPr lang="en-US" altLang="en-US" sz="2200" b="0">
                <a:solidFill>
                  <a:schemeClr val="hlink"/>
                </a:solidFill>
                <a:latin typeface="Times New Roman" pitchFamily="18" charset="0"/>
              </a:rPr>
              <a:t>Types of Rigid-Body Motion</a:t>
            </a:r>
          </a:p>
          <a:p>
            <a:pPr eaLnBrk="1" hangingPunct="1">
              <a:spcBef>
                <a:spcPct val="20000"/>
              </a:spcBef>
              <a:buClr>
                <a:srgbClr val="00FF00"/>
              </a:buClr>
            </a:pPr>
            <a:r>
              <a:rPr lang="en-US" altLang="en-US" sz="2200" b="0">
                <a:solidFill>
                  <a:srgbClr val="00FF00"/>
                </a:solidFill>
                <a:latin typeface="Times New Roman" pitchFamily="18" charset="0"/>
                <a:cs typeface="Times New Roman" pitchFamily="18" charset="0"/>
              </a:rPr>
              <a:t>•	</a:t>
            </a:r>
            <a:r>
              <a:rPr lang="en-US" altLang="en-US" sz="2200" b="0">
                <a:solidFill>
                  <a:schemeClr val="hlink"/>
                </a:solidFill>
                <a:latin typeface="Times New Roman" pitchFamily="18" charset="0"/>
              </a:rPr>
              <a:t>Planar Translation</a:t>
            </a:r>
          </a:p>
          <a:p>
            <a:pPr eaLnBrk="1" hangingPunct="1">
              <a:spcBef>
                <a:spcPct val="20000"/>
              </a:spcBef>
              <a:buClr>
                <a:srgbClr val="00FF00"/>
              </a:buClr>
            </a:pPr>
            <a:r>
              <a:rPr lang="en-US" altLang="en-US" sz="2200" b="0">
                <a:solidFill>
                  <a:srgbClr val="00FF00"/>
                </a:solidFill>
                <a:latin typeface="Times New Roman" pitchFamily="18" charset="0"/>
                <a:cs typeface="Times New Roman" pitchFamily="18" charset="0"/>
              </a:rPr>
              <a:t>•	</a:t>
            </a:r>
            <a:r>
              <a:rPr lang="en-US" altLang="en-US" sz="2200" b="0">
                <a:solidFill>
                  <a:schemeClr val="hlink"/>
                </a:solidFill>
                <a:latin typeface="Times New Roman" pitchFamily="18" charset="0"/>
              </a:rPr>
              <a:t>Rotation About a Fixed Axis</a:t>
            </a:r>
            <a:endParaRPr lang="en-US" altLang="en-US" sz="2200" b="0">
              <a:latin typeface="Times New Roman" pitchFamily="18" charset="0"/>
            </a:endParaRPr>
          </a:p>
          <a:p>
            <a:pPr eaLnBrk="1" hangingPunct="1">
              <a:spcBef>
                <a:spcPct val="20000"/>
              </a:spcBef>
              <a:buClr>
                <a:srgbClr val="00FF00"/>
              </a:buClr>
            </a:pPr>
            <a:r>
              <a:rPr lang="en-US" altLang="en-US" sz="2200" b="0">
                <a:solidFill>
                  <a:srgbClr val="00FF00"/>
                </a:solidFill>
                <a:latin typeface="Times New Roman" pitchFamily="18" charset="0"/>
                <a:cs typeface="Times New Roman" pitchFamily="18" charset="0"/>
              </a:rPr>
              <a:t>•	</a:t>
            </a:r>
            <a:r>
              <a:rPr lang="en-US" altLang="en-US" sz="2200" b="0">
                <a:latin typeface="Times New Roman" pitchFamily="18" charset="0"/>
              </a:rPr>
              <a:t>Concept Quiz </a:t>
            </a:r>
          </a:p>
          <a:p>
            <a:pPr eaLnBrk="1" hangingPunct="1">
              <a:spcBef>
                <a:spcPct val="20000"/>
              </a:spcBef>
              <a:buClr>
                <a:srgbClr val="00FF00"/>
              </a:buClr>
            </a:pPr>
            <a:r>
              <a:rPr lang="en-US" altLang="en-US" sz="2200" b="0">
                <a:solidFill>
                  <a:srgbClr val="00FF00"/>
                </a:solidFill>
                <a:latin typeface="Times New Roman" pitchFamily="18" charset="0"/>
                <a:cs typeface="Times New Roman" pitchFamily="18" charset="0"/>
              </a:rPr>
              <a:t>•	</a:t>
            </a:r>
            <a:r>
              <a:rPr lang="en-US" altLang="en-US" sz="2200" b="0">
                <a:latin typeface="Times New Roman" pitchFamily="18" charset="0"/>
              </a:rPr>
              <a:t>Group Problem Solving</a:t>
            </a:r>
          </a:p>
          <a:p>
            <a:pPr eaLnBrk="1" hangingPunct="1">
              <a:spcBef>
                <a:spcPct val="20000"/>
              </a:spcBef>
              <a:buClr>
                <a:srgbClr val="00FF00"/>
              </a:buClr>
            </a:pPr>
            <a:r>
              <a:rPr lang="en-US" altLang="en-US" sz="2200" b="0">
                <a:solidFill>
                  <a:srgbClr val="00FF00"/>
                </a:solidFill>
                <a:latin typeface="Times New Roman" pitchFamily="18" charset="0"/>
                <a:cs typeface="Times New Roman" pitchFamily="18" charset="0"/>
              </a:rPr>
              <a:t>•	</a:t>
            </a:r>
            <a:r>
              <a:rPr lang="en-US" altLang="en-US" sz="2200" b="0">
                <a:latin typeface="Times New Roman" pitchFamily="18" charset="0"/>
              </a:rPr>
              <a:t>Attention Quiz </a:t>
            </a:r>
          </a:p>
        </p:txBody>
      </p:sp>
      <p:sp>
        <p:nvSpPr>
          <p:cNvPr id="223236" name="AutoShape 9">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23237" name="Text Box 15"/>
          <p:cNvSpPr txBox="1">
            <a:spLocks noChangeArrowheads="1"/>
          </p:cNvSpPr>
          <p:nvPr/>
        </p:nvSpPr>
        <p:spPr bwMode="auto">
          <a:xfrm>
            <a:off x="304800" y="381000"/>
            <a:ext cx="838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PLANAR RIGID BODY MOTION: TRANSLATION &amp; 	ROTATION</a:t>
            </a:r>
          </a:p>
        </p:txBody>
      </p:sp>
      <p:pic>
        <p:nvPicPr>
          <p:cNvPr id="22323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667000"/>
            <a:ext cx="3902075" cy="371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98217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 calcmode="lin" valueType="num">
                                      <p:cBhvr additive="base">
                                        <p:cTn id="7" dur="500" fill="hold"/>
                                        <p:tgtEl>
                                          <p:spTgt spid="28676"/>
                                        </p:tgtEl>
                                        <p:attrNameLst>
                                          <p:attrName>ppt_x</p:attrName>
                                        </p:attrNameLst>
                                      </p:cBhvr>
                                      <p:tavLst>
                                        <p:tav tm="0">
                                          <p:val>
                                            <p:strVal val="0-#ppt_w/2"/>
                                          </p:val>
                                        </p:tav>
                                        <p:tav tm="100000">
                                          <p:val>
                                            <p:strVal val="#ppt_x"/>
                                          </p:val>
                                        </p:tav>
                                      </p:tavLst>
                                    </p:anim>
                                    <p:anim calcmode="lin" valueType="num">
                                      <p:cBhvr additive="base">
                                        <p:cTn id="8" dur="500" fill="hold"/>
                                        <p:tgtEl>
                                          <p:spTgt spid="2867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8"/>
                                        </p:tgtEl>
                                        <p:attrNameLst>
                                          <p:attrName>style.visibility</p:attrName>
                                        </p:attrNameLst>
                                      </p:cBhvr>
                                      <p:to>
                                        <p:strVal val="visible"/>
                                      </p:to>
                                    </p:set>
                                    <p:anim calcmode="lin" valueType="num">
                                      <p:cBhvr additive="base">
                                        <p:cTn id="13" dur="500" fill="hold"/>
                                        <p:tgtEl>
                                          <p:spTgt spid="28678"/>
                                        </p:tgtEl>
                                        <p:attrNameLst>
                                          <p:attrName>ppt_x</p:attrName>
                                        </p:attrNameLst>
                                      </p:cBhvr>
                                      <p:tavLst>
                                        <p:tav tm="0">
                                          <p:val>
                                            <p:strVal val="0-#ppt_w/2"/>
                                          </p:val>
                                        </p:tav>
                                        <p:tav tm="100000">
                                          <p:val>
                                            <p:strVal val="#ppt_x"/>
                                          </p:val>
                                        </p:tav>
                                      </p:tavLst>
                                    </p:anim>
                                    <p:anim calcmode="lin" valueType="num">
                                      <p:cBhvr additive="base">
                                        <p:cTn id="14" dur="500" fill="hold"/>
                                        <p:tgtEl>
                                          <p:spTgt spid="286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autoUpdateAnimBg="0"/>
      <p:bldP spid="28678"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ext Box 2"/>
          <p:cNvSpPr txBox="1">
            <a:spLocks noChangeArrowheads="1"/>
          </p:cNvSpPr>
          <p:nvPr/>
        </p:nvSpPr>
        <p:spPr bwMode="auto">
          <a:xfrm>
            <a:off x="2971800" y="457200"/>
            <a:ext cx="2487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00FF00"/>
                </a:solidFill>
                <a:latin typeface="Times New Roman" pitchFamily="18" charset="0"/>
              </a:rPr>
              <a:t>APPLICATIONS</a:t>
            </a:r>
          </a:p>
        </p:txBody>
      </p:sp>
      <p:sp>
        <p:nvSpPr>
          <p:cNvPr id="92165" name="Text Box 5"/>
          <p:cNvSpPr txBox="1">
            <a:spLocks noChangeArrowheads="1"/>
          </p:cNvSpPr>
          <p:nvPr/>
        </p:nvSpPr>
        <p:spPr bwMode="auto">
          <a:xfrm>
            <a:off x="838200" y="3536950"/>
            <a:ext cx="7848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Passengers on this amusement ride are subjected to curvilinear translation since the vehicle moves in a circular path but they always remains upright.</a:t>
            </a:r>
          </a:p>
        </p:txBody>
      </p:sp>
      <p:sp>
        <p:nvSpPr>
          <p:cNvPr id="92170" name="Text Box 10"/>
          <p:cNvSpPr txBox="1">
            <a:spLocks noChangeArrowheads="1"/>
          </p:cNvSpPr>
          <p:nvPr/>
        </p:nvSpPr>
        <p:spPr bwMode="auto">
          <a:xfrm>
            <a:off x="838200" y="5943600"/>
            <a:ext cx="6091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Does each passenger feel the same acceleration?</a:t>
            </a:r>
          </a:p>
        </p:txBody>
      </p:sp>
      <p:sp>
        <p:nvSpPr>
          <p:cNvPr id="92171" name="Text Box 11"/>
          <p:cNvSpPr txBox="1">
            <a:spLocks noChangeArrowheads="1"/>
          </p:cNvSpPr>
          <p:nvPr/>
        </p:nvSpPr>
        <p:spPr bwMode="auto">
          <a:xfrm>
            <a:off x="838200" y="4724400"/>
            <a:ext cx="7924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If the angular motion of the rotating arms is known, how can we determine the velocity and acceleration experienced by the passengers?  Why would we want to know these values?</a:t>
            </a:r>
            <a:endParaRPr lang="en-US" altLang="en-US" sz="2400">
              <a:latin typeface="Times New Roman" pitchFamily="18" charset="0"/>
            </a:endParaRPr>
          </a:p>
        </p:txBody>
      </p:sp>
      <p:sp>
        <p:nvSpPr>
          <p:cNvPr id="227334" name="AutoShape 13">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27335" name="AutoShape 14">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pic>
        <p:nvPicPr>
          <p:cNvPr id="22733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990600"/>
            <a:ext cx="3382963"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85836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5"/>
                                        </p:tgtEl>
                                        <p:attrNameLst>
                                          <p:attrName>style.visibility</p:attrName>
                                        </p:attrNameLst>
                                      </p:cBhvr>
                                      <p:to>
                                        <p:strVal val="visible"/>
                                      </p:to>
                                    </p:set>
                                    <p:anim calcmode="lin" valueType="num">
                                      <p:cBhvr additive="base">
                                        <p:cTn id="7" dur="500" fill="hold"/>
                                        <p:tgtEl>
                                          <p:spTgt spid="92165"/>
                                        </p:tgtEl>
                                        <p:attrNameLst>
                                          <p:attrName>ppt_x</p:attrName>
                                        </p:attrNameLst>
                                      </p:cBhvr>
                                      <p:tavLst>
                                        <p:tav tm="0">
                                          <p:val>
                                            <p:strVal val="0-#ppt_w/2"/>
                                          </p:val>
                                        </p:tav>
                                        <p:tav tm="100000">
                                          <p:val>
                                            <p:strVal val="#ppt_x"/>
                                          </p:val>
                                        </p:tav>
                                      </p:tavLst>
                                    </p:anim>
                                    <p:anim calcmode="lin" valueType="num">
                                      <p:cBhvr additive="base">
                                        <p:cTn id="8" dur="500" fill="hold"/>
                                        <p:tgtEl>
                                          <p:spTgt spid="9216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71"/>
                                        </p:tgtEl>
                                        <p:attrNameLst>
                                          <p:attrName>style.visibility</p:attrName>
                                        </p:attrNameLst>
                                      </p:cBhvr>
                                      <p:to>
                                        <p:strVal val="visible"/>
                                      </p:to>
                                    </p:set>
                                    <p:anim calcmode="lin" valueType="num">
                                      <p:cBhvr additive="base">
                                        <p:cTn id="13" dur="500" fill="hold"/>
                                        <p:tgtEl>
                                          <p:spTgt spid="92171"/>
                                        </p:tgtEl>
                                        <p:attrNameLst>
                                          <p:attrName>ppt_x</p:attrName>
                                        </p:attrNameLst>
                                      </p:cBhvr>
                                      <p:tavLst>
                                        <p:tav tm="0">
                                          <p:val>
                                            <p:strVal val="0-#ppt_w/2"/>
                                          </p:val>
                                        </p:tav>
                                        <p:tav tm="100000">
                                          <p:val>
                                            <p:strVal val="#ppt_x"/>
                                          </p:val>
                                        </p:tav>
                                      </p:tavLst>
                                    </p:anim>
                                    <p:anim calcmode="lin" valueType="num">
                                      <p:cBhvr additive="base">
                                        <p:cTn id="14" dur="500" fill="hold"/>
                                        <p:tgtEl>
                                          <p:spTgt spid="9217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70"/>
                                        </p:tgtEl>
                                        <p:attrNameLst>
                                          <p:attrName>style.visibility</p:attrName>
                                        </p:attrNameLst>
                                      </p:cBhvr>
                                      <p:to>
                                        <p:strVal val="visible"/>
                                      </p:to>
                                    </p:set>
                                    <p:anim calcmode="lin" valueType="num">
                                      <p:cBhvr additive="base">
                                        <p:cTn id="19" dur="500" fill="hold"/>
                                        <p:tgtEl>
                                          <p:spTgt spid="92170"/>
                                        </p:tgtEl>
                                        <p:attrNameLst>
                                          <p:attrName>ppt_x</p:attrName>
                                        </p:attrNameLst>
                                      </p:cBhvr>
                                      <p:tavLst>
                                        <p:tav tm="0">
                                          <p:val>
                                            <p:strVal val="0-#ppt_w/2"/>
                                          </p:val>
                                        </p:tav>
                                        <p:tav tm="100000">
                                          <p:val>
                                            <p:strVal val="#ppt_x"/>
                                          </p:val>
                                        </p:tav>
                                      </p:tavLst>
                                    </p:anim>
                                    <p:anim calcmode="lin" valueType="num">
                                      <p:cBhvr additive="base">
                                        <p:cTn id="20" dur="500" fill="hold"/>
                                        <p:tgtEl>
                                          <p:spTgt spid="921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autoUpdateAnimBg="0"/>
      <p:bldP spid="92170" grpId="0" autoUpdateAnimBg="0"/>
      <p:bldP spid="92171"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ext Box 2"/>
          <p:cNvSpPr txBox="1">
            <a:spLocks noChangeArrowheads="1"/>
          </p:cNvSpPr>
          <p:nvPr/>
        </p:nvSpPr>
        <p:spPr bwMode="auto">
          <a:xfrm>
            <a:off x="2971800" y="457200"/>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APPLICATIONS</a:t>
            </a:r>
            <a:r>
              <a:rPr lang="en-US" altLang="en-US" sz="2400" b="0">
                <a:solidFill>
                  <a:srgbClr val="00FF00"/>
                </a:solidFill>
                <a:latin typeface="Times New Roman" pitchFamily="18" charset="0"/>
              </a:rPr>
              <a:t> (continued)</a:t>
            </a:r>
            <a:endParaRPr lang="en-US" altLang="en-US" sz="2400">
              <a:solidFill>
                <a:srgbClr val="00FF00"/>
              </a:solidFill>
              <a:latin typeface="Times New Roman" pitchFamily="18" charset="0"/>
            </a:endParaRPr>
          </a:p>
        </p:txBody>
      </p:sp>
      <p:sp>
        <p:nvSpPr>
          <p:cNvPr id="110595" name="Text Box 3"/>
          <p:cNvSpPr txBox="1">
            <a:spLocks noChangeArrowheads="1"/>
          </p:cNvSpPr>
          <p:nvPr/>
        </p:nvSpPr>
        <p:spPr bwMode="auto">
          <a:xfrm>
            <a:off x="4114800" y="1295400"/>
            <a:ext cx="43434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Gears, pulleys and cams, which rotate about fixed axes, are often used in machinery to generate motion and transmit forces.  The angular motion of these components must be understood to properly design the system.</a:t>
            </a:r>
          </a:p>
        </p:txBody>
      </p:sp>
      <p:sp>
        <p:nvSpPr>
          <p:cNvPr id="110596" name="Text Box 4"/>
          <p:cNvSpPr txBox="1">
            <a:spLocks noChangeArrowheads="1"/>
          </p:cNvSpPr>
          <p:nvPr/>
        </p:nvSpPr>
        <p:spPr bwMode="auto">
          <a:xfrm>
            <a:off x="685800" y="4648200"/>
            <a:ext cx="7924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To do this  design, we need to relate the angular motions of contacting bodies that rotate about different fixed axes.  How is this different than the analyses we did in earlier chapters?</a:t>
            </a:r>
          </a:p>
        </p:txBody>
      </p:sp>
      <p:sp>
        <p:nvSpPr>
          <p:cNvPr id="229381" name="AutoShape 5">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29382" name="AutoShape 6">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pic>
        <p:nvPicPr>
          <p:cNvPr id="229383"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219200"/>
            <a:ext cx="318135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95058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595"/>
                                        </p:tgtEl>
                                        <p:attrNameLst>
                                          <p:attrName>style.visibility</p:attrName>
                                        </p:attrNameLst>
                                      </p:cBhvr>
                                      <p:to>
                                        <p:strVal val="visible"/>
                                      </p:to>
                                    </p:set>
                                    <p:anim calcmode="lin" valueType="num">
                                      <p:cBhvr additive="base">
                                        <p:cTn id="7" dur="500" fill="hold"/>
                                        <p:tgtEl>
                                          <p:spTgt spid="110595"/>
                                        </p:tgtEl>
                                        <p:attrNameLst>
                                          <p:attrName>ppt_x</p:attrName>
                                        </p:attrNameLst>
                                      </p:cBhvr>
                                      <p:tavLst>
                                        <p:tav tm="0">
                                          <p:val>
                                            <p:strVal val="0-#ppt_w/2"/>
                                          </p:val>
                                        </p:tav>
                                        <p:tav tm="100000">
                                          <p:val>
                                            <p:strVal val="#ppt_x"/>
                                          </p:val>
                                        </p:tav>
                                      </p:tavLst>
                                    </p:anim>
                                    <p:anim calcmode="lin" valueType="num">
                                      <p:cBhvr additive="base">
                                        <p:cTn id="8" dur="500" fill="hold"/>
                                        <p:tgtEl>
                                          <p:spTgt spid="11059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0596"/>
                                        </p:tgtEl>
                                        <p:attrNameLst>
                                          <p:attrName>style.visibility</p:attrName>
                                        </p:attrNameLst>
                                      </p:cBhvr>
                                      <p:to>
                                        <p:strVal val="visible"/>
                                      </p:to>
                                    </p:set>
                                    <p:anim calcmode="lin" valueType="num">
                                      <p:cBhvr additive="base">
                                        <p:cTn id="13" dur="500" fill="hold"/>
                                        <p:tgtEl>
                                          <p:spTgt spid="110596"/>
                                        </p:tgtEl>
                                        <p:attrNameLst>
                                          <p:attrName>ppt_x</p:attrName>
                                        </p:attrNameLst>
                                      </p:cBhvr>
                                      <p:tavLst>
                                        <p:tav tm="0">
                                          <p:val>
                                            <p:strVal val="0-#ppt_w/2"/>
                                          </p:val>
                                        </p:tav>
                                        <p:tav tm="100000">
                                          <p:val>
                                            <p:strVal val="#ppt_x"/>
                                          </p:val>
                                        </p:tav>
                                      </p:tavLst>
                                    </p:anim>
                                    <p:anim calcmode="lin" valueType="num">
                                      <p:cBhvr additive="base">
                                        <p:cTn id="14" dur="500" fill="hold"/>
                                        <p:tgtEl>
                                          <p:spTgt spid="1105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autoUpdateAnimBg="0"/>
      <p:bldP spid="11059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ext Box 2"/>
          <p:cNvSpPr txBox="1">
            <a:spLocks noChangeArrowheads="1"/>
          </p:cNvSpPr>
          <p:nvPr/>
        </p:nvSpPr>
        <p:spPr bwMode="auto">
          <a:xfrm>
            <a:off x="1981200" y="609600"/>
            <a:ext cx="441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RIGID BODY MOTION </a:t>
            </a:r>
            <a:r>
              <a:rPr lang="en-US" altLang="en-US" sz="2400" b="0">
                <a:solidFill>
                  <a:srgbClr val="00FF00"/>
                </a:solidFill>
                <a:latin typeface="Times New Roman" pitchFamily="18" charset="0"/>
              </a:rPr>
              <a:t>(Section 16.1)</a:t>
            </a:r>
            <a:endParaRPr lang="en-US" altLang="en-US" sz="2400">
              <a:solidFill>
                <a:srgbClr val="00FF00"/>
              </a:solidFill>
              <a:latin typeface="Times New Roman" pitchFamily="18" charset="0"/>
            </a:endParaRPr>
          </a:p>
        </p:txBody>
      </p:sp>
      <p:sp>
        <p:nvSpPr>
          <p:cNvPr id="114691" name="Text Box 3"/>
          <p:cNvSpPr txBox="1">
            <a:spLocks noChangeArrowheads="1"/>
          </p:cNvSpPr>
          <p:nvPr/>
        </p:nvSpPr>
        <p:spPr bwMode="auto">
          <a:xfrm>
            <a:off x="838200" y="4572000"/>
            <a:ext cx="7696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We will now start to study </a:t>
            </a:r>
            <a:r>
              <a:rPr lang="en-US" altLang="en-US" sz="2400" b="0">
                <a:solidFill>
                  <a:schemeClr val="hlink"/>
                </a:solidFill>
                <a:latin typeface="Times New Roman" pitchFamily="18" charset="0"/>
              </a:rPr>
              <a:t>rigid body motion</a:t>
            </a:r>
            <a:r>
              <a:rPr lang="en-US" altLang="en-US" sz="2400" b="0">
                <a:latin typeface="Times New Roman" pitchFamily="18" charset="0"/>
              </a:rPr>
              <a:t>.  The analysis will be limited to </a:t>
            </a:r>
            <a:r>
              <a:rPr lang="en-US" altLang="en-US" sz="2400" b="0">
                <a:solidFill>
                  <a:schemeClr val="hlink"/>
                </a:solidFill>
                <a:latin typeface="Times New Roman" pitchFamily="18" charset="0"/>
              </a:rPr>
              <a:t>planar motion</a:t>
            </a:r>
            <a:r>
              <a:rPr lang="en-US" altLang="en-US" sz="2400" b="0">
                <a:latin typeface="Times New Roman" pitchFamily="18" charset="0"/>
              </a:rPr>
              <a:t>.</a:t>
            </a:r>
            <a:endParaRPr lang="en-US" altLang="en-US" sz="2400" b="0">
              <a:latin typeface="Times New Roman" pitchFamily="18" charset="0"/>
              <a:sym typeface="Symbol" pitchFamily="18" charset="2"/>
            </a:endParaRPr>
          </a:p>
        </p:txBody>
      </p:sp>
      <p:sp>
        <p:nvSpPr>
          <p:cNvPr id="114692" name="Text Box 4"/>
          <p:cNvSpPr txBox="1">
            <a:spLocks noChangeArrowheads="1"/>
          </p:cNvSpPr>
          <p:nvPr/>
        </p:nvSpPr>
        <p:spPr bwMode="auto">
          <a:xfrm>
            <a:off x="838200" y="3276600"/>
            <a:ext cx="7696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For example, in the design of gears, cams, and links in machinery or mechanisms, rotation of the body is an important aspect in the analysis of motion.</a:t>
            </a:r>
            <a:endParaRPr lang="en-US" altLang="en-US" sz="2400" b="0">
              <a:latin typeface="Times New Roman" pitchFamily="18" charset="0"/>
              <a:sym typeface="Symbol" pitchFamily="18" charset="2"/>
            </a:endParaRPr>
          </a:p>
        </p:txBody>
      </p:sp>
      <p:sp>
        <p:nvSpPr>
          <p:cNvPr id="231429" name="Text Box 5"/>
          <p:cNvSpPr txBox="1">
            <a:spLocks noChangeArrowheads="1"/>
          </p:cNvSpPr>
          <p:nvPr/>
        </p:nvSpPr>
        <p:spPr bwMode="auto">
          <a:xfrm>
            <a:off x="838200" y="1600200"/>
            <a:ext cx="75438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There are cases where an object </a:t>
            </a:r>
            <a:r>
              <a:rPr lang="en-US" altLang="en-US" sz="2400" b="0">
                <a:solidFill>
                  <a:schemeClr val="hlink"/>
                </a:solidFill>
                <a:latin typeface="Times New Roman" pitchFamily="18" charset="0"/>
              </a:rPr>
              <a:t>cannot</a:t>
            </a:r>
            <a:r>
              <a:rPr lang="en-US" altLang="en-US" sz="2400" b="0">
                <a:latin typeface="Times New Roman" pitchFamily="18" charset="0"/>
              </a:rPr>
              <a:t> be treated as a particle. In these cases the </a:t>
            </a:r>
            <a:r>
              <a:rPr lang="en-US" altLang="en-US" sz="2400" b="0">
                <a:solidFill>
                  <a:schemeClr val="hlink"/>
                </a:solidFill>
                <a:latin typeface="Times New Roman" pitchFamily="18" charset="0"/>
              </a:rPr>
              <a:t>size</a:t>
            </a:r>
            <a:r>
              <a:rPr lang="en-US" altLang="en-US" sz="2400" b="0">
                <a:latin typeface="Times New Roman" pitchFamily="18" charset="0"/>
              </a:rPr>
              <a:t> or </a:t>
            </a:r>
            <a:r>
              <a:rPr lang="en-US" altLang="en-US" sz="2400" b="0">
                <a:solidFill>
                  <a:schemeClr val="hlink"/>
                </a:solidFill>
                <a:latin typeface="Times New Roman" pitchFamily="18" charset="0"/>
              </a:rPr>
              <a:t>shape</a:t>
            </a:r>
            <a:r>
              <a:rPr lang="en-US" altLang="en-US" sz="2400" b="0">
                <a:latin typeface="Times New Roman" pitchFamily="18" charset="0"/>
              </a:rPr>
              <a:t> of the body must be considered.  </a:t>
            </a:r>
            <a:r>
              <a:rPr lang="en-US" altLang="en-US" sz="2400" b="0">
                <a:solidFill>
                  <a:schemeClr val="hlink"/>
                </a:solidFill>
                <a:latin typeface="Times New Roman" pitchFamily="18" charset="0"/>
              </a:rPr>
              <a:t>Rotation</a:t>
            </a:r>
            <a:r>
              <a:rPr lang="en-US" altLang="en-US" sz="2400" b="0">
                <a:latin typeface="Times New Roman" pitchFamily="18" charset="0"/>
              </a:rPr>
              <a:t> of the body about its center of mass requires a different approach. </a:t>
            </a:r>
          </a:p>
        </p:txBody>
      </p:sp>
      <p:sp>
        <p:nvSpPr>
          <p:cNvPr id="114694" name="Text Box 6"/>
          <p:cNvSpPr txBox="1">
            <a:spLocks noChangeArrowheads="1"/>
          </p:cNvSpPr>
          <p:nvPr/>
        </p:nvSpPr>
        <p:spPr bwMode="auto">
          <a:xfrm>
            <a:off x="838200" y="5486400"/>
            <a:ext cx="7543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A body is said to undergo planar motion when all parts of  the body move along paths equidistant from a fixed plane.</a:t>
            </a:r>
            <a:endParaRPr lang="en-US" altLang="en-US" sz="2400" b="0">
              <a:latin typeface="Times New Roman" pitchFamily="18" charset="0"/>
              <a:sym typeface="Symbol" pitchFamily="18" charset="2"/>
            </a:endParaRPr>
          </a:p>
        </p:txBody>
      </p:sp>
      <p:sp>
        <p:nvSpPr>
          <p:cNvPr id="231431" name="AutoShape 7">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31432" name="AutoShape 8">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Tree>
    <p:extLst>
      <p:ext uri="{BB962C8B-B14F-4D97-AF65-F5344CB8AC3E}">
        <p14:creationId xmlns:p14="http://schemas.microsoft.com/office/powerpoint/2010/main" val="2419534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4692"/>
                                        </p:tgtEl>
                                        <p:attrNameLst>
                                          <p:attrName>style.visibility</p:attrName>
                                        </p:attrNameLst>
                                      </p:cBhvr>
                                      <p:to>
                                        <p:strVal val="visible"/>
                                      </p:to>
                                    </p:set>
                                    <p:anim calcmode="lin" valueType="num">
                                      <p:cBhvr additive="base">
                                        <p:cTn id="7" dur="500" fill="hold"/>
                                        <p:tgtEl>
                                          <p:spTgt spid="114692"/>
                                        </p:tgtEl>
                                        <p:attrNameLst>
                                          <p:attrName>ppt_x</p:attrName>
                                        </p:attrNameLst>
                                      </p:cBhvr>
                                      <p:tavLst>
                                        <p:tav tm="0">
                                          <p:val>
                                            <p:strVal val="0-#ppt_w/2"/>
                                          </p:val>
                                        </p:tav>
                                        <p:tav tm="100000">
                                          <p:val>
                                            <p:strVal val="#ppt_x"/>
                                          </p:val>
                                        </p:tav>
                                      </p:tavLst>
                                    </p:anim>
                                    <p:anim calcmode="lin" valueType="num">
                                      <p:cBhvr additive="base">
                                        <p:cTn id="8" dur="500" fill="hold"/>
                                        <p:tgtEl>
                                          <p:spTgt spid="11469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4691"/>
                                        </p:tgtEl>
                                        <p:attrNameLst>
                                          <p:attrName>style.visibility</p:attrName>
                                        </p:attrNameLst>
                                      </p:cBhvr>
                                      <p:to>
                                        <p:strVal val="visible"/>
                                      </p:to>
                                    </p:set>
                                    <p:anim calcmode="lin" valueType="num">
                                      <p:cBhvr additive="base">
                                        <p:cTn id="13" dur="500" fill="hold"/>
                                        <p:tgtEl>
                                          <p:spTgt spid="114691"/>
                                        </p:tgtEl>
                                        <p:attrNameLst>
                                          <p:attrName>ppt_x</p:attrName>
                                        </p:attrNameLst>
                                      </p:cBhvr>
                                      <p:tavLst>
                                        <p:tav tm="0">
                                          <p:val>
                                            <p:strVal val="0-#ppt_w/2"/>
                                          </p:val>
                                        </p:tav>
                                        <p:tav tm="100000">
                                          <p:val>
                                            <p:strVal val="#ppt_x"/>
                                          </p:val>
                                        </p:tav>
                                      </p:tavLst>
                                    </p:anim>
                                    <p:anim calcmode="lin" valueType="num">
                                      <p:cBhvr additive="base">
                                        <p:cTn id="14" dur="500" fill="hold"/>
                                        <p:tgtEl>
                                          <p:spTgt spid="11469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4694"/>
                                        </p:tgtEl>
                                        <p:attrNameLst>
                                          <p:attrName>style.visibility</p:attrName>
                                        </p:attrNameLst>
                                      </p:cBhvr>
                                      <p:to>
                                        <p:strVal val="visible"/>
                                      </p:to>
                                    </p:set>
                                    <p:anim calcmode="lin" valueType="num">
                                      <p:cBhvr additive="base">
                                        <p:cTn id="19" dur="500" fill="hold"/>
                                        <p:tgtEl>
                                          <p:spTgt spid="114694"/>
                                        </p:tgtEl>
                                        <p:attrNameLst>
                                          <p:attrName>ppt_x</p:attrName>
                                        </p:attrNameLst>
                                      </p:cBhvr>
                                      <p:tavLst>
                                        <p:tav tm="0">
                                          <p:val>
                                            <p:strVal val="0-#ppt_w/2"/>
                                          </p:val>
                                        </p:tav>
                                        <p:tav tm="100000">
                                          <p:val>
                                            <p:strVal val="#ppt_x"/>
                                          </p:val>
                                        </p:tav>
                                      </p:tavLst>
                                    </p:anim>
                                    <p:anim calcmode="lin" valueType="num">
                                      <p:cBhvr additive="base">
                                        <p:cTn id="20" dur="500" fill="hold"/>
                                        <p:tgtEl>
                                          <p:spTgt spid="1146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autoUpdateAnimBg="0"/>
      <p:bldP spid="114692" grpId="0" autoUpdateAnimBg="0"/>
      <p:bldP spid="11469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2149475" y="381000"/>
            <a:ext cx="4784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00FF00"/>
                </a:solidFill>
                <a:latin typeface="Times New Roman" pitchFamily="18" charset="0"/>
              </a:rPr>
              <a:t>PLANAR RIGID BODY MOTION</a:t>
            </a:r>
          </a:p>
        </p:txBody>
      </p:sp>
      <p:sp>
        <p:nvSpPr>
          <p:cNvPr id="112644" name="Text Box 4"/>
          <p:cNvSpPr txBox="1">
            <a:spLocks noChangeArrowheads="1"/>
          </p:cNvSpPr>
          <p:nvPr/>
        </p:nvSpPr>
        <p:spPr bwMode="auto">
          <a:xfrm>
            <a:off x="1524000" y="1143000"/>
            <a:ext cx="655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There are </a:t>
            </a:r>
            <a:r>
              <a:rPr lang="en-US" altLang="en-US" sz="2400" b="0">
                <a:solidFill>
                  <a:schemeClr val="hlink"/>
                </a:solidFill>
                <a:latin typeface="Times New Roman" pitchFamily="18" charset="0"/>
              </a:rPr>
              <a:t>three</a:t>
            </a:r>
            <a:r>
              <a:rPr lang="en-US" altLang="en-US" sz="2400" b="0">
                <a:latin typeface="Times New Roman" pitchFamily="18" charset="0"/>
              </a:rPr>
              <a:t> types of planar rigid body motion.</a:t>
            </a:r>
            <a:endParaRPr lang="en-US" altLang="en-US" sz="2400" b="0">
              <a:latin typeface="Times New Roman" pitchFamily="18" charset="0"/>
              <a:sym typeface="Symbol" pitchFamily="18" charset="2"/>
            </a:endParaRPr>
          </a:p>
        </p:txBody>
      </p:sp>
      <p:sp>
        <p:nvSpPr>
          <p:cNvPr id="233476" name="AutoShape 5">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33477" name="AutoShape 6">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pic>
        <p:nvPicPr>
          <p:cNvPr id="819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752600"/>
            <a:ext cx="6765925"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5745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12644"/>
                                        </p:tgtEl>
                                        <p:attrNameLst>
                                          <p:attrName>style.visibility</p:attrName>
                                        </p:attrNameLst>
                                      </p:cBhvr>
                                      <p:to>
                                        <p:strVal val="visible"/>
                                      </p:to>
                                    </p:set>
                                    <p:anim calcmode="lin" valueType="num">
                                      <p:cBhvr additive="base">
                                        <p:cTn id="7" dur="500" fill="hold"/>
                                        <p:tgtEl>
                                          <p:spTgt spid="112644"/>
                                        </p:tgtEl>
                                        <p:attrNameLst>
                                          <p:attrName>ppt_x</p:attrName>
                                        </p:attrNameLst>
                                      </p:cBhvr>
                                      <p:tavLst>
                                        <p:tav tm="0">
                                          <p:val>
                                            <p:strVal val="#ppt_x"/>
                                          </p:val>
                                        </p:tav>
                                        <p:tav tm="100000">
                                          <p:val>
                                            <p:strVal val="#ppt_x"/>
                                          </p:val>
                                        </p:tav>
                                      </p:tavLst>
                                    </p:anim>
                                    <p:anim calcmode="lin" valueType="num">
                                      <p:cBhvr additive="base">
                                        <p:cTn id="8" dur="500" fill="hold"/>
                                        <p:tgtEl>
                                          <p:spTgt spid="11264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8199"/>
                                        </p:tgtEl>
                                        <p:attrNameLst>
                                          <p:attrName>style.visibility</p:attrName>
                                        </p:attrNameLst>
                                      </p:cBhvr>
                                      <p:to>
                                        <p:strVal val="visible"/>
                                      </p:to>
                                    </p:set>
                                    <p:anim calcmode="lin" valueType="num">
                                      <p:cBhvr additive="base">
                                        <p:cTn id="12" dur="500" fill="hold"/>
                                        <p:tgtEl>
                                          <p:spTgt spid="8199"/>
                                        </p:tgtEl>
                                        <p:attrNameLst>
                                          <p:attrName>ppt_x</p:attrName>
                                        </p:attrNameLst>
                                      </p:cBhvr>
                                      <p:tavLst>
                                        <p:tav tm="0">
                                          <p:val>
                                            <p:strVal val="#ppt_x"/>
                                          </p:val>
                                        </p:tav>
                                        <p:tav tm="100000">
                                          <p:val>
                                            <p:strVal val="#ppt_x"/>
                                          </p:val>
                                        </p:tav>
                                      </p:tavLst>
                                    </p:anim>
                                    <p:anim calcmode="lin" valueType="num">
                                      <p:cBhvr additive="base">
                                        <p:cTn id="13"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g_06_006"/>
          <p:cNvPicPr preferRelativeResize="0">
            <a:picLocks noChangeAspect="1" noChangeArrowheads="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457200" y="1143000"/>
            <a:ext cx="8229600" cy="501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3"/>
          <p:cNvSpPr txBox="1">
            <a:spLocks noChangeArrowheads="1"/>
          </p:cNvSpPr>
          <p:nvPr>
            <p:custDataLst>
              <p:tags r:id="rId2"/>
            </p:custDataLst>
          </p:nvPr>
        </p:nvSpPr>
        <p:spPr bwMode="auto">
          <a:xfrm>
            <a:off x="152400" y="5486400"/>
            <a:ext cx="8134350" cy="11906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3600" b="1">
                <a:solidFill>
                  <a:srgbClr val="272727"/>
                </a:solidFill>
                <a:latin typeface="Times New Roman" pitchFamily="18" charset="0"/>
              </a:rPr>
              <a:t>Describe the constraint(s) with an </a:t>
            </a:r>
            <a:r>
              <a:rPr lang="en-US" altLang="en-US" sz="3600" b="1">
                <a:solidFill>
                  <a:srgbClr val="0000FF"/>
                </a:solidFill>
                <a:latin typeface="Times New Roman" pitchFamily="18" charset="0"/>
              </a:rPr>
              <a:t>Equation </a:t>
            </a:r>
          </a:p>
        </p:txBody>
      </p:sp>
      <p:sp>
        <p:nvSpPr>
          <p:cNvPr id="4100" name="Rectangle 4" hidden="1"/>
          <p:cNvSpPr>
            <a:spLocks noGrp="1" noChangeArrowheads="1"/>
          </p:cNvSpPr>
          <p:nvPr>
            <p:ph type="title"/>
          </p:nvPr>
        </p:nvSpPr>
        <p:spPr/>
        <p:txBody>
          <a:bodyPr/>
          <a:lstStyle/>
          <a:p>
            <a:r>
              <a:rPr lang="en-US" altLang="en-US" smtClean="0">
                <a:ea typeface="ＭＳ Ｐゴシック" pitchFamily="1" charset="-128"/>
              </a:rPr>
              <a:t>fig_06_006</a:t>
            </a:r>
          </a:p>
        </p:txBody>
      </p:sp>
      <p:sp>
        <p:nvSpPr>
          <p:cNvPr id="4101" name="Text Box 5"/>
          <p:cNvSpPr txBox="1">
            <a:spLocks noChangeArrowheads="1"/>
          </p:cNvSpPr>
          <p:nvPr>
            <p:custDataLst>
              <p:tags r:id="rId3"/>
            </p:custDataLst>
          </p:nvPr>
        </p:nvSpPr>
        <p:spPr bwMode="auto">
          <a:xfrm>
            <a:off x="0" y="0"/>
            <a:ext cx="8686800" cy="1739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3600" b="1">
                <a:solidFill>
                  <a:srgbClr val="272727"/>
                </a:solidFill>
                <a:latin typeface="Times New Roman" pitchFamily="18" charset="0"/>
              </a:rPr>
              <a:t>Constrained Motion:</a:t>
            </a:r>
          </a:p>
          <a:p>
            <a:pPr algn="ctr" eaLnBrk="1" hangingPunct="1">
              <a:spcBef>
                <a:spcPct val="0"/>
              </a:spcBef>
              <a:buFontTx/>
              <a:buNone/>
            </a:pPr>
            <a:r>
              <a:rPr lang="en-US" altLang="en-US" sz="3600" b="1">
                <a:solidFill>
                  <a:srgbClr val="272727"/>
                </a:solidFill>
                <a:latin typeface="Times New Roman" pitchFamily="18" charset="0"/>
              </a:rPr>
              <a:t>  </a:t>
            </a:r>
            <a:r>
              <a:rPr lang="en-US" altLang="en-US" sz="3600" b="1">
                <a:solidFill>
                  <a:srgbClr val="0000FF"/>
                </a:solidFill>
                <a:latin typeface="Times New Roman" pitchFamily="18" charset="0"/>
              </a:rPr>
              <a:t>The system no longer has all Degrees of freedom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2133600" y="533400"/>
            <a:ext cx="4860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PLANAR RIGID BODY MOTION </a:t>
            </a:r>
            <a:br>
              <a:rPr lang="en-US" altLang="en-US" sz="2400">
                <a:solidFill>
                  <a:srgbClr val="00FF00"/>
                </a:solidFill>
                <a:latin typeface="Times New Roman" pitchFamily="18" charset="0"/>
              </a:rPr>
            </a:br>
            <a:r>
              <a:rPr lang="en-US" altLang="en-US" sz="2400" b="0">
                <a:solidFill>
                  <a:srgbClr val="00FF00"/>
                </a:solidFill>
                <a:latin typeface="Times New Roman" pitchFamily="18" charset="0"/>
              </a:rPr>
              <a:t>(continued)</a:t>
            </a:r>
            <a:endParaRPr lang="en-US" altLang="en-US" sz="2400">
              <a:solidFill>
                <a:srgbClr val="00FF00"/>
              </a:solidFill>
              <a:latin typeface="Times New Roman" pitchFamily="18" charset="0"/>
            </a:endParaRPr>
          </a:p>
        </p:txBody>
      </p:sp>
      <p:sp>
        <p:nvSpPr>
          <p:cNvPr id="125955" name="Text Box 3"/>
          <p:cNvSpPr txBox="1">
            <a:spLocks noChangeArrowheads="1"/>
          </p:cNvSpPr>
          <p:nvPr/>
        </p:nvSpPr>
        <p:spPr bwMode="auto">
          <a:xfrm>
            <a:off x="914400" y="3657600"/>
            <a:ext cx="74676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solidFill>
                  <a:schemeClr val="hlink"/>
                </a:solidFill>
                <a:latin typeface="Times New Roman" pitchFamily="18" charset="0"/>
              </a:rPr>
              <a:t>Translation:</a:t>
            </a:r>
            <a:r>
              <a:rPr lang="en-US" altLang="en-US" sz="2400" b="0">
                <a:latin typeface="Times New Roman" pitchFamily="18" charset="0"/>
              </a:rPr>
              <a:t>  Translation occurs if every line segment on the body remains parallel to its original direction during the motion.  When all points move along straight lines, the motion is called </a:t>
            </a:r>
            <a:r>
              <a:rPr lang="en-US" altLang="en-US" sz="2400" b="0">
                <a:solidFill>
                  <a:schemeClr val="hlink"/>
                </a:solidFill>
                <a:latin typeface="Times New Roman" pitchFamily="18" charset="0"/>
              </a:rPr>
              <a:t>rectilinear</a:t>
            </a:r>
            <a:r>
              <a:rPr lang="en-US" altLang="en-US" sz="2400" b="0">
                <a:latin typeface="Times New Roman" pitchFamily="18" charset="0"/>
              </a:rPr>
              <a:t> translation.  When the paths of motion are curved lines, the motion is called </a:t>
            </a:r>
            <a:r>
              <a:rPr lang="en-US" altLang="en-US" sz="2400" b="0">
                <a:solidFill>
                  <a:schemeClr val="hlink"/>
                </a:solidFill>
                <a:latin typeface="Times New Roman" pitchFamily="18" charset="0"/>
              </a:rPr>
              <a:t>curvilinear</a:t>
            </a:r>
            <a:r>
              <a:rPr lang="en-US" altLang="en-US" sz="2400" b="0">
                <a:latin typeface="Times New Roman" pitchFamily="18" charset="0"/>
              </a:rPr>
              <a:t> translation.</a:t>
            </a:r>
            <a:endParaRPr lang="en-US" altLang="en-US" sz="2400" b="0">
              <a:latin typeface="Times New Roman" pitchFamily="18" charset="0"/>
              <a:sym typeface="Symbol" pitchFamily="18" charset="2"/>
            </a:endParaRPr>
          </a:p>
        </p:txBody>
      </p:sp>
      <p:sp>
        <p:nvSpPr>
          <p:cNvPr id="235524" name="Text Box 4"/>
          <p:cNvSpPr txBox="1">
            <a:spLocks noChangeArrowheads="1"/>
          </p:cNvSpPr>
          <p:nvPr/>
        </p:nvSpPr>
        <p:spPr bwMode="auto">
          <a:xfrm>
            <a:off x="1143000" y="990600"/>
            <a:ext cx="655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b="0">
              <a:latin typeface="Times New Roman" pitchFamily="18" charset="0"/>
              <a:sym typeface="Symbol" pitchFamily="18" charset="2"/>
            </a:endParaRPr>
          </a:p>
        </p:txBody>
      </p:sp>
      <p:sp>
        <p:nvSpPr>
          <p:cNvPr id="235525" name="AutoShape 5">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35526" name="AutoShape 6">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pic>
        <p:nvPicPr>
          <p:cNvPr id="235527"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524000"/>
            <a:ext cx="6735763" cy="174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2793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55"/>
                                        </p:tgtEl>
                                        <p:attrNameLst>
                                          <p:attrName>style.visibility</p:attrName>
                                        </p:attrNameLst>
                                      </p:cBhvr>
                                      <p:to>
                                        <p:strVal val="visible"/>
                                      </p:to>
                                    </p:set>
                                    <p:anim calcmode="lin" valueType="num">
                                      <p:cBhvr additive="base">
                                        <p:cTn id="7" dur="500" fill="hold"/>
                                        <p:tgtEl>
                                          <p:spTgt spid="125955"/>
                                        </p:tgtEl>
                                        <p:attrNameLst>
                                          <p:attrName>ppt_x</p:attrName>
                                        </p:attrNameLst>
                                      </p:cBhvr>
                                      <p:tavLst>
                                        <p:tav tm="0">
                                          <p:val>
                                            <p:strVal val="#ppt_x"/>
                                          </p:val>
                                        </p:tav>
                                        <p:tav tm="100000">
                                          <p:val>
                                            <p:strVal val="#ppt_x"/>
                                          </p:val>
                                        </p:tav>
                                      </p:tavLst>
                                    </p:anim>
                                    <p:anim calcmode="lin" valueType="num">
                                      <p:cBhvr additive="base">
                                        <p:cTn id="8" dur="500" fill="hold"/>
                                        <p:tgtEl>
                                          <p:spTgt spid="1259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3"/>
          <p:cNvSpPr txBox="1">
            <a:spLocks noChangeArrowheads="1"/>
          </p:cNvSpPr>
          <p:nvPr/>
        </p:nvSpPr>
        <p:spPr bwMode="auto">
          <a:xfrm>
            <a:off x="2819400" y="1219200"/>
            <a:ext cx="55626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solidFill>
                  <a:schemeClr val="hlink"/>
                </a:solidFill>
                <a:latin typeface="Times New Roman" pitchFamily="18" charset="0"/>
              </a:rPr>
              <a:t>Rotation about a fixed axis:</a:t>
            </a:r>
            <a:r>
              <a:rPr lang="en-US" altLang="en-US" sz="2400" b="0">
                <a:latin typeface="Times New Roman" pitchFamily="18" charset="0"/>
              </a:rPr>
              <a:t>  In this case, all the particles of the body, except those on the axis of rotation, move along </a:t>
            </a:r>
            <a:r>
              <a:rPr lang="en-US" altLang="en-US" sz="2400" b="0">
                <a:solidFill>
                  <a:schemeClr val="hlink"/>
                </a:solidFill>
                <a:latin typeface="Times New Roman" pitchFamily="18" charset="0"/>
              </a:rPr>
              <a:t>circular paths</a:t>
            </a:r>
            <a:r>
              <a:rPr lang="en-US" altLang="en-US" sz="2400" b="0">
                <a:latin typeface="Times New Roman" pitchFamily="18" charset="0"/>
              </a:rPr>
              <a:t> in planes perpendicular to the axis of rotation.</a:t>
            </a:r>
            <a:endParaRPr lang="en-US" altLang="en-US" sz="2400" b="0">
              <a:latin typeface="Times New Roman" pitchFamily="18" charset="0"/>
              <a:sym typeface="Symbol" pitchFamily="18" charset="2"/>
            </a:endParaRPr>
          </a:p>
        </p:txBody>
      </p:sp>
      <p:sp>
        <p:nvSpPr>
          <p:cNvPr id="237571" name="AutoShape 7">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37572" name="AutoShape 8">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37573" name="Text Box 9"/>
          <p:cNvSpPr txBox="1">
            <a:spLocks noChangeArrowheads="1"/>
          </p:cNvSpPr>
          <p:nvPr/>
        </p:nvSpPr>
        <p:spPr bwMode="auto">
          <a:xfrm>
            <a:off x="2133600" y="457200"/>
            <a:ext cx="4860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PLANAR RIGID BODY MOTION </a:t>
            </a:r>
            <a:br>
              <a:rPr lang="en-US" altLang="en-US" sz="2400">
                <a:solidFill>
                  <a:srgbClr val="00FF00"/>
                </a:solidFill>
                <a:latin typeface="Times New Roman" pitchFamily="18" charset="0"/>
              </a:rPr>
            </a:br>
            <a:r>
              <a:rPr lang="en-US" altLang="en-US" sz="2400" b="0">
                <a:solidFill>
                  <a:srgbClr val="00FF00"/>
                </a:solidFill>
                <a:latin typeface="Times New Roman" pitchFamily="18" charset="0"/>
              </a:rPr>
              <a:t>(continued)</a:t>
            </a:r>
            <a:endParaRPr lang="en-US" altLang="en-US" sz="2400">
              <a:solidFill>
                <a:srgbClr val="00FF00"/>
              </a:solidFill>
              <a:latin typeface="Times New Roman" pitchFamily="18" charset="0"/>
            </a:endParaRPr>
          </a:p>
        </p:txBody>
      </p:sp>
      <p:sp>
        <p:nvSpPr>
          <p:cNvPr id="10248" name="Text Box 2"/>
          <p:cNvSpPr txBox="1">
            <a:spLocks noChangeArrowheads="1"/>
          </p:cNvSpPr>
          <p:nvPr/>
        </p:nvSpPr>
        <p:spPr bwMode="auto">
          <a:xfrm>
            <a:off x="3733800" y="3873500"/>
            <a:ext cx="4953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solidFill>
                  <a:schemeClr val="hlink"/>
                </a:solidFill>
                <a:latin typeface="Times New Roman" pitchFamily="18" charset="0"/>
              </a:rPr>
              <a:t>General plane motion:</a:t>
            </a:r>
            <a:r>
              <a:rPr lang="en-US" altLang="en-US" sz="2400" b="0">
                <a:latin typeface="Times New Roman" pitchFamily="18" charset="0"/>
              </a:rPr>
              <a:t>  In this case, the body undergoes </a:t>
            </a:r>
            <a:r>
              <a:rPr lang="en-US" altLang="en-US" sz="2400" b="0">
                <a:solidFill>
                  <a:schemeClr val="hlink"/>
                </a:solidFill>
                <a:latin typeface="Times New Roman" pitchFamily="18" charset="0"/>
              </a:rPr>
              <a:t>both</a:t>
            </a:r>
            <a:r>
              <a:rPr lang="en-US" altLang="en-US" sz="2400" b="0">
                <a:latin typeface="Times New Roman" pitchFamily="18" charset="0"/>
              </a:rPr>
              <a:t> </a:t>
            </a:r>
            <a:r>
              <a:rPr lang="en-US" altLang="en-US" sz="2400" b="0">
                <a:solidFill>
                  <a:schemeClr val="hlink"/>
                </a:solidFill>
                <a:latin typeface="Times New Roman" pitchFamily="18" charset="0"/>
              </a:rPr>
              <a:t>translation and rotation</a:t>
            </a:r>
            <a:r>
              <a:rPr lang="en-US" altLang="en-US" sz="2400" b="0">
                <a:latin typeface="Times New Roman" pitchFamily="18" charset="0"/>
              </a:rPr>
              <a:t>.  Translation occurs within a plane and rotation occurs about an axis perpendicular to this plane.</a:t>
            </a:r>
            <a:endParaRPr lang="en-US" altLang="en-US" sz="2400" b="0">
              <a:latin typeface="Times New Roman" pitchFamily="18" charset="0"/>
              <a:sym typeface="Symbol" pitchFamily="18" charset="2"/>
            </a:endParaRPr>
          </a:p>
        </p:txBody>
      </p:sp>
      <p:pic>
        <p:nvPicPr>
          <p:cNvPr id="23757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95400"/>
            <a:ext cx="1858963"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114800"/>
            <a:ext cx="3140075"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4406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8"/>
                                        </p:tgtEl>
                                        <p:attrNameLst>
                                          <p:attrName>style.visibility</p:attrName>
                                        </p:attrNameLst>
                                      </p:cBhvr>
                                      <p:to>
                                        <p:strVal val="visible"/>
                                      </p:to>
                                    </p:set>
                                    <p:anim calcmode="lin" valueType="num">
                                      <p:cBhvr additive="base">
                                        <p:cTn id="7" dur="500" fill="hold"/>
                                        <p:tgtEl>
                                          <p:spTgt spid="10248"/>
                                        </p:tgtEl>
                                        <p:attrNameLst>
                                          <p:attrName>ppt_x</p:attrName>
                                        </p:attrNameLst>
                                      </p:cBhvr>
                                      <p:tavLst>
                                        <p:tav tm="0">
                                          <p:val>
                                            <p:strVal val="#ppt_x"/>
                                          </p:val>
                                        </p:tav>
                                        <p:tav tm="100000">
                                          <p:val>
                                            <p:strVal val="#ppt_x"/>
                                          </p:val>
                                        </p:tav>
                                      </p:tavLst>
                                    </p:anim>
                                    <p:anim calcmode="lin" valueType="num">
                                      <p:cBhvr additive="base">
                                        <p:cTn id="8" dur="500" fill="hold"/>
                                        <p:tgtEl>
                                          <p:spTgt spid="10248"/>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10251"/>
                                        </p:tgtEl>
                                        <p:attrNameLst>
                                          <p:attrName>style.visibility</p:attrName>
                                        </p:attrNameLst>
                                      </p:cBhvr>
                                      <p:to>
                                        <p:strVal val="visible"/>
                                      </p:to>
                                    </p:set>
                                    <p:anim calcmode="lin" valueType="num">
                                      <p:cBhvr additive="base">
                                        <p:cTn id="12" dur="500" fill="hold"/>
                                        <p:tgtEl>
                                          <p:spTgt spid="10251"/>
                                        </p:tgtEl>
                                        <p:attrNameLst>
                                          <p:attrName>ppt_x</p:attrName>
                                        </p:attrNameLst>
                                      </p:cBhvr>
                                      <p:tavLst>
                                        <p:tav tm="0">
                                          <p:val>
                                            <p:strVal val="#ppt_x"/>
                                          </p:val>
                                        </p:tav>
                                        <p:tav tm="100000">
                                          <p:val>
                                            <p:strVal val="#ppt_x"/>
                                          </p:val>
                                        </p:tav>
                                      </p:tavLst>
                                    </p:anim>
                                    <p:anim calcmode="lin" valueType="num">
                                      <p:cBhvr additive="base">
                                        <p:cTn id="13" dur="500" fill="hold"/>
                                        <p:tgtEl>
                                          <p:spTgt spid="102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Text Box 1027"/>
          <p:cNvSpPr txBox="1">
            <a:spLocks noChangeArrowheads="1"/>
          </p:cNvSpPr>
          <p:nvPr/>
        </p:nvSpPr>
        <p:spPr bwMode="auto">
          <a:xfrm>
            <a:off x="762000" y="4114800"/>
            <a:ext cx="7696200"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200" b="0">
                <a:latin typeface="Times New Roman" pitchFamily="18" charset="0"/>
              </a:rPr>
              <a:t>The piston undergoes </a:t>
            </a:r>
            <a:r>
              <a:rPr lang="en-US" altLang="en-US" sz="2200" b="0">
                <a:solidFill>
                  <a:schemeClr val="hlink"/>
                </a:solidFill>
                <a:latin typeface="Times New Roman" pitchFamily="18" charset="0"/>
              </a:rPr>
              <a:t>rectilinear translation</a:t>
            </a:r>
            <a:r>
              <a:rPr lang="en-US" altLang="en-US" sz="2200" b="0">
                <a:latin typeface="Times New Roman" pitchFamily="18" charset="0"/>
              </a:rPr>
              <a:t> since it is constrained to slide in a straight line.  </a:t>
            </a:r>
          </a:p>
          <a:p>
            <a:pPr eaLnBrk="1" hangingPunct="1"/>
            <a:endParaRPr lang="en-US" altLang="en-US" sz="800" b="0">
              <a:latin typeface="Times New Roman" pitchFamily="18" charset="0"/>
            </a:endParaRPr>
          </a:p>
          <a:p>
            <a:pPr eaLnBrk="1" hangingPunct="1"/>
            <a:r>
              <a:rPr lang="en-US" altLang="en-US" sz="2200" b="0">
                <a:latin typeface="Times New Roman" pitchFamily="18" charset="0"/>
              </a:rPr>
              <a:t>The connecting rod undergoes </a:t>
            </a:r>
            <a:r>
              <a:rPr lang="en-US" altLang="en-US" sz="2200" b="0">
                <a:solidFill>
                  <a:schemeClr val="hlink"/>
                </a:solidFill>
                <a:latin typeface="Times New Roman" pitchFamily="18" charset="0"/>
              </a:rPr>
              <a:t>curvilinear translation</a:t>
            </a:r>
            <a:r>
              <a:rPr lang="en-US" altLang="en-US" sz="2200" b="0">
                <a:latin typeface="Times New Roman" pitchFamily="18" charset="0"/>
              </a:rPr>
              <a:t>, since it will remain horizontal as it moves along a circular path.</a:t>
            </a:r>
            <a:endParaRPr lang="en-US" altLang="en-US" sz="2200" b="0">
              <a:latin typeface="Times New Roman" pitchFamily="18" charset="0"/>
              <a:sym typeface="Symbol" pitchFamily="18" charset="2"/>
            </a:endParaRPr>
          </a:p>
        </p:txBody>
      </p:sp>
      <p:sp>
        <p:nvSpPr>
          <p:cNvPr id="111620" name="Text Box 1028"/>
          <p:cNvSpPr txBox="1">
            <a:spLocks noChangeArrowheads="1"/>
          </p:cNvSpPr>
          <p:nvPr/>
        </p:nvSpPr>
        <p:spPr bwMode="auto">
          <a:xfrm>
            <a:off x="762000" y="3048000"/>
            <a:ext cx="7848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200" b="0">
                <a:latin typeface="Times New Roman" pitchFamily="18" charset="0"/>
              </a:rPr>
              <a:t>The wheel and crank undergo </a:t>
            </a:r>
            <a:r>
              <a:rPr lang="en-US" altLang="en-US" sz="2200" b="0">
                <a:solidFill>
                  <a:schemeClr val="hlink"/>
                </a:solidFill>
                <a:latin typeface="Times New Roman" pitchFamily="18" charset="0"/>
              </a:rPr>
              <a:t>rotation about a fixed axis</a:t>
            </a:r>
            <a:r>
              <a:rPr lang="en-US" altLang="en-US" sz="2200" b="0">
                <a:latin typeface="Times New Roman" pitchFamily="18" charset="0"/>
              </a:rPr>
              <a:t>.  In this case, both axes of rotation are at the location of the pins and perpendicular to the plane of the figure.</a:t>
            </a:r>
          </a:p>
        </p:txBody>
      </p:sp>
      <p:sp>
        <p:nvSpPr>
          <p:cNvPr id="239620" name="Text Box 1029"/>
          <p:cNvSpPr txBox="1">
            <a:spLocks noChangeArrowheads="1"/>
          </p:cNvSpPr>
          <p:nvPr/>
        </p:nvSpPr>
        <p:spPr bwMode="auto">
          <a:xfrm>
            <a:off x="762000" y="1387475"/>
            <a:ext cx="33528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200" b="0">
                <a:latin typeface="Times New Roman" pitchFamily="18" charset="0"/>
              </a:rPr>
              <a:t>An example of bodies undergoing the three types of motion is shown in this mechanism.</a:t>
            </a:r>
            <a:endParaRPr lang="en-US" altLang="en-US" sz="2200" b="0">
              <a:latin typeface="Times New Roman" pitchFamily="18" charset="0"/>
              <a:sym typeface="Symbol" pitchFamily="18" charset="2"/>
            </a:endParaRPr>
          </a:p>
        </p:txBody>
      </p:sp>
      <p:sp>
        <p:nvSpPr>
          <p:cNvPr id="111622" name="Text Box 1030"/>
          <p:cNvSpPr txBox="1">
            <a:spLocks noChangeArrowheads="1"/>
          </p:cNvSpPr>
          <p:nvPr/>
        </p:nvSpPr>
        <p:spPr bwMode="auto">
          <a:xfrm>
            <a:off x="762000" y="5638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200" b="0">
                <a:latin typeface="Times New Roman" pitchFamily="18" charset="0"/>
              </a:rPr>
              <a:t>The connecting rod undergoes </a:t>
            </a:r>
            <a:r>
              <a:rPr lang="en-US" altLang="en-US" sz="2200" b="0">
                <a:solidFill>
                  <a:schemeClr val="hlink"/>
                </a:solidFill>
                <a:latin typeface="Times New Roman" pitchFamily="18" charset="0"/>
              </a:rPr>
              <a:t>general plane motion</a:t>
            </a:r>
            <a:r>
              <a:rPr lang="en-US" altLang="en-US" sz="2200" b="0">
                <a:latin typeface="Times New Roman" pitchFamily="18" charset="0"/>
              </a:rPr>
              <a:t>, as it will both translate and rotate.</a:t>
            </a:r>
            <a:endParaRPr lang="en-US" altLang="en-US" sz="2200" b="0">
              <a:latin typeface="Times New Roman" pitchFamily="18" charset="0"/>
              <a:sym typeface="Symbol" pitchFamily="18" charset="2"/>
            </a:endParaRPr>
          </a:p>
        </p:txBody>
      </p:sp>
      <p:sp>
        <p:nvSpPr>
          <p:cNvPr id="239622" name="AutoShape 1031">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39623" name="AutoShape 1032">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39624" name="Text Box 1042"/>
          <p:cNvSpPr txBox="1">
            <a:spLocks noChangeArrowheads="1"/>
          </p:cNvSpPr>
          <p:nvPr/>
        </p:nvSpPr>
        <p:spPr bwMode="auto">
          <a:xfrm>
            <a:off x="2057400" y="381000"/>
            <a:ext cx="4860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PLANAR RIGID BODY MOTION </a:t>
            </a:r>
            <a:br>
              <a:rPr lang="en-US" altLang="en-US" sz="2400">
                <a:solidFill>
                  <a:srgbClr val="00FF00"/>
                </a:solidFill>
                <a:latin typeface="Times New Roman" pitchFamily="18" charset="0"/>
              </a:rPr>
            </a:br>
            <a:r>
              <a:rPr lang="en-US" altLang="en-US" sz="2400" b="0">
                <a:solidFill>
                  <a:srgbClr val="00FF00"/>
                </a:solidFill>
                <a:latin typeface="Times New Roman" pitchFamily="18" charset="0"/>
              </a:rPr>
              <a:t>(continued)</a:t>
            </a:r>
            <a:endParaRPr lang="en-US" altLang="en-US" sz="2400">
              <a:solidFill>
                <a:srgbClr val="00FF00"/>
              </a:solidFill>
              <a:latin typeface="Times New Roman" pitchFamily="18" charset="0"/>
            </a:endParaRPr>
          </a:p>
        </p:txBody>
      </p:sp>
      <p:pic>
        <p:nvPicPr>
          <p:cNvPr id="23962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295400"/>
            <a:ext cx="4068763"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8574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1620"/>
                                        </p:tgtEl>
                                        <p:attrNameLst>
                                          <p:attrName>style.visibility</p:attrName>
                                        </p:attrNameLst>
                                      </p:cBhvr>
                                      <p:to>
                                        <p:strVal val="visible"/>
                                      </p:to>
                                    </p:set>
                                    <p:anim calcmode="lin" valueType="num">
                                      <p:cBhvr additive="base">
                                        <p:cTn id="7" dur="500" fill="hold"/>
                                        <p:tgtEl>
                                          <p:spTgt spid="111620"/>
                                        </p:tgtEl>
                                        <p:attrNameLst>
                                          <p:attrName>ppt_x</p:attrName>
                                        </p:attrNameLst>
                                      </p:cBhvr>
                                      <p:tavLst>
                                        <p:tav tm="0">
                                          <p:val>
                                            <p:strVal val="0-#ppt_w/2"/>
                                          </p:val>
                                        </p:tav>
                                        <p:tav tm="100000">
                                          <p:val>
                                            <p:strVal val="#ppt_x"/>
                                          </p:val>
                                        </p:tav>
                                      </p:tavLst>
                                    </p:anim>
                                    <p:anim calcmode="lin" valueType="num">
                                      <p:cBhvr additive="base">
                                        <p:cTn id="8" dur="500" fill="hold"/>
                                        <p:tgtEl>
                                          <p:spTgt spid="11162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1619"/>
                                        </p:tgtEl>
                                        <p:attrNameLst>
                                          <p:attrName>style.visibility</p:attrName>
                                        </p:attrNameLst>
                                      </p:cBhvr>
                                      <p:to>
                                        <p:strVal val="visible"/>
                                      </p:to>
                                    </p:set>
                                    <p:anim calcmode="lin" valueType="num">
                                      <p:cBhvr additive="base">
                                        <p:cTn id="13" dur="500" fill="hold"/>
                                        <p:tgtEl>
                                          <p:spTgt spid="111619"/>
                                        </p:tgtEl>
                                        <p:attrNameLst>
                                          <p:attrName>ppt_x</p:attrName>
                                        </p:attrNameLst>
                                      </p:cBhvr>
                                      <p:tavLst>
                                        <p:tav tm="0">
                                          <p:val>
                                            <p:strVal val="0-#ppt_w/2"/>
                                          </p:val>
                                        </p:tav>
                                        <p:tav tm="100000">
                                          <p:val>
                                            <p:strVal val="#ppt_x"/>
                                          </p:val>
                                        </p:tav>
                                      </p:tavLst>
                                    </p:anim>
                                    <p:anim calcmode="lin" valueType="num">
                                      <p:cBhvr additive="base">
                                        <p:cTn id="14" dur="500" fill="hold"/>
                                        <p:tgtEl>
                                          <p:spTgt spid="11161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1622"/>
                                        </p:tgtEl>
                                        <p:attrNameLst>
                                          <p:attrName>style.visibility</p:attrName>
                                        </p:attrNameLst>
                                      </p:cBhvr>
                                      <p:to>
                                        <p:strVal val="visible"/>
                                      </p:to>
                                    </p:set>
                                    <p:anim calcmode="lin" valueType="num">
                                      <p:cBhvr additive="base">
                                        <p:cTn id="19" dur="500" fill="hold"/>
                                        <p:tgtEl>
                                          <p:spTgt spid="111622"/>
                                        </p:tgtEl>
                                        <p:attrNameLst>
                                          <p:attrName>ppt_x</p:attrName>
                                        </p:attrNameLst>
                                      </p:cBhvr>
                                      <p:tavLst>
                                        <p:tav tm="0">
                                          <p:val>
                                            <p:strVal val="0-#ppt_w/2"/>
                                          </p:val>
                                        </p:tav>
                                        <p:tav tm="100000">
                                          <p:val>
                                            <p:strVal val="#ppt_x"/>
                                          </p:val>
                                        </p:tav>
                                      </p:tavLst>
                                    </p:anim>
                                    <p:anim calcmode="lin" valueType="num">
                                      <p:cBhvr additive="base">
                                        <p:cTn id="20" dur="500" fill="hold"/>
                                        <p:tgtEl>
                                          <p:spTgt spid="1116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autoUpdateAnimBg="0"/>
      <p:bldP spid="111620" grpId="0" autoUpdateAnimBg="0"/>
      <p:bldP spid="111622"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p:cNvSpPr txBox="1">
            <a:spLocks noChangeArrowheads="1"/>
          </p:cNvSpPr>
          <p:nvPr/>
        </p:nvSpPr>
        <p:spPr bwMode="auto">
          <a:xfrm>
            <a:off x="457200" y="381000"/>
            <a:ext cx="838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RIGID-BODY MOTION: TRANSLATION </a:t>
            </a:r>
          </a:p>
          <a:p>
            <a:pPr algn="ctr" eaLnBrk="1" hangingPunct="1"/>
            <a:r>
              <a:rPr lang="en-US" altLang="en-US" sz="2400" b="0">
                <a:solidFill>
                  <a:srgbClr val="00FF00"/>
                </a:solidFill>
                <a:latin typeface="Times New Roman" pitchFamily="18" charset="0"/>
              </a:rPr>
              <a:t>(Section 16.2)</a:t>
            </a:r>
            <a:r>
              <a:rPr lang="en-US" altLang="en-US" sz="2400">
                <a:solidFill>
                  <a:srgbClr val="00FF00"/>
                </a:solidFill>
                <a:latin typeface="Times New Roman" pitchFamily="18" charset="0"/>
              </a:rPr>
              <a:t> </a:t>
            </a:r>
          </a:p>
        </p:txBody>
      </p:sp>
      <p:sp>
        <p:nvSpPr>
          <p:cNvPr id="241667" name="AutoShape 3">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41668" name="AutoShape 4">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96261" name="Text Box 5"/>
          <p:cNvSpPr txBox="1">
            <a:spLocks noChangeArrowheads="1"/>
          </p:cNvSpPr>
          <p:nvPr/>
        </p:nvSpPr>
        <p:spPr bwMode="auto">
          <a:xfrm>
            <a:off x="4114800" y="1295400"/>
            <a:ext cx="4724400" cy="291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300" b="0">
                <a:latin typeface="Times New Roman" pitchFamily="18" charset="0"/>
              </a:rPr>
              <a:t>The positions of two points A and B on a translating body can be related by</a:t>
            </a:r>
          </a:p>
          <a:p>
            <a:pPr eaLnBrk="1" hangingPunct="1"/>
            <a:r>
              <a:rPr lang="en-US" altLang="en-US" sz="2300" b="0">
                <a:latin typeface="Times New Roman" pitchFamily="18" charset="0"/>
              </a:rPr>
              <a:t>	</a:t>
            </a:r>
            <a:r>
              <a:rPr lang="en-US" altLang="en-US" sz="2300" i="1">
                <a:solidFill>
                  <a:srgbClr val="FFFF00"/>
                </a:solidFill>
                <a:latin typeface="Times New Roman" pitchFamily="18" charset="0"/>
              </a:rPr>
              <a:t>r</a:t>
            </a:r>
            <a:r>
              <a:rPr lang="en-US" altLang="en-US" sz="2300" b="0" baseline="-25000">
                <a:latin typeface="Times New Roman" pitchFamily="18" charset="0"/>
              </a:rPr>
              <a:t>B</a:t>
            </a:r>
            <a:r>
              <a:rPr lang="en-US" altLang="en-US" sz="2300" b="0" baseline="-25000">
                <a:solidFill>
                  <a:srgbClr val="FFFF00"/>
                </a:solidFill>
                <a:latin typeface="Times New Roman" pitchFamily="18" charset="0"/>
              </a:rPr>
              <a:t> </a:t>
            </a:r>
            <a:r>
              <a:rPr lang="en-US" altLang="en-US" sz="2300" b="0">
                <a:latin typeface="Times New Roman" pitchFamily="18" charset="0"/>
                <a:sym typeface="Symbol" pitchFamily="18" charset="2"/>
              </a:rPr>
              <a:t> =  </a:t>
            </a:r>
            <a:r>
              <a:rPr lang="en-US" altLang="en-US" sz="2300" i="1">
                <a:solidFill>
                  <a:srgbClr val="FFFF00"/>
                </a:solidFill>
                <a:latin typeface="Times New Roman" pitchFamily="18" charset="0"/>
              </a:rPr>
              <a:t>r</a:t>
            </a:r>
            <a:r>
              <a:rPr lang="en-US" altLang="en-US" sz="2300" b="0" baseline="-25000">
                <a:latin typeface="Times New Roman" pitchFamily="18" charset="0"/>
              </a:rPr>
              <a:t>A</a:t>
            </a:r>
            <a:r>
              <a:rPr lang="en-US" altLang="en-US" sz="2300" b="0">
                <a:latin typeface="Times New Roman" pitchFamily="18" charset="0"/>
                <a:sym typeface="Symbol" pitchFamily="18" charset="2"/>
              </a:rPr>
              <a:t> +  </a:t>
            </a:r>
            <a:r>
              <a:rPr lang="en-US" altLang="en-US" sz="2300" i="1">
                <a:solidFill>
                  <a:srgbClr val="FFFF00"/>
                </a:solidFill>
                <a:latin typeface="Times New Roman" pitchFamily="18" charset="0"/>
              </a:rPr>
              <a:t>r</a:t>
            </a:r>
            <a:r>
              <a:rPr lang="en-US" altLang="en-US" sz="2300" b="0" baseline="-25000">
                <a:latin typeface="Times New Roman" pitchFamily="18" charset="0"/>
                <a:sym typeface="Symbol" pitchFamily="18" charset="2"/>
              </a:rPr>
              <a:t>B/A</a:t>
            </a:r>
            <a:r>
              <a:rPr lang="en-US" altLang="en-US" sz="2300" b="0">
                <a:latin typeface="Times New Roman" pitchFamily="18" charset="0"/>
              </a:rPr>
              <a:t> </a:t>
            </a:r>
          </a:p>
          <a:p>
            <a:pPr eaLnBrk="1" hangingPunct="1"/>
            <a:r>
              <a:rPr lang="en-US" altLang="en-US" sz="2300" b="0">
                <a:latin typeface="Times New Roman" pitchFamily="18" charset="0"/>
              </a:rPr>
              <a:t>where </a:t>
            </a:r>
            <a:r>
              <a:rPr lang="en-US" altLang="en-US" sz="2300" i="1">
                <a:solidFill>
                  <a:srgbClr val="FFFF00"/>
                </a:solidFill>
                <a:latin typeface="Times New Roman" pitchFamily="18" charset="0"/>
              </a:rPr>
              <a:t>r</a:t>
            </a:r>
            <a:r>
              <a:rPr lang="en-US" altLang="en-US" sz="2300" b="0" baseline="-25000">
                <a:latin typeface="Times New Roman" pitchFamily="18" charset="0"/>
              </a:rPr>
              <a:t>A</a:t>
            </a:r>
            <a:r>
              <a:rPr lang="en-US" altLang="en-US" sz="2300" b="0" i="1" baseline="-25000">
                <a:solidFill>
                  <a:srgbClr val="FFFF00"/>
                </a:solidFill>
                <a:latin typeface="Times New Roman" pitchFamily="18" charset="0"/>
              </a:rPr>
              <a:t> </a:t>
            </a:r>
            <a:r>
              <a:rPr lang="en-US" altLang="en-US" sz="2300" b="0">
                <a:latin typeface="Times New Roman" pitchFamily="18" charset="0"/>
              </a:rPr>
              <a:t>&amp; </a:t>
            </a:r>
            <a:r>
              <a:rPr lang="en-US" altLang="en-US" sz="2300" i="1">
                <a:solidFill>
                  <a:srgbClr val="FFFF00"/>
                </a:solidFill>
                <a:latin typeface="Times New Roman" pitchFamily="18" charset="0"/>
              </a:rPr>
              <a:t>r</a:t>
            </a:r>
            <a:r>
              <a:rPr lang="en-US" altLang="en-US" sz="2300" b="0" baseline="-25000">
                <a:latin typeface="Times New Roman" pitchFamily="18" charset="0"/>
              </a:rPr>
              <a:t>B</a:t>
            </a:r>
            <a:r>
              <a:rPr lang="en-US" altLang="en-US" sz="2300" b="0">
                <a:latin typeface="Times New Roman" pitchFamily="18" charset="0"/>
              </a:rPr>
              <a:t> are the absolute position vectors defined from the fixed x-y coordinate system, and </a:t>
            </a:r>
            <a:r>
              <a:rPr lang="en-US" altLang="en-US" sz="2300" b="0" i="1">
                <a:solidFill>
                  <a:srgbClr val="FFFF00"/>
                </a:solidFill>
                <a:latin typeface="Times New Roman" pitchFamily="18" charset="0"/>
              </a:rPr>
              <a:t>r</a:t>
            </a:r>
            <a:r>
              <a:rPr lang="en-US" altLang="en-US" sz="2300" b="0" baseline="-25000">
                <a:latin typeface="Times New Roman" pitchFamily="18" charset="0"/>
              </a:rPr>
              <a:t>B/A</a:t>
            </a:r>
            <a:r>
              <a:rPr lang="en-US" altLang="en-US" sz="2300" b="0">
                <a:latin typeface="Times New Roman" pitchFamily="18" charset="0"/>
              </a:rPr>
              <a:t> is the relative-position vector between B and</a:t>
            </a:r>
            <a:r>
              <a:rPr lang="en-US" altLang="en-US" sz="2400" b="0">
                <a:latin typeface="Times New Roman" pitchFamily="18" charset="0"/>
              </a:rPr>
              <a:t> A.</a:t>
            </a:r>
          </a:p>
        </p:txBody>
      </p:sp>
      <p:sp>
        <p:nvSpPr>
          <p:cNvPr id="96269" name="Text Box 13"/>
          <p:cNvSpPr txBox="1">
            <a:spLocks noChangeArrowheads="1"/>
          </p:cNvSpPr>
          <p:nvPr/>
        </p:nvSpPr>
        <p:spPr bwMode="auto">
          <a:xfrm>
            <a:off x="838200" y="5562600"/>
            <a:ext cx="73152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300" b="0">
                <a:latin typeface="Times New Roman" pitchFamily="18" charset="0"/>
              </a:rPr>
              <a:t>Note, all points in a rigid body subjected to translation move with the</a:t>
            </a:r>
            <a:r>
              <a:rPr lang="en-US" altLang="en-US" sz="2300" b="0">
                <a:solidFill>
                  <a:schemeClr val="hlink"/>
                </a:solidFill>
                <a:latin typeface="Times New Roman" pitchFamily="18" charset="0"/>
              </a:rPr>
              <a:t> same velocity and acceleration.</a:t>
            </a:r>
            <a:endParaRPr lang="en-US" altLang="en-US" sz="2300" b="0">
              <a:solidFill>
                <a:srgbClr val="FFFF00"/>
              </a:solidFill>
              <a:latin typeface="Times New Roman" pitchFamily="18" charset="0"/>
            </a:endParaRPr>
          </a:p>
        </p:txBody>
      </p:sp>
      <p:sp>
        <p:nvSpPr>
          <p:cNvPr id="96270" name="Rectangle 14"/>
          <p:cNvSpPr>
            <a:spLocks noChangeArrowheads="1"/>
          </p:cNvSpPr>
          <p:nvPr/>
        </p:nvSpPr>
        <p:spPr bwMode="auto">
          <a:xfrm>
            <a:off x="838200" y="4191000"/>
            <a:ext cx="7696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spcBef>
                <a:spcPct val="25000"/>
              </a:spcBef>
            </a:pPr>
            <a:r>
              <a:rPr lang="en-US" altLang="en-US" sz="2300" b="0">
                <a:latin typeface="Times New Roman" pitchFamily="18" charset="0"/>
              </a:rPr>
              <a:t>The </a:t>
            </a:r>
            <a:r>
              <a:rPr lang="en-US" altLang="en-US" sz="2300" b="0">
                <a:solidFill>
                  <a:schemeClr val="hlink"/>
                </a:solidFill>
                <a:latin typeface="Times New Roman" pitchFamily="18" charset="0"/>
              </a:rPr>
              <a:t>velocity</a:t>
            </a:r>
            <a:r>
              <a:rPr lang="en-US" altLang="en-US" sz="2300" b="0">
                <a:latin typeface="Times New Roman" pitchFamily="18" charset="0"/>
              </a:rPr>
              <a:t> at B is </a:t>
            </a:r>
            <a:r>
              <a:rPr lang="en-US" altLang="en-US" sz="2300">
                <a:latin typeface="Times New Roman" pitchFamily="18" charset="0"/>
              </a:rPr>
              <a:t> </a:t>
            </a:r>
            <a:r>
              <a:rPr lang="en-US" altLang="en-US" sz="2300" i="1">
                <a:solidFill>
                  <a:srgbClr val="FFFF00"/>
                </a:solidFill>
                <a:latin typeface="Times New Roman" pitchFamily="18" charset="0"/>
              </a:rPr>
              <a:t>v</a:t>
            </a:r>
            <a:r>
              <a:rPr lang="en-US" altLang="en-US" sz="2300" b="0" baseline="-25000">
                <a:latin typeface="Times New Roman" pitchFamily="18" charset="0"/>
              </a:rPr>
              <a:t>B</a:t>
            </a:r>
            <a:r>
              <a:rPr lang="en-US" altLang="en-US" sz="2300" b="0" baseline="-25000">
                <a:solidFill>
                  <a:srgbClr val="FFFF00"/>
                </a:solidFill>
                <a:latin typeface="Times New Roman" pitchFamily="18" charset="0"/>
              </a:rPr>
              <a:t> </a:t>
            </a:r>
            <a:r>
              <a:rPr lang="en-US" altLang="en-US" sz="2300" b="0">
                <a:latin typeface="Times New Roman" pitchFamily="18" charset="0"/>
              </a:rPr>
              <a:t>= </a:t>
            </a:r>
            <a:r>
              <a:rPr lang="en-US" altLang="en-US" sz="2300" i="1">
                <a:solidFill>
                  <a:srgbClr val="FFFF00"/>
                </a:solidFill>
                <a:latin typeface="Times New Roman" pitchFamily="18" charset="0"/>
              </a:rPr>
              <a:t>v</a:t>
            </a:r>
            <a:r>
              <a:rPr lang="en-US" altLang="en-US" sz="2300" b="0" baseline="-25000">
                <a:latin typeface="Times New Roman" pitchFamily="18" charset="0"/>
              </a:rPr>
              <a:t>A</a:t>
            </a:r>
            <a:r>
              <a:rPr lang="en-US" altLang="en-US" sz="2300" b="0">
                <a:latin typeface="Times New Roman" pitchFamily="18" charset="0"/>
              </a:rPr>
              <a:t>+ d</a:t>
            </a:r>
            <a:r>
              <a:rPr lang="en-US" altLang="en-US" sz="2300" i="1">
                <a:solidFill>
                  <a:srgbClr val="FFFF00"/>
                </a:solidFill>
                <a:latin typeface="Times New Roman" pitchFamily="18" charset="0"/>
              </a:rPr>
              <a:t>r</a:t>
            </a:r>
            <a:r>
              <a:rPr lang="en-US" altLang="en-US" sz="2300" b="0" baseline="-25000">
                <a:latin typeface="Times New Roman" pitchFamily="18" charset="0"/>
              </a:rPr>
              <a:t>B/A</a:t>
            </a:r>
            <a:r>
              <a:rPr lang="en-US" altLang="en-US" sz="2300" b="0">
                <a:latin typeface="Times New Roman" pitchFamily="18" charset="0"/>
              </a:rPr>
              <a:t>/dt</a:t>
            </a:r>
            <a:r>
              <a:rPr lang="en-US" altLang="en-US" sz="2300" b="0" baseline="-25000">
                <a:latin typeface="Times New Roman" pitchFamily="18" charset="0"/>
              </a:rPr>
              <a:t>  .</a:t>
            </a:r>
          </a:p>
          <a:p>
            <a:pPr eaLnBrk="1" hangingPunct="1">
              <a:spcBef>
                <a:spcPct val="25000"/>
              </a:spcBef>
            </a:pPr>
            <a:r>
              <a:rPr lang="en-US" altLang="en-US" sz="2300" b="0">
                <a:latin typeface="Times New Roman" pitchFamily="18" charset="0"/>
              </a:rPr>
              <a:t>Now d</a:t>
            </a:r>
            <a:r>
              <a:rPr lang="en-US" altLang="en-US" sz="2300" i="1">
                <a:solidFill>
                  <a:srgbClr val="FFFF00"/>
                </a:solidFill>
                <a:latin typeface="Times New Roman" pitchFamily="18" charset="0"/>
              </a:rPr>
              <a:t>r</a:t>
            </a:r>
            <a:r>
              <a:rPr lang="en-US" altLang="en-US" sz="2300" b="0" baseline="-25000">
                <a:latin typeface="Times New Roman" pitchFamily="18" charset="0"/>
              </a:rPr>
              <a:t>B/A</a:t>
            </a:r>
            <a:r>
              <a:rPr lang="en-US" altLang="en-US" sz="2300" b="0">
                <a:latin typeface="Times New Roman" pitchFamily="18" charset="0"/>
              </a:rPr>
              <a:t>/dt</a:t>
            </a:r>
            <a:r>
              <a:rPr lang="en-US" altLang="en-US" sz="2300" b="0" baseline="-25000">
                <a:latin typeface="Times New Roman" pitchFamily="18" charset="0"/>
              </a:rPr>
              <a:t> </a:t>
            </a:r>
            <a:r>
              <a:rPr lang="en-US" altLang="en-US" sz="2300" b="0">
                <a:latin typeface="Times New Roman" pitchFamily="18" charset="0"/>
              </a:rPr>
              <a:t>= 0 since </a:t>
            </a:r>
            <a:r>
              <a:rPr lang="en-US" altLang="en-US" sz="2300" i="1">
                <a:solidFill>
                  <a:srgbClr val="FFFF00"/>
                </a:solidFill>
                <a:latin typeface="Times New Roman" pitchFamily="18" charset="0"/>
              </a:rPr>
              <a:t>r</a:t>
            </a:r>
            <a:r>
              <a:rPr lang="en-US" altLang="en-US" sz="2300" b="0" baseline="-25000">
                <a:latin typeface="Times New Roman" pitchFamily="18" charset="0"/>
              </a:rPr>
              <a:t>B/A</a:t>
            </a:r>
            <a:r>
              <a:rPr lang="en-US" altLang="en-US" sz="2300" b="0">
                <a:latin typeface="Times New Roman" pitchFamily="18" charset="0"/>
              </a:rPr>
              <a:t> is constant. So, </a:t>
            </a:r>
            <a:r>
              <a:rPr lang="en-US" altLang="en-US" sz="2300" i="1">
                <a:solidFill>
                  <a:srgbClr val="FFFF00"/>
                </a:solidFill>
                <a:latin typeface="Times New Roman" pitchFamily="18" charset="0"/>
              </a:rPr>
              <a:t>v</a:t>
            </a:r>
            <a:r>
              <a:rPr lang="en-US" altLang="en-US" sz="2300" b="0" baseline="-25000">
                <a:latin typeface="Times New Roman" pitchFamily="18" charset="0"/>
              </a:rPr>
              <a:t>B</a:t>
            </a:r>
            <a:r>
              <a:rPr lang="en-US" altLang="en-US" sz="2300" b="0" baseline="-25000">
                <a:solidFill>
                  <a:srgbClr val="FFFF00"/>
                </a:solidFill>
                <a:latin typeface="Times New Roman" pitchFamily="18" charset="0"/>
              </a:rPr>
              <a:t> </a:t>
            </a:r>
            <a:r>
              <a:rPr lang="en-US" altLang="en-US" sz="2300" b="0">
                <a:latin typeface="Times New Roman" pitchFamily="18" charset="0"/>
              </a:rPr>
              <a:t>= </a:t>
            </a:r>
            <a:r>
              <a:rPr lang="en-US" altLang="en-US" sz="2300" i="1">
                <a:solidFill>
                  <a:srgbClr val="FFFF00"/>
                </a:solidFill>
                <a:latin typeface="Times New Roman" pitchFamily="18" charset="0"/>
              </a:rPr>
              <a:t>v</a:t>
            </a:r>
            <a:r>
              <a:rPr lang="en-US" altLang="en-US" sz="2300" b="0" baseline="-25000">
                <a:latin typeface="Times New Roman" pitchFamily="18" charset="0"/>
              </a:rPr>
              <a:t>A</a:t>
            </a:r>
            <a:r>
              <a:rPr lang="en-US" altLang="en-US" sz="2300" b="0">
                <a:latin typeface="Times New Roman" pitchFamily="18" charset="0"/>
              </a:rPr>
              <a:t>, and by following similar logic,  </a:t>
            </a:r>
            <a:r>
              <a:rPr lang="en-US" altLang="en-US" sz="2300">
                <a:solidFill>
                  <a:srgbClr val="FFFF00"/>
                </a:solidFill>
                <a:latin typeface="Times New Roman" pitchFamily="18" charset="0"/>
              </a:rPr>
              <a:t>a</a:t>
            </a:r>
            <a:r>
              <a:rPr lang="en-US" altLang="en-US" sz="2300" b="0" baseline="-25000">
                <a:latin typeface="Times New Roman" pitchFamily="18" charset="0"/>
              </a:rPr>
              <a:t>B</a:t>
            </a:r>
            <a:r>
              <a:rPr lang="en-US" altLang="en-US" sz="2300" b="0" baseline="-25000">
                <a:solidFill>
                  <a:srgbClr val="FFFF00"/>
                </a:solidFill>
                <a:latin typeface="Times New Roman" pitchFamily="18" charset="0"/>
              </a:rPr>
              <a:t> </a:t>
            </a:r>
            <a:r>
              <a:rPr lang="en-US" altLang="en-US" sz="2300" b="0">
                <a:latin typeface="Times New Roman" pitchFamily="18" charset="0"/>
              </a:rPr>
              <a:t>= </a:t>
            </a:r>
            <a:r>
              <a:rPr lang="en-US" altLang="en-US" sz="2300">
                <a:solidFill>
                  <a:srgbClr val="FFFF00"/>
                </a:solidFill>
                <a:latin typeface="Times New Roman" pitchFamily="18" charset="0"/>
              </a:rPr>
              <a:t>a</a:t>
            </a:r>
            <a:r>
              <a:rPr lang="en-US" altLang="en-US" sz="2300" b="0" baseline="-25000">
                <a:latin typeface="Times New Roman" pitchFamily="18" charset="0"/>
              </a:rPr>
              <a:t>A</a:t>
            </a:r>
            <a:r>
              <a:rPr lang="en-US" altLang="en-US" sz="2300" b="0">
                <a:latin typeface="Times New Roman" pitchFamily="18" charset="0"/>
              </a:rPr>
              <a:t>.</a:t>
            </a:r>
          </a:p>
        </p:txBody>
      </p:sp>
      <p:pic>
        <p:nvPicPr>
          <p:cNvPr id="24167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371600"/>
            <a:ext cx="3497263"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573971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6261"/>
                                        </p:tgtEl>
                                        <p:attrNameLst>
                                          <p:attrName>style.visibility</p:attrName>
                                        </p:attrNameLst>
                                      </p:cBhvr>
                                      <p:to>
                                        <p:strVal val="visible"/>
                                      </p:to>
                                    </p:set>
                                    <p:anim calcmode="lin" valueType="num">
                                      <p:cBhvr additive="base">
                                        <p:cTn id="7" dur="500" fill="hold"/>
                                        <p:tgtEl>
                                          <p:spTgt spid="96261"/>
                                        </p:tgtEl>
                                        <p:attrNameLst>
                                          <p:attrName>ppt_x</p:attrName>
                                        </p:attrNameLst>
                                      </p:cBhvr>
                                      <p:tavLst>
                                        <p:tav tm="0">
                                          <p:val>
                                            <p:strVal val="0-#ppt_w/2"/>
                                          </p:val>
                                        </p:tav>
                                        <p:tav tm="100000">
                                          <p:val>
                                            <p:strVal val="#ppt_x"/>
                                          </p:val>
                                        </p:tav>
                                      </p:tavLst>
                                    </p:anim>
                                    <p:anim calcmode="lin" valueType="num">
                                      <p:cBhvr additive="base">
                                        <p:cTn id="8" dur="500" fill="hold"/>
                                        <p:tgtEl>
                                          <p:spTgt spid="9626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6270"/>
                                        </p:tgtEl>
                                        <p:attrNameLst>
                                          <p:attrName>style.visibility</p:attrName>
                                        </p:attrNameLst>
                                      </p:cBhvr>
                                      <p:to>
                                        <p:strVal val="visible"/>
                                      </p:to>
                                    </p:set>
                                    <p:anim calcmode="lin" valueType="num">
                                      <p:cBhvr additive="base">
                                        <p:cTn id="13" dur="500" fill="hold"/>
                                        <p:tgtEl>
                                          <p:spTgt spid="96270"/>
                                        </p:tgtEl>
                                        <p:attrNameLst>
                                          <p:attrName>ppt_x</p:attrName>
                                        </p:attrNameLst>
                                      </p:cBhvr>
                                      <p:tavLst>
                                        <p:tav tm="0">
                                          <p:val>
                                            <p:strVal val="0-#ppt_w/2"/>
                                          </p:val>
                                        </p:tav>
                                        <p:tav tm="100000">
                                          <p:val>
                                            <p:strVal val="#ppt_x"/>
                                          </p:val>
                                        </p:tav>
                                      </p:tavLst>
                                    </p:anim>
                                    <p:anim calcmode="lin" valueType="num">
                                      <p:cBhvr additive="base">
                                        <p:cTn id="14" dur="500" fill="hold"/>
                                        <p:tgtEl>
                                          <p:spTgt spid="9627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6269"/>
                                        </p:tgtEl>
                                        <p:attrNameLst>
                                          <p:attrName>style.visibility</p:attrName>
                                        </p:attrNameLst>
                                      </p:cBhvr>
                                      <p:to>
                                        <p:strVal val="visible"/>
                                      </p:to>
                                    </p:set>
                                    <p:anim calcmode="lin" valueType="num">
                                      <p:cBhvr additive="base">
                                        <p:cTn id="19" dur="500" fill="hold"/>
                                        <p:tgtEl>
                                          <p:spTgt spid="96269"/>
                                        </p:tgtEl>
                                        <p:attrNameLst>
                                          <p:attrName>ppt_x</p:attrName>
                                        </p:attrNameLst>
                                      </p:cBhvr>
                                      <p:tavLst>
                                        <p:tav tm="0">
                                          <p:val>
                                            <p:strVal val="#ppt_x"/>
                                          </p:val>
                                        </p:tav>
                                        <p:tav tm="100000">
                                          <p:val>
                                            <p:strVal val="#ppt_x"/>
                                          </p:val>
                                        </p:tav>
                                      </p:tavLst>
                                    </p:anim>
                                    <p:anim calcmode="lin" valueType="num">
                                      <p:cBhvr additive="base">
                                        <p:cTn id="20" dur="500" fill="hold"/>
                                        <p:tgtEl>
                                          <p:spTgt spid="962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1" grpId="0" autoUpdateAnimBg="0"/>
      <p:bldP spid="96269" grpId="0"/>
      <p:bldP spid="96270"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ext Box 2"/>
          <p:cNvSpPr txBox="1">
            <a:spLocks noChangeArrowheads="1"/>
          </p:cNvSpPr>
          <p:nvPr/>
        </p:nvSpPr>
        <p:spPr bwMode="auto">
          <a:xfrm>
            <a:off x="152400" y="381000"/>
            <a:ext cx="8839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RIGID-BODY MOTION: ROTATION ABOUT A FIXED AXIS </a:t>
            </a:r>
            <a:r>
              <a:rPr lang="en-US" altLang="en-US" sz="2400" b="0">
                <a:solidFill>
                  <a:srgbClr val="00FF00"/>
                </a:solidFill>
                <a:latin typeface="Times New Roman" pitchFamily="18" charset="0"/>
              </a:rPr>
              <a:t>(Section 16.3)</a:t>
            </a:r>
            <a:endParaRPr lang="en-US" altLang="en-US" sz="2400">
              <a:solidFill>
                <a:srgbClr val="00FF00"/>
              </a:solidFill>
              <a:latin typeface="Times New Roman" pitchFamily="18" charset="0"/>
            </a:endParaRPr>
          </a:p>
        </p:txBody>
      </p:sp>
      <p:sp>
        <p:nvSpPr>
          <p:cNvPr id="243715" name="AutoShape 3">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43716" name="AutoShape 4">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97285" name="Text Box 5"/>
          <p:cNvSpPr txBox="1">
            <a:spLocks noChangeArrowheads="1"/>
          </p:cNvSpPr>
          <p:nvPr/>
        </p:nvSpPr>
        <p:spPr bwMode="auto">
          <a:xfrm>
            <a:off x="2606675" y="2362200"/>
            <a:ext cx="608012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sym typeface="Symbol" pitchFamily="18" charset="2"/>
              </a:rPr>
              <a:t>The change in angular position, d</a:t>
            </a:r>
            <a:r>
              <a:rPr lang="en-US" altLang="en-US" sz="2400" b="0" i="1">
                <a:latin typeface="Times New Roman" pitchFamily="18" charset="0"/>
                <a:sym typeface="Symbol" pitchFamily="18" charset="2"/>
              </a:rPr>
              <a:t></a:t>
            </a:r>
            <a:r>
              <a:rPr lang="en-US" altLang="en-US" sz="2400" b="0">
                <a:latin typeface="Times New Roman" pitchFamily="18" charset="0"/>
                <a:sym typeface="Symbol" pitchFamily="18" charset="2"/>
              </a:rPr>
              <a:t>, is called the angular displacement, with units of either radians or revolutions.  They are related by</a:t>
            </a:r>
          </a:p>
          <a:p>
            <a:pPr algn="ctr" eaLnBrk="1" hangingPunct="1"/>
            <a:r>
              <a:rPr lang="en-US" altLang="en-US" sz="2400" b="0">
                <a:latin typeface="Times New Roman" pitchFamily="18" charset="0"/>
                <a:sym typeface="Symbol" pitchFamily="18" charset="2"/>
              </a:rPr>
              <a:t>1 revolution  =  (2) radians</a:t>
            </a:r>
          </a:p>
          <a:p>
            <a:pPr eaLnBrk="1" hangingPunct="1"/>
            <a:endParaRPr lang="en-US" altLang="en-US" sz="2400" b="0" baseline="-25000">
              <a:latin typeface="Times New Roman" pitchFamily="18" charset="0"/>
            </a:endParaRPr>
          </a:p>
        </p:txBody>
      </p:sp>
      <p:sp>
        <p:nvSpPr>
          <p:cNvPr id="243718" name="Text Box 10"/>
          <p:cNvSpPr txBox="1">
            <a:spLocks noChangeArrowheads="1"/>
          </p:cNvSpPr>
          <p:nvPr/>
        </p:nvSpPr>
        <p:spPr bwMode="auto">
          <a:xfrm>
            <a:off x="2590800" y="1143000"/>
            <a:ext cx="60356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When a body rotates about a fixed axis, any point P in the body travels along a </a:t>
            </a:r>
            <a:r>
              <a:rPr lang="en-US" altLang="en-US" sz="2400" b="0">
                <a:solidFill>
                  <a:schemeClr val="hlink"/>
                </a:solidFill>
                <a:latin typeface="Times New Roman" pitchFamily="18" charset="0"/>
              </a:rPr>
              <a:t>circular path</a:t>
            </a:r>
            <a:r>
              <a:rPr lang="en-US" altLang="en-US" sz="2400" b="0">
                <a:latin typeface="Times New Roman" pitchFamily="18" charset="0"/>
              </a:rPr>
              <a:t>.  The angular position of  P is defined by </a:t>
            </a:r>
            <a:r>
              <a:rPr lang="en-US" altLang="en-US" sz="2400" b="0" i="1">
                <a:latin typeface="Symbol" pitchFamily="18" charset="2"/>
              </a:rPr>
              <a:t>q</a:t>
            </a:r>
            <a:r>
              <a:rPr lang="en-US" altLang="en-US" sz="2400" b="0">
                <a:latin typeface="Symbol" pitchFamily="18" charset="2"/>
              </a:rPr>
              <a:t>.</a:t>
            </a:r>
            <a:r>
              <a:rPr lang="en-US" altLang="en-US" sz="2400" b="0">
                <a:latin typeface="Times New Roman" pitchFamily="18" charset="0"/>
              </a:rPr>
              <a:t> </a:t>
            </a:r>
          </a:p>
        </p:txBody>
      </p:sp>
      <p:grpSp>
        <p:nvGrpSpPr>
          <p:cNvPr id="2" name="Group 17"/>
          <p:cNvGrpSpPr>
            <a:grpSpLocks/>
          </p:cNvGrpSpPr>
          <p:nvPr/>
        </p:nvGrpSpPr>
        <p:grpSpPr bwMode="auto">
          <a:xfrm>
            <a:off x="2590800" y="3886200"/>
            <a:ext cx="6019800" cy="2286000"/>
            <a:chOff x="1632" y="2448"/>
            <a:chExt cx="3792" cy="1440"/>
          </a:xfrm>
        </p:grpSpPr>
        <p:sp>
          <p:nvSpPr>
            <p:cNvPr id="243720" name="Arc 11"/>
            <p:cNvSpPr>
              <a:spLocks/>
            </p:cNvSpPr>
            <p:nvPr/>
          </p:nvSpPr>
          <p:spPr bwMode="auto">
            <a:xfrm>
              <a:off x="3072" y="2976"/>
              <a:ext cx="192" cy="264"/>
            </a:xfrm>
            <a:custGeom>
              <a:avLst/>
              <a:gdLst>
                <a:gd name="T0" fmla="*/ 0 w 21600"/>
                <a:gd name="T1" fmla="*/ 0 h 38111"/>
                <a:gd name="T2" fmla="*/ 0 w 21600"/>
                <a:gd name="T3" fmla="*/ 0 h 38111"/>
                <a:gd name="T4" fmla="*/ 0 w 21600"/>
                <a:gd name="T5" fmla="*/ 0 h 38111"/>
                <a:gd name="T6" fmla="*/ 0 60000 65536"/>
                <a:gd name="T7" fmla="*/ 0 60000 65536"/>
                <a:gd name="T8" fmla="*/ 0 60000 65536"/>
                <a:gd name="T9" fmla="*/ 0 w 21600"/>
                <a:gd name="T10" fmla="*/ 0 h 38111"/>
                <a:gd name="T11" fmla="*/ 21600 w 21600"/>
                <a:gd name="T12" fmla="*/ 38111 h 38111"/>
              </a:gdLst>
              <a:ahLst/>
              <a:cxnLst>
                <a:cxn ang="T6">
                  <a:pos x="T0" y="T1"/>
                </a:cxn>
                <a:cxn ang="T7">
                  <a:pos x="T2" y="T3"/>
                </a:cxn>
                <a:cxn ang="T8">
                  <a:pos x="T4" y="T5"/>
                </a:cxn>
              </a:cxnLst>
              <a:rect l="T9" t="T10" r="T11" b="T12"/>
              <a:pathLst>
                <a:path w="21600" h="38111" fill="none" extrusionOk="0">
                  <a:moveTo>
                    <a:pt x="7878" y="0"/>
                  </a:moveTo>
                  <a:cubicBezTo>
                    <a:pt x="16154" y="3242"/>
                    <a:pt x="21600" y="11223"/>
                    <a:pt x="21600" y="20112"/>
                  </a:cubicBezTo>
                  <a:cubicBezTo>
                    <a:pt x="21600" y="27350"/>
                    <a:pt x="17973" y="34108"/>
                    <a:pt x="11941" y="38110"/>
                  </a:cubicBezTo>
                </a:path>
                <a:path w="21600" h="38111" stroke="0" extrusionOk="0">
                  <a:moveTo>
                    <a:pt x="7878" y="0"/>
                  </a:moveTo>
                  <a:cubicBezTo>
                    <a:pt x="16154" y="3242"/>
                    <a:pt x="21600" y="11223"/>
                    <a:pt x="21600" y="20112"/>
                  </a:cubicBezTo>
                  <a:cubicBezTo>
                    <a:pt x="21600" y="27350"/>
                    <a:pt x="17973" y="34108"/>
                    <a:pt x="11941" y="38110"/>
                  </a:cubicBezTo>
                  <a:lnTo>
                    <a:pt x="0" y="20112"/>
                  </a:lnTo>
                  <a:close/>
                </a:path>
              </a:pathLst>
            </a:custGeom>
            <a:noFill/>
            <a:ln w="9525">
              <a:solidFill>
                <a:srgbClr val="FFFF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3721" name="Text Box 13"/>
            <p:cNvSpPr txBox="1">
              <a:spLocks noChangeArrowheads="1"/>
            </p:cNvSpPr>
            <p:nvPr/>
          </p:nvSpPr>
          <p:spPr bwMode="auto">
            <a:xfrm>
              <a:off x="1632" y="2448"/>
              <a:ext cx="3792"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spcBef>
                  <a:spcPct val="25000"/>
                </a:spcBef>
              </a:pPr>
              <a:r>
                <a:rPr lang="en-US" altLang="en-US" sz="2400" b="0">
                  <a:solidFill>
                    <a:schemeClr val="hlink"/>
                  </a:solidFill>
                  <a:latin typeface="Times New Roman" pitchFamily="18" charset="0"/>
                  <a:sym typeface="Symbol" pitchFamily="18" charset="2"/>
                </a:rPr>
                <a:t>Angular velocity</a:t>
              </a:r>
              <a:r>
                <a:rPr lang="en-US" altLang="en-US" sz="2400" b="0">
                  <a:latin typeface="Times New Roman" pitchFamily="18" charset="0"/>
                  <a:sym typeface="Symbol" pitchFamily="18" charset="2"/>
                </a:rPr>
                <a:t>, , is obtained by taking the time derivative of angular displacement:</a:t>
              </a:r>
            </a:p>
            <a:p>
              <a:pPr eaLnBrk="1" hangingPunct="1">
                <a:spcBef>
                  <a:spcPct val="25000"/>
                </a:spcBef>
              </a:pPr>
              <a:r>
                <a:rPr lang="en-US" altLang="en-US" sz="2400" b="0">
                  <a:latin typeface="Times New Roman" pitchFamily="18" charset="0"/>
                  <a:sym typeface="Symbol" pitchFamily="18" charset="2"/>
                </a:rPr>
                <a:t> = d</a:t>
              </a:r>
              <a:r>
                <a:rPr lang="en-US" altLang="en-US" sz="2400" b="0" i="1">
                  <a:latin typeface="Times New Roman" pitchFamily="18" charset="0"/>
                  <a:sym typeface="Symbol" pitchFamily="18" charset="2"/>
                </a:rPr>
                <a:t></a:t>
              </a:r>
              <a:r>
                <a:rPr lang="en-US" altLang="en-US" sz="2400" b="0">
                  <a:latin typeface="Times New Roman" pitchFamily="18" charset="0"/>
                  <a:sym typeface="Symbol" pitchFamily="18" charset="2"/>
                </a:rPr>
                <a:t>/dt (rad/s)   +</a:t>
              </a:r>
              <a:endParaRPr lang="en-US" altLang="en-US" sz="2400" i="1">
                <a:latin typeface="Times New Roman" pitchFamily="18" charset="0"/>
              </a:endParaRPr>
            </a:p>
          </p:txBody>
        </p:sp>
      </p:grpSp>
      <p:grpSp>
        <p:nvGrpSpPr>
          <p:cNvPr id="3" name="Group 18"/>
          <p:cNvGrpSpPr>
            <a:grpSpLocks/>
          </p:cNvGrpSpPr>
          <p:nvPr/>
        </p:nvGrpSpPr>
        <p:grpSpPr bwMode="auto">
          <a:xfrm>
            <a:off x="2590800" y="5181600"/>
            <a:ext cx="6172200" cy="1004888"/>
            <a:chOff x="1632" y="3240"/>
            <a:chExt cx="3888" cy="633"/>
          </a:xfrm>
        </p:grpSpPr>
        <p:sp>
          <p:nvSpPr>
            <p:cNvPr id="243723" name="Rectangle 16"/>
            <p:cNvSpPr>
              <a:spLocks noChangeArrowheads="1"/>
            </p:cNvSpPr>
            <p:nvPr/>
          </p:nvSpPr>
          <p:spPr bwMode="auto">
            <a:xfrm>
              <a:off x="1632" y="3240"/>
              <a:ext cx="3888" cy="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spcBef>
                  <a:spcPct val="50000"/>
                </a:spcBef>
              </a:pPr>
              <a:r>
                <a:rPr lang="en-US" altLang="en-US" sz="2400" b="0">
                  <a:latin typeface="Times New Roman" pitchFamily="18" charset="0"/>
                  <a:sym typeface="Symbol" pitchFamily="18" charset="2"/>
                </a:rPr>
                <a:t>Similarly, </a:t>
              </a:r>
              <a:r>
                <a:rPr lang="en-US" altLang="en-US" sz="2400" b="0">
                  <a:solidFill>
                    <a:schemeClr val="hlink"/>
                  </a:solidFill>
                  <a:latin typeface="Times New Roman" pitchFamily="18" charset="0"/>
                  <a:sym typeface="Symbol" pitchFamily="18" charset="2"/>
                </a:rPr>
                <a:t>angular acceleration</a:t>
              </a:r>
              <a:r>
                <a:rPr lang="en-US" altLang="en-US" sz="2400" b="0">
                  <a:latin typeface="Times New Roman" pitchFamily="18" charset="0"/>
                  <a:sym typeface="Symbol" pitchFamily="18" charset="2"/>
                </a:rPr>
                <a:t> is </a:t>
              </a:r>
            </a:p>
            <a:p>
              <a:pPr eaLnBrk="1" hangingPunct="1">
                <a:spcBef>
                  <a:spcPct val="50000"/>
                </a:spcBef>
              </a:pPr>
              <a:r>
                <a:rPr lang="en-US" altLang="en-US" sz="2400" b="0">
                  <a:latin typeface="Times New Roman" pitchFamily="18" charset="0"/>
                  <a:sym typeface="Symbol" pitchFamily="18" charset="2"/>
                </a:rPr>
                <a:t> = d</a:t>
              </a:r>
              <a:r>
                <a:rPr lang="en-US" altLang="en-US" sz="2400" b="0" baseline="30000">
                  <a:latin typeface="Times New Roman" pitchFamily="18" charset="0"/>
                  <a:sym typeface="Symbol" pitchFamily="18" charset="2"/>
                </a:rPr>
                <a:t>2</a:t>
              </a:r>
              <a:r>
                <a:rPr lang="en-US" altLang="en-US" sz="2400" b="0" i="1">
                  <a:latin typeface="Times New Roman" pitchFamily="18" charset="0"/>
                  <a:sym typeface="Symbol" pitchFamily="18" charset="2"/>
                </a:rPr>
                <a:t></a:t>
              </a:r>
              <a:r>
                <a:rPr lang="en-US" altLang="en-US" sz="2400" b="0">
                  <a:latin typeface="Times New Roman" pitchFamily="18" charset="0"/>
                  <a:sym typeface="Symbol" pitchFamily="18" charset="2"/>
                </a:rPr>
                <a:t>/dt</a:t>
              </a:r>
              <a:r>
                <a:rPr lang="en-US" altLang="en-US" sz="2400" b="0" baseline="30000">
                  <a:latin typeface="Times New Roman" pitchFamily="18" charset="0"/>
                  <a:sym typeface="Symbol" pitchFamily="18" charset="2"/>
                </a:rPr>
                <a:t>2 </a:t>
              </a:r>
              <a:r>
                <a:rPr lang="en-US" altLang="en-US" sz="2400" b="0">
                  <a:latin typeface="Times New Roman" pitchFamily="18" charset="0"/>
                  <a:sym typeface="Symbol" pitchFamily="18" charset="2"/>
                </a:rPr>
                <a:t>= d/dt  or  = (d/d</a:t>
              </a:r>
              <a:r>
                <a:rPr lang="en-US" altLang="en-US" sz="2400" b="0" i="1">
                  <a:latin typeface="Times New Roman" pitchFamily="18" charset="0"/>
                  <a:sym typeface="Symbol" pitchFamily="18" charset="2"/>
                </a:rPr>
                <a:t></a:t>
              </a:r>
              <a:r>
                <a:rPr lang="en-US" altLang="en-US" sz="2400" b="0">
                  <a:latin typeface="Times New Roman" pitchFamily="18" charset="0"/>
                  <a:sym typeface="Symbol" pitchFamily="18" charset="2"/>
                </a:rPr>
                <a:t>)   +   </a:t>
              </a:r>
              <a:r>
                <a:rPr lang="en-US" altLang="en-US" sz="2200" b="0">
                  <a:latin typeface="Times New Roman" pitchFamily="18" charset="0"/>
                  <a:sym typeface="Symbol" pitchFamily="18" charset="2"/>
                </a:rPr>
                <a:t>rad/s</a:t>
              </a:r>
              <a:r>
                <a:rPr lang="en-US" altLang="en-US" sz="2200" b="0" baseline="30000">
                  <a:latin typeface="Times New Roman" pitchFamily="18" charset="0"/>
                  <a:sym typeface="Symbol" pitchFamily="18" charset="2"/>
                </a:rPr>
                <a:t>2</a:t>
              </a:r>
              <a:r>
                <a:rPr lang="en-US" altLang="en-US" sz="2400" b="0">
                  <a:latin typeface="Times New Roman" pitchFamily="18" charset="0"/>
                  <a:sym typeface="Symbol" pitchFamily="18" charset="2"/>
                </a:rPr>
                <a:t> </a:t>
              </a:r>
            </a:p>
          </p:txBody>
        </p:sp>
        <p:sp>
          <p:nvSpPr>
            <p:cNvPr id="243724" name="Arc 12"/>
            <p:cNvSpPr>
              <a:spLocks/>
            </p:cNvSpPr>
            <p:nvPr/>
          </p:nvSpPr>
          <p:spPr bwMode="auto">
            <a:xfrm>
              <a:off x="4650" y="3576"/>
              <a:ext cx="150" cy="264"/>
            </a:xfrm>
            <a:custGeom>
              <a:avLst/>
              <a:gdLst>
                <a:gd name="T0" fmla="*/ 0 w 21600"/>
                <a:gd name="T1" fmla="*/ 0 h 38111"/>
                <a:gd name="T2" fmla="*/ 0 w 21600"/>
                <a:gd name="T3" fmla="*/ 0 h 38111"/>
                <a:gd name="T4" fmla="*/ 0 w 21600"/>
                <a:gd name="T5" fmla="*/ 0 h 38111"/>
                <a:gd name="T6" fmla="*/ 0 60000 65536"/>
                <a:gd name="T7" fmla="*/ 0 60000 65536"/>
                <a:gd name="T8" fmla="*/ 0 60000 65536"/>
                <a:gd name="T9" fmla="*/ 0 w 21600"/>
                <a:gd name="T10" fmla="*/ 0 h 38111"/>
                <a:gd name="T11" fmla="*/ 21600 w 21600"/>
                <a:gd name="T12" fmla="*/ 38111 h 38111"/>
              </a:gdLst>
              <a:ahLst/>
              <a:cxnLst>
                <a:cxn ang="T6">
                  <a:pos x="T0" y="T1"/>
                </a:cxn>
                <a:cxn ang="T7">
                  <a:pos x="T2" y="T3"/>
                </a:cxn>
                <a:cxn ang="T8">
                  <a:pos x="T4" y="T5"/>
                </a:cxn>
              </a:cxnLst>
              <a:rect l="T9" t="T10" r="T11" b="T12"/>
              <a:pathLst>
                <a:path w="21600" h="38111" fill="none" extrusionOk="0">
                  <a:moveTo>
                    <a:pt x="7878" y="0"/>
                  </a:moveTo>
                  <a:cubicBezTo>
                    <a:pt x="16154" y="3242"/>
                    <a:pt x="21600" y="11223"/>
                    <a:pt x="21600" y="20112"/>
                  </a:cubicBezTo>
                  <a:cubicBezTo>
                    <a:pt x="21600" y="27350"/>
                    <a:pt x="17973" y="34108"/>
                    <a:pt x="11941" y="38110"/>
                  </a:cubicBezTo>
                </a:path>
                <a:path w="21600" h="38111" stroke="0" extrusionOk="0">
                  <a:moveTo>
                    <a:pt x="7878" y="0"/>
                  </a:moveTo>
                  <a:cubicBezTo>
                    <a:pt x="16154" y="3242"/>
                    <a:pt x="21600" y="11223"/>
                    <a:pt x="21600" y="20112"/>
                  </a:cubicBezTo>
                  <a:cubicBezTo>
                    <a:pt x="21600" y="27350"/>
                    <a:pt x="17973" y="34108"/>
                    <a:pt x="11941" y="38110"/>
                  </a:cubicBezTo>
                  <a:lnTo>
                    <a:pt x="0" y="20112"/>
                  </a:lnTo>
                  <a:close/>
                </a:path>
              </a:pathLst>
            </a:custGeom>
            <a:noFill/>
            <a:ln w="9525">
              <a:solidFill>
                <a:srgbClr val="FFFF00"/>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pic>
        <p:nvPicPr>
          <p:cNvPr id="243725"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19200"/>
            <a:ext cx="1371600" cy="336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3726"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876800"/>
            <a:ext cx="1363663"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12697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5"/>
                                        </p:tgtEl>
                                        <p:attrNameLst>
                                          <p:attrName>style.visibility</p:attrName>
                                        </p:attrNameLst>
                                      </p:cBhvr>
                                      <p:to>
                                        <p:strVal val="visible"/>
                                      </p:to>
                                    </p:set>
                                    <p:anim calcmode="lin" valueType="num">
                                      <p:cBhvr additive="base">
                                        <p:cTn id="7" dur="500" fill="hold"/>
                                        <p:tgtEl>
                                          <p:spTgt spid="97285"/>
                                        </p:tgtEl>
                                        <p:attrNameLst>
                                          <p:attrName>ppt_x</p:attrName>
                                        </p:attrNameLst>
                                      </p:cBhvr>
                                      <p:tavLst>
                                        <p:tav tm="0">
                                          <p:val>
                                            <p:strVal val="0-#ppt_w/2"/>
                                          </p:val>
                                        </p:tav>
                                        <p:tav tm="100000">
                                          <p:val>
                                            <p:strVal val="#ppt_x"/>
                                          </p:val>
                                        </p:tav>
                                      </p:tavLst>
                                    </p:anim>
                                    <p:anim calcmode="lin" valueType="num">
                                      <p:cBhvr additive="base">
                                        <p:cTn id="8" dur="500" fill="hold"/>
                                        <p:tgtEl>
                                          <p:spTgt spid="9728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0-#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5"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AutoShape 3">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45763" name="AutoShape 4">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98309" name="Text Box 5"/>
          <p:cNvSpPr txBox="1">
            <a:spLocks noChangeArrowheads="1"/>
          </p:cNvSpPr>
          <p:nvPr/>
        </p:nvSpPr>
        <p:spPr bwMode="auto">
          <a:xfrm>
            <a:off x="2819400" y="1177925"/>
            <a:ext cx="54864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374775" algn="l"/>
              </a:tabLst>
              <a:defRPr sz="4000">
                <a:solidFill>
                  <a:schemeClr val="tx1"/>
                </a:solidFill>
                <a:latin typeface="Arial" charset="0"/>
              </a:defRPr>
            </a:lvl1pPr>
            <a:lvl2pPr marL="742950" indent="-285750" eaLnBrk="0" hangingPunct="0">
              <a:tabLst>
                <a:tab pos="1374775" algn="l"/>
              </a:tabLst>
              <a:defRPr sz="4000">
                <a:solidFill>
                  <a:schemeClr val="tx1"/>
                </a:solidFill>
                <a:latin typeface="Arial" charset="0"/>
              </a:defRPr>
            </a:lvl2pPr>
            <a:lvl3pPr marL="1143000" indent="-228600" eaLnBrk="0" hangingPunct="0">
              <a:tabLst>
                <a:tab pos="1374775" algn="l"/>
              </a:tabLst>
              <a:defRPr sz="4000">
                <a:solidFill>
                  <a:schemeClr val="tx1"/>
                </a:solidFill>
                <a:latin typeface="Arial" charset="0"/>
              </a:defRPr>
            </a:lvl3pPr>
            <a:lvl4pPr marL="1600200" indent="-228600" eaLnBrk="0" hangingPunct="0">
              <a:tabLst>
                <a:tab pos="1374775" algn="l"/>
              </a:tabLst>
              <a:defRPr sz="4000">
                <a:solidFill>
                  <a:schemeClr val="tx1"/>
                </a:solidFill>
                <a:latin typeface="Arial" charset="0"/>
              </a:defRPr>
            </a:lvl4pPr>
            <a:lvl5pPr marL="2057400" indent="-228600" eaLnBrk="0" hangingPunct="0">
              <a:tabLst>
                <a:tab pos="1374775" algn="l"/>
              </a:tabLst>
              <a:defRPr sz="4000">
                <a:solidFill>
                  <a:schemeClr val="tx1"/>
                </a:solidFill>
                <a:latin typeface="Arial" charset="0"/>
              </a:defRPr>
            </a:lvl5pPr>
            <a:lvl6pPr marL="2514600" indent="-228600" eaLnBrk="0" fontAlgn="base" hangingPunct="0">
              <a:spcBef>
                <a:spcPct val="0"/>
              </a:spcBef>
              <a:spcAft>
                <a:spcPct val="0"/>
              </a:spcAft>
              <a:tabLst>
                <a:tab pos="1374775" algn="l"/>
              </a:tabLst>
              <a:defRPr sz="4000">
                <a:solidFill>
                  <a:schemeClr val="tx1"/>
                </a:solidFill>
                <a:latin typeface="Arial" charset="0"/>
              </a:defRPr>
            </a:lvl6pPr>
            <a:lvl7pPr marL="2971800" indent="-228600" eaLnBrk="0" fontAlgn="base" hangingPunct="0">
              <a:spcBef>
                <a:spcPct val="0"/>
              </a:spcBef>
              <a:spcAft>
                <a:spcPct val="0"/>
              </a:spcAft>
              <a:tabLst>
                <a:tab pos="1374775" algn="l"/>
              </a:tabLst>
              <a:defRPr sz="4000">
                <a:solidFill>
                  <a:schemeClr val="tx1"/>
                </a:solidFill>
                <a:latin typeface="Arial" charset="0"/>
              </a:defRPr>
            </a:lvl7pPr>
            <a:lvl8pPr marL="3429000" indent="-228600" eaLnBrk="0" fontAlgn="base" hangingPunct="0">
              <a:spcBef>
                <a:spcPct val="0"/>
              </a:spcBef>
              <a:spcAft>
                <a:spcPct val="0"/>
              </a:spcAft>
              <a:tabLst>
                <a:tab pos="1374775" algn="l"/>
              </a:tabLst>
              <a:defRPr sz="4000">
                <a:solidFill>
                  <a:schemeClr val="tx1"/>
                </a:solidFill>
                <a:latin typeface="Arial" charset="0"/>
              </a:defRPr>
            </a:lvl8pPr>
            <a:lvl9pPr marL="3886200" indent="-228600" eaLnBrk="0" fontAlgn="base" hangingPunct="0">
              <a:spcBef>
                <a:spcPct val="0"/>
              </a:spcBef>
              <a:spcAft>
                <a:spcPct val="0"/>
              </a:spcAft>
              <a:tabLst>
                <a:tab pos="1374775" algn="l"/>
              </a:tabLst>
              <a:defRPr sz="4000">
                <a:solidFill>
                  <a:schemeClr val="tx1"/>
                </a:solidFill>
                <a:latin typeface="Arial" charset="0"/>
              </a:defRPr>
            </a:lvl9pPr>
          </a:lstStyle>
          <a:p>
            <a:pPr eaLnBrk="1" hangingPunct="1"/>
            <a:r>
              <a:rPr lang="en-US" altLang="en-US" sz="2400" b="0">
                <a:latin typeface="Times New Roman" pitchFamily="18" charset="0"/>
              </a:rPr>
              <a:t>If the angular acceleration of the body is </a:t>
            </a:r>
            <a:r>
              <a:rPr lang="en-US" altLang="en-US" sz="2400" b="0">
                <a:solidFill>
                  <a:schemeClr val="hlink"/>
                </a:solidFill>
                <a:latin typeface="Times New Roman" pitchFamily="18" charset="0"/>
              </a:rPr>
              <a:t>constant, </a:t>
            </a:r>
            <a:r>
              <a:rPr lang="en-US" altLang="en-US" sz="2400" b="0">
                <a:solidFill>
                  <a:schemeClr val="tx2"/>
                </a:solidFill>
                <a:latin typeface="Symbol" pitchFamily="18" charset="2"/>
              </a:rPr>
              <a:t>a</a:t>
            </a:r>
            <a:r>
              <a:rPr lang="en-US" altLang="en-US" sz="2400" b="0">
                <a:solidFill>
                  <a:schemeClr val="tx2"/>
                </a:solidFill>
                <a:latin typeface="Times New Roman" pitchFamily="18" charset="0"/>
              </a:rPr>
              <a:t> </a:t>
            </a:r>
            <a:r>
              <a:rPr lang="en-US" altLang="en-US" sz="2400" b="0">
                <a:latin typeface="Times New Roman" pitchFamily="18" charset="0"/>
              </a:rPr>
              <a:t>= </a:t>
            </a:r>
            <a:r>
              <a:rPr lang="en-US" altLang="en-US" sz="2400" b="0">
                <a:solidFill>
                  <a:schemeClr val="tx2"/>
                </a:solidFill>
                <a:latin typeface="Symbol" pitchFamily="18" charset="2"/>
              </a:rPr>
              <a:t>a</a:t>
            </a:r>
            <a:r>
              <a:rPr lang="en-US" altLang="en-US" sz="2400" b="0" baseline="-25000">
                <a:latin typeface="Times New Roman" pitchFamily="18" charset="0"/>
              </a:rPr>
              <a:t>C, </a:t>
            </a:r>
            <a:r>
              <a:rPr lang="en-US" altLang="en-US" sz="2400" b="0">
                <a:latin typeface="Times New Roman" pitchFamily="18" charset="0"/>
              </a:rPr>
              <a:t>the equations for angular velocity and acceleration can be integrated to yield the set of </a:t>
            </a:r>
            <a:r>
              <a:rPr lang="en-US" altLang="en-US" sz="2400" b="0">
                <a:solidFill>
                  <a:schemeClr val="hlink"/>
                </a:solidFill>
                <a:latin typeface="Times New Roman" pitchFamily="18" charset="0"/>
              </a:rPr>
              <a:t>algebraic</a:t>
            </a:r>
            <a:r>
              <a:rPr lang="en-US" altLang="en-US" sz="2400" b="0">
                <a:latin typeface="Times New Roman" pitchFamily="18" charset="0"/>
              </a:rPr>
              <a:t> equations below.</a:t>
            </a:r>
          </a:p>
          <a:p>
            <a:pPr eaLnBrk="1" hangingPunct="1"/>
            <a:r>
              <a:rPr lang="en-US" altLang="en-US" sz="2400" b="0">
                <a:latin typeface="Symbol" pitchFamily="18" charset="2"/>
              </a:rPr>
              <a:t>	w</a:t>
            </a:r>
            <a:r>
              <a:rPr lang="en-US" altLang="en-US" sz="2400" b="0">
                <a:latin typeface="Times New Roman" pitchFamily="18" charset="0"/>
              </a:rPr>
              <a:t> = </a:t>
            </a:r>
            <a:r>
              <a:rPr lang="en-US" altLang="en-US" sz="2400" b="0">
                <a:latin typeface="Symbol" pitchFamily="18" charset="2"/>
              </a:rPr>
              <a:t>w</a:t>
            </a:r>
            <a:r>
              <a:rPr lang="en-US" altLang="en-US" sz="2400" b="0" baseline="-25000">
                <a:latin typeface="Times New Roman" pitchFamily="18" charset="0"/>
              </a:rPr>
              <a:t>0</a:t>
            </a:r>
            <a:r>
              <a:rPr lang="en-US" altLang="en-US" sz="2400" b="0">
                <a:latin typeface="Times New Roman" pitchFamily="18" charset="0"/>
              </a:rPr>
              <a:t> + </a:t>
            </a:r>
            <a:r>
              <a:rPr lang="en-US" altLang="en-US" sz="2400" b="0">
                <a:latin typeface="Symbol" pitchFamily="18" charset="2"/>
              </a:rPr>
              <a:t>a</a:t>
            </a:r>
            <a:r>
              <a:rPr lang="en-US" altLang="en-US" sz="2400" b="0" baseline="-25000">
                <a:latin typeface="Times New Roman" pitchFamily="18" charset="0"/>
              </a:rPr>
              <a:t>C </a:t>
            </a:r>
            <a:r>
              <a:rPr lang="en-US" altLang="en-US" sz="2400" b="0">
                <a:latin typeface="Times New Roman" pitchFamily="18" charset="0"/>
              </a:rPr>
              <a:t>t</a:t>
            </a:r>
          </a:p>
          <a:p>
            <a:pPr eaLnBrk="1" hangingPunct="1"/>
            <a:r>
              <a:rPr lang="en-US" altLang="en-US" sz="2400" b="0">
                <a:latin typeface="Symbol" pitchFamily="18" charset="2"/>
              </a:rPr>
              <a:t>	</a:t>
            </a:r>
            <a:r>
              <a:rPr lang="en-US" altLang="en-US" sz="2400" b="0" i="1">
                <a:latin typeface="Symbol" pitchFamily="18" charset="2"/>
              </a:rPr>
              <a:t>q</a:t>
            </a:r>
            <a:r>
              <a:rPr lang="en-US" altLang="en-US" sz="2400" b="0">
                <a:latin typeface="Times New Roman" pitchFamily="18" charset="0"/>
              </a:rPr>
              <a:t> = </a:t>
            </a:r>
            <a:r>
              <a:rPr lang="en-US" altLang="en-US" sz="2400" b="0" i="1">
                <a:latin typeface="Symbol" pitchFamily="18" charset="2"/>
              </a:rPr>
              <a:t>q</a:t>
            </a:r>
            <a:r>
              <a:rPr lang="en-US" altLang="en-US" sz="2400" b="0" baseline="-25000">
                <a:latin typeface="Times New Roman" pitchFamily="18" charset="0"/>
              </a:rPr>
              <a:t>0</a:t>
            </a:r>
            <a:r>
              <a:rPr lang="en-US" altLang="en-US" sz="2400" b="0">
                <a:latin typeface="Times New Roman" pitchFamily="18" charset="0"/>
              </a:rPr>
              <a:t> + </a:t>
            </a:r>
            <a:r>
              <a:rPr lang="en-US" altLang="en-US" sz="2400" b="0">
                <a:latin typeface="Symbol" pitchFamily="18" charset="2"/>
              </a:rPr>
              <a:t>w</a:t>
            </a:r>
            <a:r>
              <a:rPr lang="en-US" altLang="en-US" sz="2400" b="0" baseline="-25000">
                <a:latin typeface="Times New Roman" pitchFamily="18" charset="0"/>
              </a:rPr>
              <a:t>0 </a:t>
            </a:r>
            <a:r>
              <a:rPr lang="en-US" altLang="en-US" sz="2400" b="0">
                <a:latin typeface="Times New Roman" pitchFamily="18" charset="0"/>
              </a:rPr>
              <a:t>t + 0.5 </a:t>
            </a:r>
            <a:r>
              <a:rPr lang="en-US" altLang="en-US" sz="2400" b="0">
                <a:latin typeface="Symbol" pitchFamily="18" charset="2"/>
              </a:rPr>
              <a:t>a</a:t>
            </a:r>
            <a:r>
              <a:rPr lang="en-US" altLang="en-US" sz="2400" b="0" baseline="-25000">
                <a:latin typeface="Times New Roman" pitchFamily="18" charset="0"/>
              </a:rPr>
              <a:t>C </a:t>
            </a:r>
            <a:r>
              <a:rPr lang="en-US" altLang="en-US" sz="2400" b="0">
                <a:latin typeface="Times New Roman" pitchFamily="18" charset="0"/>
              </a:rPr>
              <a:t>t</a:t>
            </a:r>
            <a:r>
              <a:rPr lang="en-US" altLang="en-US" sz="2400" b="0" baseline="30000">
                <a:latin typeface="Times New Roman" pitchFamily="18" charset="0"/>
              </a:rPr>
              <a:t>2</a:t>
            </a:r>
          </a:p>
          <a:p>
            <a:pPr eaLnBrk="1" hangingPunct="1"/>
            <a:r>
              <a:rPr lang="en-US" altLang="en-US" sz="2400" b="0">
                <a:latin typeface="Symbol" pitchFamily="18" charset="2"/>
              </a:rPr>
              <a:t>	w</a:t>
            </a:r>
            <a:r>
              <a:rPr lang="en-US" altLang="en-US" sz="2400" b="0" baseline="30000">
                <a:latin typeface="Times New Roman" pitchFamily="18" charset="0"/>
              </a:rPr>
              <a:t>2</a:t>
            </a:r>
            <a:r>
              <a:rPr lang="en-US" altLang="en-US" sz="2400" b="0">
                <a:latin typeface="Times New Roman" pitchFamily="18" charset="0"/>
              </a:rPr>
              <a:t> = (</a:t>
            </a:r>
            <a:r>
              <a:rPr lang="en-US" altLang="en-US" sz="2400" b="0">
                <a:latin typeface="Symbol" pitchFamily="18" charset="2"/>
              </a:rPr>
              <a:t>w</a:t>
            </a:r>
            <a:r>
              <a:rPr lang="en-US" altLang="en-US" sz="2400" b="0" baseline="-25000">
                <a:latin typeface="Times New Roman" pitchFamily="18" charset="0"/>
              </a:rPr>
              <a:t>0</a:t>
            </a:r>
            <a:r>
              <a:rPr lang="en-US" altLang="en-US" sz="2400" b="0">
                <a:latin typeface="Times New Roman" pitchFamily="18" charset="0"/>
              </a:rPr>
              <a:t>)</a:t>
            </a:r>
            <a:r>
              <a:rPr lang="en-US" altLang="en-US" sz="2400" b="0" baseline="30000">
                <a:latin typeface="Times New Roman" pitchFamily="18" charset="0"/>
              </a:rPr>
              <a:t>2</a:t>
            </a:r>
            <a:r>
              <a:rPr lang="en-US" altLang="en-US" sz="2400" b="0">
                <a:latin typeface="Times New Roman" pitchFamily="18" charset="0"/>
              </a:rPr>
              <a:t> + 2</a:t>
            </a:r>
            <a:r>
              <a:rPr lang="en-US" altLang="en-US" sz="2400" b="0">
                <a:latin typeface="Symbol" pitchFamily="18" charset="2"/>
              </a:rPr>
              <a:t>a</a:t>
            </a:r>
            <a:r>
              <a:rPr lang="en-US" altLang="en-US" sz="2400" b="0" baseline="-25000">
                <a:latin typeface="Times New Roman" pitchFamily="18" charset="0"/>
              </a:rPr>
              <a:t>C</a:t>
            </a:r>
            <a:r>
              <a:rPr lang="en-US" altLang="en-US" sz="2400" b="0">
                <a:latin typeface="Times New Roman" pitchFamily="18" charset="0"/>
              </a:rPr>
              <a:t> (</a:t>
            </a:r>
            <a:r>
              <a:rPr lang="en-US" altLang="en-US" sz="2400" b="0" i="1">
                <a:latin typeface="Symbol" pitchFamily="18" charset="2"/>
              </a:rPr>
              <a:t>q</a:t>
            </a:r>
            <a:r>
              <a:rPr lang="en-US" altLang="en-US" sz="2400" b="0">
                <a:latin typeface="Times New Roman" pitchFamily="18" charset="0"/>
              </a:rPr>
              <a:t> – </a:t>
            </a:r>
            <a:r>
              <a:rPr lang="en-US" altLang="en-US" sz="2400" b="0" i="1">
                <a:latin typeface="Symbol" pitchFamily="18" charset="2"/>
              </a:rPr>
              <a:t>q</a:t>
            </a:r>
            <a:r>
              <a:rPr lang="en-US" altLang="en-US" sz="2400" b="0" baseline="-25000">
                <a:latin typeface="Times New Roman" pitchFamily="18" charset="0"/>
              </a:rPr>
              <a:t>0</a:t>
            </a:r>
            <a:r>
              <a:rPr lang="en-US" altLang="en-US" sz="2400" b="0">
                <a:latin typeface="Times New Roman" pitchFamily="18" charset="0"/>
              </a:rPr>
              <a:t>)</a:t>
            </a:r>
          </a:p>
        </p:txBody>
      </p:sp>
      <p:sp>
        <p:nvSpPr>
          <p:cNvPr id="98411" name="Text Box 107"/>
          <p:cNvSpPr txBox="1">
            <a:spLocks noChangeArrowheads="1"/>
          </p:cNvSpPr>
          <p:nvPr/>
        </p:nvSpPr>
        <p:spPr bwMode="auto">
          <a:xfrm>
            <a:off x="2819400" y="4302125"/>
            <a:ext cx="5715000"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i="1">
                <a:latin typeface="Symbol" pitchFamily="18" charset="2"/>
              </a:rPr>
              <a:t>q</a:t>
            </a:r>
            <a:r>
              <a:rPr lang="en-US" altLang="en-US" sz="2400" b="0" baseline="-25000">
                <a:latin typeface="Times New Roman" pitchFamily="18" charset="0"/>
              </a:rPr>
              <a:t>0</a:t>
            </a:r>
            <a:r>
              <a:rPr lang="en-US" altLang="en-US" sz="2400" b="0">
                <a:latin typeface="Times New Roman" pitchFamily="18" charset="0"/>
              </a:rPr>
              <a:t> and </a:t>
            </a:r>
            <a:r>
              <a:rPr lang="en-US" altLang="en-US" sz="2400" b="0">
                <a:latin typeface="Symbol" pitchFamily="18" charset="2"/>
              </a:rPr>
              <a:t>w</a:t>
            </a:r>
            <a:r>
              <a:rPr lang="en-US" altLang="en-US" sz="2400" b="0" baseline="-25000">
                <a:latin typeface="Times New Roman" pitchFamily="18" charset="0"/>
              </a:rPr>
              <a:t>0</a:t>
            </a:r>
            <a:r>
              <a:rPr lang="en-US" altLang="en-US" sz="2400" b="0">
                <a:latin typeface="Times New Roman" pitchFamily="18" charset="0"/>
              </a:rPr>
              <a:t> are the initial values of the body’s angular position and angular velocity.  Note these equations are very similar to the constant acceleration relations developed for the </a:t>
            </a:r>
            <a:r>
              <a:rPr lang="en-US" altLang="en-US" sz="2400" b="0">
                <a:solidFill>
                  <a:schemeClr val="hlink"/>
                </a:solidFill>
                <a:latin typeface="Times New Roman" pitchFamily="18" charset="0"/>
              </a:rPr>
              <a:t>rectilinear</a:t>
            </a:r>
            <a:r>
              <a:rPr lang="en-US" altLang="en-US" sz="2400" b="0">
                <a:latin typeface="Times New Roman" pitchFamily="18" charset="0"/>
              </a:rPr>
              <a:t> motion of a particle.</a:t>
            </a:r>
            <a:endParaRPr lang="en-US" altLang="en-US" sz="2400" i="1">
              <a:latin typeface="Times New Roman" pitchFamily="18" charset="0"/>
            </a:endParaRPr>
          </a:p>
        </p:txBody>
      </p:sp>
      <p:sp>
        <p:nvSpPr>
          <p:cNvPr id="245766" name="Text Box 108"/>
          <p:cNvSpPr txBox="1">
            <a:spLocks noChangeArrowheads="1"/>
          </p:cNvSpPr>
          <p:nvPr/>
        </p:nvSpPr>
        <p:spPr bwMode="auto">
          <a:xfrm>
            <a:off x="152400" y="381000"/>
            <a:ext cx="8839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RIGID-BODY MOTION: ROTATION ABOUT A FIXED AXIS </a:t>
            </a:r>
            <a:r>
              <a:rPr lang="en-US" altLang="en-US" sz="2400" b="0">
                <a:solidFill>
                  <a:srgbClr val="00FF00"/>
                </a:solidFill>
                <a:latin typeface="Times New Roman" pitchFamily="18" charset="0"/>
              </a:rPr>
              <a:t>(continued)</a:t>
            </a:r>
            <a:endParaRPr lang="en-US" altLang="en-US" sz="2400">
              <a:solidFill>
                <a:srgbClr val="00FF00"/>
              </a:solidFill>
              <a:latin typeface="Times New Roman" pitchFamily="18" charset="0"/>
            </a:endParaRPr>
          </a:p>
        </p:txBody>
      </p:sp>
      <p:pic>
        <p:nvPicPr>
          <p:cNvPr id="245767"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219200"/>
            <a:ext cx="2057400" cy="505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93413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09"/>
                                        </p:tgtEl>
                                        <p:attrNameLst>
                                          <p:attrName>style.visibility</p:attrName>
                                        </p:attrNameLst>
                                      </p:cBhvr>
                                      <p:to>
                                        <p:strVal val="visible"/>
                                      </p:to>
                                    </p:set>
                                    <p:anim calcmode="lin" valueType="num">
                                      <p:cBhvr additive="base">
                                        <p:cTn id="7" dur="500" fill="hold"/>
                                        <p:tgtEl>
                                          <p:spTgt spid="98309"/>
                                        </p:tgtEl>
                                        <p:attrNameLst>
                                          <p:attrName>ppt_x</p:attrName>
                                        </p:attrNameLst>
                                      </p:cBhvr>
                                      <p:tavLst>
                                        <p:tav tm="0">
                                          <p:val>
                                            <p:strVal val="0-#ppt_w/2"/>
                                          </p:val>
                                        </p:tav>
                                        <p:tav tm="100000">
                                          <p:val>
                                            <p:strVal val="#ppt_x"/>
                                          </p:val>
                                        </p:tav>
                                      </p:tavLst>
                                    </p:anim>
                                    <p:anim calcmode="lin" valueType="num">
                                      <p:cBhvr additive="base">
                                        <p:cTn id="8" dur="500" fill="hold"/>
                                        <p:tgtEl>
                                          <p:spTgt spid="9830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411"/>
                                        </p:tgtEl>
                                        <p:attrNameLst>
                                          <p:attrName>style.visibility</p:attrName>
                                        </p:attrNameLst>
                                      </p:cBhvr>
                                      <p:to>
                                        <p:strVal val="visible"/>
                                      </p:to>
                                    </p:set>
                                    <p:anim calcmode="lin" valueType="num">
                                      <p:cBhvr additive="base">
                                        <p:cTn id="13" dur="500" fill="hold"/>
                                        <p:tgtEl>
                                          <p:spTgt spid="98411"/>
                                        </p:tgtEl>
                                        <p:attrNameLst>
                                          <p:attrName>ppt_x</p:attrName>
                                        </p:attrNameLst>
                                      </p:cBhvr>
                                      <p:tavLst>
                                        <p:tav tm="0">
                                          <p:val>
                                            <p:strVal val="0-#ppt_w/2"/>
                                          </p:val>
                                        </p:tav>
                                        <p:tav tm="100000">
                                          <p:val>
                                            <p:strVal val="#ppt_x"/>
                                          </p:val>
                                        </p:tav>
                                      </p:tavLst>
                                    </p:anim>
                                    <p:anim calcmode="lin" valueType="num">
                                      <p:cBhvr additive="base">
                                        <p:cTn id="14" dur="500" fill="hold"/>
                                        <p:tgtEl>
                                          <p:spTgt spid="984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autoUpdateAnimBg="0"/>
      <p:bldP spid="98411"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AutoShape 3">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47811" name="AutoShape 4">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99333" name="Text Box 5"/>
          <p:cNvSpPr txBox="1">
            <a:spLocks noChangeArrowheads="1"/>
          </p:cNvSpPr>
          <p:nvPr/>
        </p:nvSpPr>
        <p:spPr bwMode="auto">
          <a:xfrm>
            <a:off x="3276600" y="1249363"/>
            <a:ext cx="51816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The magnitude of the velocity of  P is equal to </a:t>
            </a:r>
            <a:r>
              <a:rPr lang="en-US" altLang="en-US" sz="2200" b="0">
                <a:latin typeface="Symbol" pitchFamily="18" charset="2"/>
                <a:sym typeface="Symbol" pitchFamily="18" charset="2"/>
              </a:rPr>
              <a:t>w</a:t>
            </a:r>
            <a:r>
              <a:rPr lang="en-US" altLang="en-US" sz="2200" b="0">
                <a:latin typeface="Times New Roman" pitchFamily="18" charset="0"/>
                <a:sym typeface="Symbol" pitchFamily="18" charset="2"/>
              </a:rPr>
              <a:t>r (</a:t>
            </a:r>
            <a:r>
              <a:rPr lang="en-US" altLang="en-US" sz="2400" b="0">
                <a:latin typeface="Times New Roman" pitchFamily="18" charset="0"/>
              </a:rPr>
              <a:t>the text provides the derivation).  The velocity’s direction is tangent to the circular path of P. </a:t>
            </a:r>
          </a:p>
        </p:txBody>
      </p:sp>
      <p:sp>
        <p:nvSpPr>
          <p:cNvPr id="99341" name="Text Box 13"/>
          <p:cNvSpPr txBox="1">
            <a:spLocks noChangeArrowheads="1"/>
          </p:cNvSpPr>
          <p:nvPr/>
        </p:nvSpPr>
        <p:spPr bwMode="auto">
          <a:xfrm>
            <a:off x="3276600" y="3276600"/>
            <a:ext cx="5181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In the </a:t>
            </a:r>
            <a:r>
              <a:rPr lang="en-US" altLang="en-US" sz="2400" b="0">
                <a:solidFill>
                  <a:schemeClr val="hlink"/>
                </a:solidFill>
                <a:latin typeface="Times New Roman" pitchFamily="18" charset="0"/>
              </a:rPr>
              <a:t>vector</a:t>
            </a:r>
            <a:r>
              <a:rPr lang="en-US" altLang="en-US" sz="2400" b="0">
                <a:latin typeface="Times New Roman" pitchFamily="18" charset="0"/>
              </a:rPr>
              <a:t> formulation, the magnitude and direction of </a:t>
            </a:r>
            <a:r>
              <a:rPr lang="en-US" altLang="en-US" sz="2400" i="1">
                <a:solidFill>
                  <a:srgbClr val="FFFF00"/>
                </a:solidFill>
                <a:latin typeface="Times New Roman" pitchFamily="18" charset="0"/>
              </a:rPr>
              <a:t>v</a:t>
            </a:r>
            <a:r>
              <a:rPr lang="en-US" altLang="en-US" sz="2400" b="0">
                <a:latin typeface="Times New Roman" pitchFamily="18" charset="0"/>
              </a:rPr>
              <a:t> can be determined from the </a:t>
            </a:r>
            <a:r>
              <a:rPr lang="en-US" altLang="en-US" sz="2400" b="0">
                <a:solidFill>
                  <a:schemeClr val="hlink"/>
                </a:solidFill>
                <a:latin typeface="Times New Roman" pitchFamily="18" charset="0"/>
              </a:rPr>
              <a:t>cross product</a:t>
            </a:r>
            <a:r>
              <a:rPr lang="en-US" altLang="en-US" sz="2400" b="0">
                <a:latin typeface="Times New Roman" pitchFamily="18" charset="0"/>
              </a:rPr>
              <a:t> of </a:t>
            </a:r>
            <a:r>
              <a:rPr lang="en-US" altLang="en-US" sz="2400" i="1">
                <a:solidFill>
                  <a:srgbClr val="FFFF00"/>
                </a:solidFill>
                <a:latin typeface="Symbol" pitchFamily="18" charset="2"/>
              </a:rPr>
              <a:t>w</a:t>
            </a:r>
            <a:r>
              <a:rPr lang="en-US" altLang="en-US" sz="2400" b="0">
                <a:latin typeface="Times New Roman" pitchFamily="18" charset="0"/>
              </a:rPr>
              <a:t>  and </a:t>
            </a:r>
            <a:r>
              <a:rPr lang="en-US" altLang="en-US" sz="2400" i="1">
                <a:solidFill>
                  <a:srgbClr val="FFFF00"/>
                </a:solidFill>
                <a:latin typeface="Times New Roman" pitchFamily="18" charset="0"/>
              </a:rPr>
              <a:t>r</a:t>
            </a:r>
            <a:r>
              <a:rPr lang="en-US" altLang="en-US" sz="2400" b="0" baseline="-25000">
                <a:latin typeface="Times New Roman" pitchFamily="18" charset="0"/>
              </a:rPr>
              <a:t>p</a:t>
            </a:r>
            <a:r>
              <a:rPr lang="en-US" altLang="en-US" sz="2400" b="0">
                <a:latin typeface="Times New Roman" pitchFamily="18" charset="0"/>
              </a:rPr>
              <a:t> . Here </a:t>
            </a:r>
            <a:r>
              <a:rPr lang="en-US" altLang="en-US" sz="2400" i="1">
                <a:solidFill>
                  <a:srgbClr val="FFFF00"/>
                </a:solidFill>
                <a:latin typeface="Times New Roman" pitchFamily="18" charset="0"/>
              </a:rPr>
              <a:t>r</a:t>
            </a:r>
            <a:r>
              <a:rPr lang="en-US" altLang="en-US" sz="2400" b="0" baseline="-25000">
                <a:latin typeface="Times New Roman" pitchFamily="18" charset="0"/>
              </a:rPr>
              <a:t>p</a:t>
            </a:r>
            <a:r>
              <a:rPr lang="en-US" altLang="en-US" sz="2400" b="0">
                <a:latin typeface="Times New Roman" pitchFamily="18" charset="0"/>
              </a:rPr>
              <a:t> is a vector from any point on the axis of rotation to P.  </a:t>
            </a:r>
          </a:p>
          <a:p>
            <a:pPr algn="ctr" eaLnBrk="1" hangingPunct="1"/>
            <a:r>
              <a:rPr lang="en-US" altLang="en-US" sz="2400" b="0">
                <a:latin typeface="Times New Roman" pitchFamily="18" charset="0"/>
              </a:rPr>
              <a:t>  </a:t>
            </a:r>
            <a:r>
              <a:rPr lang="en-US" altLang="en-US" sz="2400" i="1">
                <a:solidFill>
                  <a:srgbClr val="FFFF00"/>
                </a:solidFill>
                <a:latin typeface="Times New Roman" pitchFamily="18" charset="0"/>
              </a:rPr>
              <a:t>v</a:t>
            </a:r>
            <a:r>
              <a:rPr lang="en-US" altLang="en-US" sz="2400" b="0">
                <a:latin typeface="Times New Roman" pitchFamily="18" charset="0"/>
                <a:sym typeface="Symbol" pitchFamily="18" charset="2"/>
              </a:rPr>
              <a:t> =  </a:t>
            </a:r>
            <a:r>
              <a:rPr lang="en-US" altLang="en-US" sz="2400" i="1">
                <a:solidFill>
                  <a:srgbClr val="FFFF00"/>
                </a:solidFill>
                <a:latin typeface="Symbol" pitchFamily="18" charset="2"/>
              </a:rPr>
              <a:t>w</a:t>
            </a:r>
            <a:r>
              <a:rPr lang="en-US" altLang="en-US" sz="2400" b="0">
                <a:latin typeface="Times New Roman" pitchFamily="18" charset="0"/>
                <a:sym typeface="Symbol" pitchFamily="18" charset="2"/>
              </a:rPr>
              <a:t>  × </a:t>
            </a:r>
            <a:r>
              <a:rPr lang="en-US" altLang="en-US" sz="2400" i="1">
                <a:solidFill>
                  <a:srgbClr val="FFFF00"/>
                </a:solidFill>
                <a:latin typeface="Times New Roman" pitchFamily="18" charset="0"/>
              </a:rPr>
              <a:t>r</a:t>
            </a:r>
            <a:r>
              <a:rPr lang="en-US" altLang="en-US" sz="2400" b="0" baseline="-25000">
                <a:latin typeface="Times New Roman" pitchFamily="18" charset="0"/>
              </a:rPr>
              <a:t>p</a:t>
            </a:r>
            <a:r>
              <a:rPr lang="en-US" altLang="en-US" sz="2400" b="0">
                <a:latin typeface="Times New Roman" pitchFamily="18" charset="0"/>
                <a:sym typeface="Symbol" pitchFamily="18" charset="2"/>
              </a:rPr>
              <a:t> = </a:t>
            </a:r>
            <a:r>
              <a:rPr lang="en-US" altLang="en-US" sz="2400" i="1">
                <a:solidFill>
                  <a:srgbClr val="FFFF00"/>
                </a:solidFill>
                <a:latin typeface="Symbol" pitchFamily="18" charset="2"/>
              </a:rPr>
              <a:t>w</a:t>
            </a:r>
            <a:r>
              <a:rPr lang="en-US" altLang="en-US" sz="2400" b="0">
                <a:latin typeface="Times New Roman" pitchFamily="18" charset="0"/>
                <a:sym typeface="Symbol" pitchFamily="18" charset="2"/>
              </a:rPr>
              <a:t> × </a:t>
            </a:r>
            <a:r>
              <a:rPr lang="en-US" altLang="en-US" sz="2400" i="1">
                <a:solidFill>
                  <a:srgbClr val="FFFF00"/>
                </a:solidFill>
                <a:latin typeface="Times New Roman" pitchFamily="18" charset="0"/>
              </a:rPr>
              <a:t>r</a:t>
            </a:r>
            <a:endParaRPr lang="en-US" altLang="en-US" sz="2400" b="0">
              <a:latin typeface="Times New Roman" pitchFamily="18" charset="0"/>
            </a:endParaRPr>
          </a:p>
          <a:p>
            <a:pPr eaLnBrk="1" hangingPunct="1"/>
            <a:r>
              <a:rPr lang="en-US" altLang="en-US" sz="2400" b="0">
                <a:latin typeface="Times New Roman" pitchFamily="18" charset="0"/>
              </a:rPr>
              <a:t>The direction of </a:t>
            </a:r>
            <a:r>
              <a:rPr lang="en-US" altLang="en-US" sz="2400" i="1">
                <a:solidFill>
                  <a:srgbClr val="FFFF00"/>
                </a:solidFill>
                <a:latin typeface="Times New Roman" pitchFamily="18" charset="0"/>
              </a:rPr>
              <a:t>v</a:t>
            </a:r>
            <a:r>
              <a:rPr lang="en-US" altLang="en-US" sz="2400" b="0">
                <a:latin typeface="Times New Roman" pitchFamily="18" charset="0"/>
              </a:rPr>
              <a:t> is determined by the right-hand rule.</a:t>
            </a:r>
          </a:p>
        </p:txBody>
      </p:sp>
      <p:sp>
        <p:nvSpPr>
          <p:cNvPr id="247814" name="Text Box 17"/>
          <p:cNvSpPr txBox="1">
            <a:spLocks noChangeArrowheads="1"/>
          </p:cNvSpPr>
          <p:nvPr/>
        </p:nvSpPr>
        <p:spPr bwMode="auto">
          <a:xfrm>
            <a:off x="152400" y="381000"/>
            <a:ext cx="883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RIGID-BODY ROTATION:  VELOCITY OF POINT P</a:t>
            </a:r>
          </a:p>
        </p:txBody>
      </p:sp>
      <p:pic>
        <p:nvPicPr>
          <p:cNvPr id="1536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371600"/>
            <a:ext cx="2544763" cy="269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343400"/>
            <a:ext cx="16383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46774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15369"/>
                                        </p:tgtEl>
                                        <p:attrNameLst>
                                          <p:attrName>style.visibility</p:attrName>
                                        </p:attrNameLst>
                                      </p:cBhvr>
                                      <p:to>
                                        <p:strVal val="visible"/>
                                      </p:to>
                                    </p:set>
                                    <p:anim calcmode="lin" valueType="num">
                                      <p:cBhvr additive="base">
                                        <p:cTn id="7" dur="500" fill="hold"/>
                                        <p:tgtEl>
                                          <p:spTgt spid="15369"/>
                                        </p:tgtEl>
                                        <p:attrNameLst>
                                          <p:attrName>ppt_x</p:attrName>
                                        </p:attrNameLst>
                                      </p:cBhvr>
                                      <p:tavLst>
                                        <p:tav tm="0">
                                          <p:val>
                                            <p:strVal val="#ppt_x"/>
                                          </p:val>
                                        </p:tav>
                                        <p:tav tm="100000">
                                          <p:val>
                                            <p:strVal val="#ppt_x"/>
                                          </p:val>
                                        </p:tav>
                                      </p:tavLst>
                                    </p:anim>
                                    <p:anim calcmode="lin" valueType="num">
                                      <p:cBhvr additive="base">
                                        <p:cTn id="8" dur="500" fill="hold"/>
                                        <p:tgtEl>
                                          <p:spTgt spid="15369"/>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15370"/>
                                        </p:tgtEl>
                                        <p:attrNameLst>
                                          <p:attrName>style.visibility</p:attrName>
                                        </p:attrNameLst>
                                      </p:cBhvr>
                                      <p:to>
                                        <p:strVal val="visible"/>
                                      </p:to>
                                    </p:set>
                                    <p:anim calcmode="lin" valueType="num">
                                      <p:cBhvr additive="base">
                                        <p:cTn id="12" dur="500" fill="hold"/>
                                        <p:tgtEl>
                                          <p:spTgt spid="15370"/>
                                        </p:tgtEl>
                                        <p:attrNameLst>
                                          <p:attrName>ppt_x</p:attrName>
                                        </p:attrNameLst>
                                      </p:cBhvr>
                                      <p:tavLst>
                                        <p:tav tm="0">
                                          <p:val>
                                            <p:strVal val="#ppt_x"/>
                                          </p:val>
                                        </p:tav>
                                        <p:tav tm="100000">
                                          <p:val>
                                            <p:strVal val="#ppt_x"/>
                                          </p:val>
                                        </p:tav>
                                      </p:tavLst>
                                    </p:anim>
                                    <p:anim calcmode="lin" valueType="num">
                                      <p:cBhvr additive="base">
                                        <p:cTn id="13" dur="500" fill="hold"/>
                                        <p:tgtEl>
                                          <p:spTgt spid="15370"/>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99333"/>
                                        </p:tgtEl>
                                        <p:attrNameLst>
                                          <p:attrName>style.visibility</p:attrName>
                                        </p:attrNameLst>
                                      </p:cBhvr>
                                      <p:to>
                                        <p:strVal val="visible"/>
                                      </p:to>
                                    </p:set>
                                    <p:anim calcmode="lin" valueType="num">
                                      <p:cBhvr additive="base">
                                        <p:cTn id="17" dur="500" fill="hold"/>
                                        <p:tgtEl>
                                          <p:spTgt spid="99333"/>
                                        </p:tgtEl>
                                        <p:attrNameLst>
                                          <p:attrName>ppt_x</p:attrName>
                                        </p:attrNameLst>
                                      </p:cBhvr>
                                      <p:tavLst>
                                        <p:tav tm="0">
                                          <p:val>
                                            <p:strVal val="#ppt_x"/>
                                          </p:val>
                                        </p:tav>
                                        <p:tav tm="100000">
                                          <p:val>
                                            <p:strVal val="#ppt_x"/>
                                          </p:val>
                                        </p:tav>
                                      </p:tavLst>
                                    </p:anim>
                                    <p:anim calcmode="lin" valueType="num">
                                      <p:cBhvr additive="base">
                                        <p:cTn id="18" dur="500" fill="hold"/>
                                        <p:tgtEl>
                                          <p:spTgt spid="99333"/>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99341"/>
                                        </p:tgtEl>
                                        <p:attrNameLst>
                                          <p:attrName>style.visibility</p:attrName>
                                        </p:attrNameLst>
                                      </p:cBhvr>
                                      <p:to>
                                        <p:strVal val="visible"/>
                                      </p:to>
                                    </p:set>
                                    <p:anim calcmode="lin" valueType="num">
                                      <p:cBhvr additive="base">
                                        <p:cTn id="22" dur="500" fill="hold"/>
                                        <p:tgtEl>
                                          <p:spTgt spid="99341"/>
                                        </p:tgtEl>
                                        <p:attrNameLst>
                                          <p:attrName>ppt_x</p:attrName>
                                        </p:attrNameLst>
                                      </p:cBhvr>
                                      <p:tavLst>
                                        <p:tav tm="0">
                                          <p:val>
                                            <p:strVal val="0-#ppt_w/2"/>
                                          </p:val>
                                        </p:tav>
                                        <p:tav tm="100000">
                                          <p:val>
                                            <p:strVal val="#ppt_x"/>
                                          </p:val>
                                        </p:tav>
                                      </p:tavLst>
                                    </p:anim>
                                    <p:anim calcmode="lin" valueType="num">
                                      <p:cBhvr additive="base">
                                        <p:cTn id="23" dur="500" fill="hold"/>
                                        <p:tgtEl>
                                          <p:spTgt spid="993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3" grpId="0"/>
      <p:bldP spid="99341"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AutoShape 3">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49859" name="AutoShape 4">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49860" name="Text Box 5"/>
          <p:cNvSpPr txBox="1">
            <a:spLocks noChangeArrowheads="1"/>
          </p:cNvSpPr>
          <p:nvPr/>
        </p:nvSpPr>
        <p:spPr bwMode="auto">
          <a:xfrm>
            <a:off x="2819400" y="1066800"/>
            <a:ext cx="5943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The acceleration of P is expressed in terms of its </a:t>
            </a:r>
            <a:r>
              <a:rPr lang="en-US" altLang="en-US" sz="2400" b="0">
                <a:solidFill>
                  <a:schemeClr val="hlink"/>
                </a:solidFill>
                <a:latin typeface="Times New Roman" pitchFamily="18" charset="0"/>
              </a:rPr>
              <a:t>normal</a:t>
            </a:r>
            <a:r>
              <a:rPr lang="en-US" altLang="en-US" sz="2400" b="0">
                <a:latin typeface="Times New Roman" pitchFamily="18" charset="0"/>
              </a:rPr>
              <a:t> (</a:t>
            </a:r>
            <a:r>
              <a:rPr lang="en-US" altLang="en-US" sz="2400">
                <a:solidFill>
                  <a:srgbClr val="FFFF00"/>
                </a:solidFill>
                <a:latin typeface="Times New Roman" pitchFamily="18" charset="0"/>
              </a:rPr>
              <a:t>a</a:t>
            </a:r>
            <a:r>
              <a:rPr lang="en-US" altLang="en-US" sz="2400" b="0" baseline="-25000">
                <a:latin typeface="Times New Roman" pitchFamily="18" charset="0"/>
              </a:rPr>
              <a:t>n</a:t>
            </a:r>
            <a:r>
              <a:rPr lang="en-US" altLang="en-US" sz="2400" b="0">
                <a:latin typeface="Times New Roman" pitchFamily="18" charset="0"/>
              </a:rPr>
              <a:t>) and </a:t>
            </a:r>
            <a:r>
              <a:rPr lang="en-US" altLang="en-US" sz="2400" b="0">
                <a:solidFill>
                  <a:schemeClr val="hlink"/>
                </a:solidFill>
                <a:latin typeface="Times New Roman" pitchFamily="18" charset="0"/>
              </a:rPr>
              <a:t>tangential</a:t>
            </a:r>
            <a:r>
              <a:rPr lang="en-US" altLang="en-US" sz="2400" b="0">
                <a:latin typeface="Times New Roman" pitchFamily="18" charset="0"/>
              </a:rPr>
              <a:t> (</a:t>
            </a:r>
            <a:r>
              <a:rPr lang="en-US" altLang="en-US" sz="2400">
                <a:solidFill>
                  <a:srgbClr val="FFFF00"/>
                </a:solidFill>
                <a:latin typeface="Times New Roman" pitchFamily="18" charset="0"/>
              </a:rPr>
              <a:t>a</a:t>
            </a:r>
            <a:r>
              <a:rPr lang="en-US" altLang="en-US" sz="2400" b="0" baseline="-25000">
                <a:latin typeface="Times New Roman" pitchFamily="18" charset="0"/>
              </a:rPr>
              <a:t>t</a:t>
            </a:r>
            <a:r>
              <a:rPr lang="en-US" altLang="en-US" sz="2400" b="0">
                <a:latin typeface="Times New Roman" pitchFamily="18" charset="0"/>
              </a:rPr>
              <a:t>) components.</a:t>
            </a:r>
          </a:p>
          <a:p>
            <a:pPr eaLnBrk="1" hangingPunct="1"/>
            <a:r>
              <a:rPr lang="en-US" altLang="en-US" sz="2400" b="0">
                <a:latin typeface="Times New Roman" pitchFamily="18" charset="0"/>
                <a:sym typeface="Symbol" pitchFamily="18" charset="2"/>
              </a:rPr>
              <a:t>In scalar form, these are a</a:t>
            </a:r>
            <a:r>
              <a:rPr lang="en-US" altLang="en-US" sz="2400" b="0" baseline="-25000">
                <a:latin typeface="Times New Roman" pitchFamily="18" charset="0"/>
              </a:rPr>
              <a:t>t</a:t>
            </a:r>
            <a:r>
              <a:rPr lang="en-US" altLang="en-US" sz="2400" b="0">
                <a:latin typeface="Times New Roman" pitchFamily="18" charset="0"/>
                <a:sym typeface="Symbol" pitchFamily="18" charset="2"/>
              </a:rPr>
              <a:t> = </a:t>
            </a:r>
            <a:r>
              <a:rPr lang="en-US" altLang="en-US" sz="2400" b="0">
                <a:latin typeface="Symbol" pitchFamily="18" charset="2"/>
              </a:rPr>
              <a:t>a </a:t>
            </a:r>
            <a:r>
              <a:rPr lang="en-US" altLang="en-US" sz="2400" b="0">
                <a:latin typeface="Times New Roman" pitchFamily="18" charset="0"/>
                <a:sym typeface="Symbol" pitchFamily="18" charset="2"/>
              </a:rPr>
              <a:t>r and  </a:t>
            </a:r>
            <a:r>
              <a:rPr lang="en-US" altLang="en-US" sz="2400" b="0">
                <a:latin typeface="Times New Roman" pitchFamily="18" charset="0"/>
              </a:rPr>
              <a:t>a</a:t>
            </a:r>
            <a:r>
              <a:rPr lang="en-US" altLang="en-US" sz="2400" b="0" baseline="-25000">
                <a:latin typeface="Times New Roman" pitchFamily="18" charset="0"/>
              </a:rPr>
              <a:t>n</a:t>
            </a:r>
            <a:r>
              <a:rPr lang="en-US" altLang="en-US" sz="2400" b="0">
                <a:latin typeface="Times New Roman" pitchFamily="18" charset="0"/>
                <a:sym typeface="Symbol" pitchFamily="18" charset="2"/>
              </a:rPr>
              <a:t> = </a:t>
            </a:r>
            <a:r>
              <a:rPr lang="en-US" altLang="en-US" sz="2400" b="0">
                <a:latin typeface="Symbol" pitchFamily="18" charset="2"/>
              </a:rPr>
              <a:t>w</a:t>
            </a:r>
            <a:r>
              <a:rPr lang="en-US" altLang="en-US" sz="2400" b="0" baseline="30000">
                <a:latin typeface="Times New Roman" pitchFamily="18" charset="0"/>
              </a:rPr>
              <a:t>2 </a:t>
            </a:r>
            <a:r>
              <a:rPr lang="en-US" altLang="en-US" sz="2400" b="0">
                <a:latin typeface="Times New Roman" pitchFamily="18" charset="0"/>
                <a:sym typeface="Symbol" pitchFamily="18" charset="2"/>
              </a:rPr>
              <a:t>r.</a:t>
            </a:r>
            <a:endParaRPr lang="en-US" altLang="en-US" sz="2400" b="0">
              <a:latin typeface="Times New Roman" pitchFamily="18" charset="0"/>
            </a:endParaRPr>
          </a:p>
        </p:txBody>
      </p:sp>
      <p:sp>
        <p:nvSpPr>
          <p:cNvPr id="100366" name="Rectangle 14"/>
          <p:cNvSpPr>
            <a:spLocks noChangeArrowheads="1"/>
          </p:cNvSpPr>
          <p:nvPr/>
        </p:nvSpPr>
        <p:spPr bwMode="auto">
          <a:xfrm>
            <a:off x="2819400" y="2743200"/>
            <a:ext cx="5943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The </a:t>
            </a:r>
            <a:r>
              <a:rPr lang="en-US" altLang="en-US" sz="2400" b="0">
                <a:solidFill>
                  <a:schemeClr val="hlink"/>
                </a:solidFill>
                <a:latin typeface="Times New Roman" pitchFamily="18" charset="0"/>
              </a:rPr>
              <a:t>tangential component</a:t>
            </a:r>
            <a:r>
              <a:rPr lang="en-US" altLang="en-US" sz="2400" b="0">
                <a:latin typeface="Times New Roman" pitchFamily="18" charset="0"/>
              </a:rPr>
              <a:t>, </a:t>
            </a:r>
            <a:r>
              <a:rPr lang="en-US" altLang="en-US" sz="2400">
                <a:solidFill>
                  <a:srgbClr val="FFFF00"/>
                </a:solidFill>
                <a:latin typeface="Times New Roman" pitchFamily="18" charset="0"/>
              </a:rPr>
              <a:t>a</a:t>
            </a:r>
            <a:r>
              <a:rPr lang="en-US" altLang="en-US" sz="2400" b="0" baseline="-25000">
                <a:latin typeface="Times New Roman" pitchFamily="18" charset="0"/>
              </a:rPr>
              <a:t>t</a:t>
            </a:r>
            <a:r>
              <a:rPr lang="en-US" altLang="en-US" sz="2400" b="0">
                <a:latin typeface="Times New Roman" pitchFamily="18" charset="0"/>
              </a:rPr>
              <a:t>, represents the time rate of change in the velocity's </a:t>
            </a:r>
            <a:r>
              <a:rPr lang="en-US" altLang="en-US" sz="2400" b="0">
                <a:solidFill>
                  <a:schemeClr val="hlink"/>
                </a:solidFill>
                <a:latin typeface="Times New Roman" pitchFamily="18" charset="0"/>
              </a:rPr>
              <a:t>magnitude</a:t>
            </a:r>
            <a:r>
              <a:rPr lang="en-US" altLang="en-US" sz="2400" b="0">
                <a:latin typeface="Times New Roman" pitchFamily="18" charset="0"/>
              </a:rPr>
              <a:t>.  It is directed </a:t>
            </a:r>
            <a:r>
              <a:rPr lang="en-US" altLang="en-US" sz="2400" b="0">
                <a:solidFill>
                  <a:schemeClr val="hlink"/>
                </a:solidFill>
                <a:latin typeface="Times New Roman" pitchFamily="18" charset="0"/>
              </a:rPr>
              <a:t>tangent</a:t>
            </a:r>
            <a:r>
              <a:rPr lang="en-US" altLang="en-US" sz="2400" b="0">
                <a:latin typeface="Times New Roman" pitchFamily="18" charset="0"/>
              </a:rPr>
              <a:t> to the path of motion.</a:t>
            </a:r>
          </a:p>
        </p:txBody>
      </p:sp>
      <p:sp>
        <p:nvSpPr>
          <p:cNvPr id="100367" name="Text Box 15"/>
          <p:cNvSpPr txBox="1">
            <a:spLocks noChangeArrowheads="1"/>
          </p:cNvSpPr>
          <p:nvPr/>
        </p:nvSpPr>
        <p:spPr bwMode="auto">
          <a:xfrm>
            <a:off x="2819400" y="4495800"/>
            <a:ext cx="5943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The </a:t>
            </a:r>
            <a:r>
              <a:rPr lang="en-US" altLang="en-US" sz="2400" b="0">
                <a:solidFill>
                  <a:schemeClr val="hlink"/>
                </a:solidFill>
                <a:latin typeface="Times New Roman" pitchFamily="18" charset="0"/>
              </a:rPr>
              <a:t>normal component</a:t>
            </a:r>
            <a:r>
              <a:rPr lang="en-US" altLang="en-US" sz="2400" b="0">
                <a:latin typeface="Times New Roman" pitchFamily="18" charset="0"/>
              </a:rPr>
              <a:t>, </a:t>
            </a:r>
            <a:r>
              <a:rPr lang="en-US" altLang="en-US" sz="2400">
                <a:solidFill>
                  <a:srgbClr val="FFFF00"/>
                </a:solidFill>
                <a:latin typeface="Times New Roman" pitchFamily="18" charset="0"/>
              </a:rPr>
              <a:t>a</a:t>
            </a:r>
            <a:r>
              <a:rPr lang="en-US" altLang="en-US" sz="2400" b="0" baseline="-25000">
                <a:latin typeface="Times New Roman" pitchFamily="18" charset="0"/>
              </a:rPr>
              <a:t>n</a:t>
            </a:r>
            <a:r>
              <a:rPr lang="en-US" altLang="en-US" sz="2400" b="0">
                <a:latin typeface="Times New Roman" pitchFamily="18" charset="0"/>
              </a:rPr>
              <a:t>, represents the time rate of change in the velocity’s </a:t>
            </a:r>
            <a:r>
              <a:rPr lang="en-US" altLang="en-US" sz="2400" b="0">
                <a:solidFill>
                  <a:schemeClr val="hlink"/>
                </a:solidFill>
                <a:latin typeface="Times New Roman" pitchFamily="18" charset="0"/>
              </a:rPr>
              <a:t>direction</a:t>
            </a:r>
            <a:r>
              <a:rPr lang="en-US" altLang="en-US" sz="2400" b="0">
                <a:latin typeface="Times New Roman" pitchFamily="18" charset="0"/>
              </a:rPr>
              <a:t>.  It is directed </a:t>
            </a:r>
            <a:r>
              <a:rPr lang="en-US" altLang="en-US" sz="2400" b="0">
                <a:solidFill>
                  <a:schemeClr val="hlink"/>
                </a:solidFill>
                <a:latin typeface="Times New Roman" pitchFamily="18" charset="0"/>
              </a:rPr>
              <a:t>toward</a:t>
            </a:r>
            <a:r>
              <a:rPr lang="en-US" altLang="en-US" sz="2400" b="0">
                <a:latin typeface="Times New Roman" pitchFamily="18" charset="0"/>
              </a:rPr>
              <a:t> the </a:t>
            </a:r>
            <a:r>
              <a:rPr lang="en-US" altLang="en-US" sz="2400" b="0">
                <a:solidFill>
                  <a:schemeClr val="hlink"/>
                </a:solidFill>
                <a:latin typeface="Times New Roman" pitchFamily="18" charset="0"/>
              </a:rPr>
              <a:t>center</a:t>
            </a:r>
            <a:r>
              <a:rPr lang="en-US" altLang="en-US" sz="2400" b="0">
                <a:latin typeface="Times New Roman" pitchFamily="18" charset="0"/>
              </a:rPr>
              <a:t> of the circular path.</a:t>
            </a:r>
            <a:endParaRPr lang="en-US" altLang="en-US" sz="2400" i="1">
              <a:latin typeface="Times New Roman" pitchFamily="18" charset="0"/>
            </a:endParaRPr>
          </a:p>
        </p:txBody>
      </p:sp>
      <p:sp>
        <p:nvSpPr>
          <p:cNvPr id="249863" name="Text Box 16"/>
          <p:cNvSpPr txBox="1">
            <a:spLocks noChangeArrowheads="1"/>
          </p:cNvSpPr>
          <p:nvPr/>
        </p:nvSpPr>
        <p:spPr bwMode="auto">
          <a:xfrm>
            <a:off x="152400" y="381000"/>
            <a:ext cx="883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RIGID-BODY ROTATION:  ACCELERATION OF POINT P</a:t>
            </a:r>
          </a:p>
        </p:txBody>
      </p:sp>
      <p:pic>
        <p:nvPicPr>
          <p:cNvPr id="24986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66800"/>
            <a:ext cx="2041525"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73991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0366"/>
                                        </p:tgtEl>
                                        <p:attrNameLst>
                                          <p:attrName>style.visibility</p:attrName>
                                        </p:attrNameLst>
                                      </p:cBhvr>
                                      <p:to>
                                        <p:strVal val="visible"/>
                                      </p:to>
                                    </p:set>
                                    <p:anim calcmode="lin" valueType="num">
                                      <p:cBhvr additive="base">
                                        <p:cTn id="7" dur="500" fill="hold"/>
                                        <p:tgtEl>
                                          <p:spTgt spid="100366"/>
                                        </p:tgtEl>
                                        <p:attrNameLst>
                                          <p:attrName>ppt_x</p:attrName>
                                        </p:attrNameLst>
                                      </p:cBhvr>
                                      <p:tavLst>
                                        <p:tav tm="0">
                                          <p:val>
                                            <p:strVal val="0-#ppt_w/2"/>
                                          </p:val>
                                        </p:tav>
                                        <p:tav tm="100000">
                                          <p:val>
                                            <p:strVal val="#ppt_x"/>
                                          </p:val>
                                        </p:tav>
                                      </p:tavLst>
                                    </p:anim>
                                    <p:anim calcmode="lin" valueType="num">
                                      <p:cBhvr additive="base">
                                        <p:cTn id="8" dur="500" fill="hold"/>
                                        <p:tgtEl>
                                          <p:spTgt spid="10036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0367"/>
                                        </p:tgtEl>
                                        <p:attrNameLst>
                                          <p:attrName>style.visibility</p:attrName>
                                        </p:attrNameLst>
                                      </p:cBhvr>
                                      <p:to>
                                        <p:strVal val="visible"/>
                                      </p:to>
                                    </p:set>
                                    <p:anim calcmode="lin" valueType="num">
                                      <p:cBhvr additive="base">
                                        <p:cTn id="13" dur="500" fill="hold"/>
                                        <p:tgtEl>
                                          <p:spTgt spid="100367"/>
                                        </p:tgtEl>
                                        <p:attrNameLst>
                                          <p:attrName>ppt_x</p:attrName>
                                        </p:attrNameLst>
                                      </p:cBhvr>
                                      <p:tavLst>
                                        <p:tav tm="0">
                                          <p:val>
                                            <p:strVal val="0-#ppt_w/2"/>
                                          </p:val>
                                        </p:tav>
                                        <p:tav tm="100000">
                                          <p:val>
                                            <p:strVal val="#ppt_x"/>
                                          </p:val>
                                        </p:tav>
                                      </p:tavLst>
                                    </p:anim>
                                    <p:anim calcmode="lin" valueType="num">
                                      <p:cBhvr additive="base">
                                        <p:cTn id="14" dur="500" fill="hold"/>
                                        <p:tgtEl>
                                          <p:spTgt spid="1003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6" grpId="0" autoUpdateAnimBg="0"/>
      <p:bldP spid="100367"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AutoShape 3">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51907" name="AutoShape 4">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51908" name="Text Box 5"/>
          <p:cNvSpPr txBox="1">
            <a:spLocks noChangeArrowheads="1"/>
          </p:cNvSpPr>
          <p:nvPr/>
        </p:nvSpPr>
        <p:spPr bwMode="auto">
          <a:xfrm>
            <a:off x="2819400" y="1143000"/>
            <a:ext cx="5943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747713" algn="l"/>
              </a:tabLst>
              <a:defRPr sz="4000">
                <a:solidFill>
                  <a:schemeClr val="tx1"/>
                </a:solidFill>
                <a:latin typeface="Arial" charset="0"/>
              </a:defRPr>
            </a:lvl1pPr>
            <a:lvl2pPr marL="742950" indent="-285750" eaLnBrk="0" hangingPunct="0">
              <a:tabLst>
                <a:tab pos="747713" algn="l"/>
              </a:tabLst>
              <a:defRPr sz="4000">
                <a:solidFill>
                  <a:schemeClr val="tx1"/>
                </a:solidFill>
                <a:latin typeface="Arial" charset="0"/>
              </a:defRPr>
            </a:lvl2pPr>
            <a:lvl3pPr marL="1143000" indent="-228600" eaLnBrk="0" hangingPunct="0">
              <a:tabLst>
                <a:tab pos="747713" algn="l"/>
              </a:tabLst>
              <a:defRPr sz="4000">
                <a:solidFill>
                  <a:schemeClr val="tx1"/>
                </a:solidFill>
                <a:latin typeface="Arial" charset="0"/>
              </a:defRPr>
            </a:lvl3pPr>
            <a:lvl4pPr marL="1600200" indent="-228600" eaLnBrk="0" hangingPunct="0">
              <a:tabLst>
                <a:tab pos="747713" algn="l"/>
              </a:tabLst>
              <a:defRPr sz="4000">
                <a:solidFill>
                  <a:schemeClr val="tx1"/>
                </a:solidFill>
                <a:latin typeface="Arial" charset="0"/>
              </a:defRPr>
            </a:lvl4pPr>
            <a:lvl5pPr marL="2057400" indent="-228600" eaLnBrk="0" hangingPunct="0">
              <a:tabLst>
                <a:tab pos="747713" algn="l"/>
              </a:tabLst>
              <a:defRPr sz="4000">
                <a:solidFill>
                  <a:schemeClr val="tx1"/>
                </a:solidFill>
                <a:latin typeface="Arial" charset="0"/>
              </a:defRPr>
            </a:lvl5pPr>
            <a:lvl6pPr marL="2514600" indent="-228600" eaLnBrk="0" fontAlgn="base" hangingPunct="0">
              <a:spcBef>
                <a:spcPct val="0"/>
              </a:spcBef>
              <a:spcAft>
                <a:spcPct val="0"/>
              </a:spcAft>
              <a:tabLst>
                <a:tab pos="747713" algn="l"/>
              </a:tabLst>
              <a:defRPr sz="4000">
                <a:solidFill>
                  <a:schemeClr val="tx1"/>
                </a:solidFill>
                <a:latin typeface="Arial" charset="0"/>
              </a:defRPr>
            </a:lvl6pPr>
            <a:lvl7pPr marL="2971800" indent="-228600" eaLnBrk="0" fontAlgn="base" hangingPunct="0">
              <a:spcBef>
                <a:spcPct val="0"/>
              </a:spcBef>
              <a:spcAft>
                <a:spcPct val="0"/>
              </a:spcAft>
              <a:tabLst>
                <a:tab pos="747713" algn="l"/>
              </a:tabLst>
              <a:defRPr sz="4000">
                <a:solidFill>
                  <a:schemeClr val="tx1"/>
                </a:solidFill>
                <a:latin typeface="Arial" charset="0"/>
              </a:defRPr>
            </a:lvl7pPr>
            <a:lvl8pPr marL="3429000" indent="-228600" eaLnBrk="0" fontAlgn="base" hangingPunct="0">
              <a:spcBef>
                <a:spcPct val="0"/>
              </a:spcBef>
              <a:spcAft>
                <a:spcPct val="0"/>
              </a:spcAft>
              <a:tabLst>
                <a:tab pos="747713" algn="l"/>
              </a:tabLst>
              <a:defRPr sz="4000">
                <a:solidFill>
                  <a:schemeClr val="tx1"/>
                </a:solidFill>
                <a:latin typeface="Arial" charset="0"/>
              </a:defRPr>
            </a:lvl8pPr>
            <a:lvl9pPr marL="3886200" indent="-228600" eaLnBrk="0" fontAlgn="base" hangingPunct="0">
              <a:spcBef>
                <a:spcPct val="0"/>
              </a:spcBef>
              <a:spcAft>
                <a:spcPct val="0"/>
              </a:spcAft>
              <a:tabLst>
                <a:tab pos="747713" algn="l"/>
              </a:tabLst>
              <a:defRPr sz="4000">
                <a:solidFill>
                  <a:schemeClr val="tx1"/>
                </a:solidFill>
                <a:latin typeface="Arial" charset="0"/>
              </a:defRPr>
            </a:lvl9pPr>
          </a:lstStyle>
          <a:p>
            <a:pPr eaLnBrk="1" hangingPunct="1"/>
            <a:r>
              <a:rPr lang="en-US" altLang="en-US" sz="2400" b="0">
                <a:latin typeface="Times New Roman" pitchFamily="18" charset="0"/>
              </a:rPr>
              <a:t>Using the </a:t>
            </a:r>
            <a:r>
              <a:rPr lang="en-US" altLang="en-US" sz="2400" b="0">
                <a:solidFill>
                  <a:schemeClr val="hlink"/>
                </a:solidFill>
                <a:latin typeface="Times New Roman" pitchFamily="18" charset="0"/>
              </a:rPr>
              <a:t>vector</a:t>
            </a:r>
            <a:r>
              <a:rPr lang="en-US" altLang="en-US" sz="2400" b="0">
                <a:latin typeface="Times New Roman" pitchFamily="18" charset="0"/>
              </a:rPr>
              <a:t> formulation, the acceleration of P can also be defined by differentiating the velocity.</a:t>
            </a:r>
          </a:p>
          <a:p>
            <a:pPr eaLnBrk="1" hangingPunct="1"/>
            <a:endParaRPr lang="en-US" altLang="en-US" sz="2400" b="0">
              <a:latin typeface="Times New Roman" pitchFamily="18" charset="0"/>
            </a:endParaRPr>
          </a:p>
          <a:p>
            <a:pPr eaLnBrk="1" hangingPunct="1"/>
            <a:r>
              <a:rPr lang="en-US" altLang="en-US" sz="2400" i="1">
                <a:solidFill>
                  <a:srgbClr val="FFFF00"/>
                </a:solidFill>
                <a:latin typeface="Times New Roman" pitchFamily="18" charset="0"/>
                <a:sym typeface="Symbol" pitchFamily="18" charset="2"/>
              </a:rPr>
              <a:t>       </a:t>
            </a:r>
            <a:r>
              <a:rPr lang="en-US" altLang="en-US" sz="2400">
                <a:solidFill>
                  <a:srgbClr val="FFFF00"/>
                </a:solidFill>
                <a:latin typeface="Times New Roman" pitchFamily="18" charset="0"/>
                <a:sym typeface="Symbol" pitchFamily="18" charset="2"/>
              </a:rPr>
              <a:t>a</a:t>
            </a:r>
            <a:r>
              <a:rPr lang="en-US" altLang="en-US" sz="2400" b="0">
                <a:latin typeface="Times New Roman" pitchFamily="18" charset="0"/>
              </a:rPr>
              <a:t> = d</a:t>
            </a:r>
            <a:r>
              <a:rPr lang="en-US" altLang="en-US" sz="2400" i="1">
                <a:solidFill>
                  <a:srgbClr val="FFFF00"/>
                </a:solidFill>
                <a:latin typeface="Times New Roman" pitchFamily="18" charset="0"/>
                <a:sym typeface="Symbol" pitchFamily="18" charset="2"/>
              </a:rPr>
              <a:t>v</a:t>
            </a:r>
            <a:r>
              <a:rPr lang="en-US" altLang="en-US" sz="2400" b="0">
                <a:latin typeface="Times New Roman" pitchFamily="18" charset="0"/>
              </a:rPr>
              <a:t>/dt = d</a:t>
            </a:r>
            <a:r>
              <a:rPr lang="en-US" altLang="en-US" sz="2400" i="1">
                <a:solidFill>
                  <a:srgbClr val="FFFF00"/>
                </a:solidFill>
                <a:latin typeface="Symbol" pitchFamily="18" charset="2"/>
                <a:sym typeface="Symbol" pitchFamily="18" charset="2"/>
              </a:rPr>
              <a:t>w</a:t>
            </a:r>
            <a:r>
              <a:rPr lang="en-US" altLang="en-US" sz="2400" b="0">
                <a:latin typeface="Times New Roman" pitchFamily="18" charset="0"/>
              </a:rPr>
              <a:t>/dt × </a:t>
            </a:r>
            <a:r>
              <a:rPr lang="en-US" altLang="en-US" sz="2400" i="1">
                <a:solidFill>
                  <a:srgbClr val="FFFF00"/>
                </a:solidFill>
                <a:latin typeface="Times New Roman" pitchFamily="18" charset="0"/>
                <a:sym typeface="Symbol" pitchFamily="18" charset="2"/>
              </a:rPr>
              <a:t>r</a:t>
            </a:r>
            <a:r>
              <a:rPr lang="en-US" altLang="en-US" sz="2400" b="0" baseline="-25000">
                <a:latin typeface="Times New Roman" pitchFamily="18" charset="0"/>
              </a:rPr>
              <a:t>P</a:t>
            </a:r>
            <a:r>
              <a:rPr lang="en-US" altLang="en-US" sz="2400" b="0">
                <a:latin typeface="Times New Roman" pitchFamily="18" charset="0"/>
              </a:rPr>
              <a:t> + </a:t>
            </a:r>
            <a:r>
              <a:rPr lang="en-US" altLang="en-US" sz="2400" i="1">
                <a:solidFill>
                  <a:srgbClr val="FFFF00"/>
                </a:solidFill>
                <a:latin typeface="Symbol" pitchFamily="18" charset="2"/>
                <a:sym typeface="Symbol" pitchFamily="18" charset="2"/>
              </a:rPr>
              <a:t>w</a:t>
            </a:r>
            <a:r>
              <a:rPr lang="en-US" altLang="en-US" sz="2400" b="0">
                <a:latin typeface="Times New Roman" pitchFamily="18" charset="0"/>
              </a:rPr>
              <a:t> × d</a:t>
            </a:r>
            <a:r>
              <a:rPr lang="en-US" altLang="en-US" sz="2400" i="1">
                <a:solidFill>
                  <a:srgbClr val="FFFF00"/>
                </a:solidFill>
                <a:latin typeface="Times New Roman" pitchFamily="18" charset="0"/>
                <a:sym typeface="Symbol" pitchFamily="18" charset="2"/>
              </a:rPr>
              <a:t>r</a:t>
            </a:r>
            <a:r>
              <a:rPr lang="en-US" altLang="en-US" sz="2400" b="0" baseline="-25000">
                <a:latin typeface="Times New Roman" pitchFamily="18" charset="0"/>
              </a:rPr>
              <a:t>P</a:t>
            </a:r>
            <a:r>
              <a:rPr lang="en-US" altLang="en-US" sz="2400" b="0">
                <a:latin typeface="Times New Roman" pitchFamily="18" charset="0"/>
              </a:rPr>
              <a:t>/dt</a:t>
            </a:r>
          </a:p>
          <a:p>
            <a:pPr eaLnBrk="1" hangingPunct="1"/>
            <a:endParaRPr lang="en-US" altLang="en-US" sz="2400" b="0">
              <a:latin typeface="Times New Roman" pitchFamily="18" charset="0"/>
            </a:endParaRPr>
          </a:p>
          <a:p>
            <a:pPr eaLnBrk="1" hangingPunct="1"/>
            <a:r>
              <a:rPr lang="en-US" altLang="en-US" sz="2400" b="0">
                <a:latin typeface="Times New Roman" pitchFamily="18" charset="0"/>
              </a:rPr>
              <a:t>	= </a:t>
            </a:r>
            <a:r>
              <a:rPr lang="en-US" altLang="en-US" sz="2400" i="1">
                <a:solidFill>
                  <a:srgbClr val="FFFF00"/>
                </a:solidFill>
                <a:latin typeface="Symbol" pitchFamily="18" charset="2"/>
              </a:rPr>
              <a:t>a</a:t>
            </a:r>
            <a:r>
              <a:rPr lang="en-US" altLang="en-US" sz="2400" b="0">
                <a:latin typeface="Times New Roman" pitchFamily="18" charset="0"/>
              </a:rPr>
              <a:t> × </a:t>
            </a:r>
            <a:r>
              <a:rPr lang="en-US" altLang="en-US" sz="2400" i="1">
                <a:solidFill>
                  <a:srgbClr val="FFFF00"/>
                </a:solidFill>
                <a:latin typeface="Times New Roman" pitchFamily="18" charset="0"/>
                <a:sym typeface="Symbol" pitchFamily="18" charset="2"/>
              </a:rPr>
              <a:t>r</a:t>
            </a:r>
            <a:r>
              <a:rPr lang="en-US" altLang="en-US" sz="2400" b="0" baseline="-25000">
                <a:latin typeface="Times New Roman" pitchFamily="18" charset="0"/>
              </a:rPr>
              <a:t>P</a:t>
            </a:r>
            <a:r>
              <a:rPr lang="en-US" altLang="en-US" sz="2400" b="0">
                <a:latin typeface="Times New Roman" pitchFamily="18" charset="0"/>
              </a:rPr>
              <a:t> + </a:t>
            </a:r>
            <a:r>
              <a:rPr lang="en-US" altLang="en-US" sz="2400" i="1">
                <a:solidFill>
                  <a:srgbClr val="FFFF00"/>
                </a:solidFill>
                <a:latin typeface="Symbol" pitchFamily="18" charset="2"/>
                <a:sym typeface="Symbol" pitchFamily="18" charset="2"/>
              </a:rPr>
              <a:t>w</a:t>
            </a:r>
            <a:r>
              <a:rPr lang="en-US" altLang="en-US" sz="2400" b="0">
                <a:latin typeface="Times New Roman" pitchFamily="18" charset="0"/>
              </a:rPr>
              <a:t> × (</a:t>
            </a:r>
            <a:r>
              <a:rPr lang="en-US" altLang="en-US" sz="2400" i="1">
                <a:solidFill>
                  <a:srgbClr val="FFFF00"/>
                </a:solidFill>
                <a:latin typeface="Symbol" pitchFamily="18" charset="2"/>
                <a:sym typeface="Symbol" pitchFamily="18" charset="2"/>
              </a:rPr>
              <a:t>w</a:t>
            </a:r>
            <a:r>
              <a:rPr lang="en-US" altLang="en-US" sz="2400" b="0">
                <a:latin typeface="Times New Roman" pitchFamily="18" charset="0"/>
              </a:rPr>
              <a:t> × </a:t>
            </a:r>
            <a:r>
              <a:rPr lang="en-US" altLang="en-US" sz="2400" i="1">
                <a:solidFill>
                  <a:srgbClr val="FFFF00"/>
                </a:solidFill>
                <a:latin typeface="Times New Roman" pitchFamily="18" charset="0"/>
                <a:sym typeface="Symbol" pitchFamily="18" charset="2"/>
              </a:rPr>
              <a:t>r</a:t>
            </a:r>
            <a:r>
              <a:rPr lang="en-US" altLang="en-US" sz="2400" b="0" baseline="-25000">
                <a:latin typeface="Times New Roman" pitchFamily="18" charset="0"/>
              </a:rPr>
              <a:t>P</a:t>
            </a:r>
            <a:r>
              <a:rPr lang="en-US" altLang="en-US" sz="2400" b="0">
                <a:latin typeface="Times New Roman" pitchFamily="18" charset="0"/>
              </a:rPr>
              <a:t>)</a:t>
            </a:r>
          </a:p>
        </p:txBody>
      </p:sp>
      <p:sp>
        <p:nvSpPr>
          <p:cNvPr id="115719" name="Rectangle 7"/>
          <p:cNvSpPr>
            <a:spLocks noChangeArrowheads="1"/>
          </p:cNvSpPr>
          <p:nvPr/>
        </p:nvSpPr>
        <p:spPr bwMode="auto">
          <a:xfrm>
            <a:off x="2819400" y="4100513"/>
            <a:ext cx="5715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It can be shown that this equation reduces to</a:t>
            </a:r>
          </a:p>
          <a:p>
            <a:pPr algn="ctr" eaLnBrk="1" hangingPunct="1">
              <a:spcBef>
                <a:spcPct val="50000"/>
              </a:spcBef>
            </a:pPr>
            <a:r>
              <a:rPr lang="en-US" altLang="en-US" sz="2400">
                <a:solidFill>
                  <a:srgbClr val="FFFF00"/>
                </a:solidFill>
                <a:latin typeface="Times New Roman" pitchFamily="18" charset="0"/>
                <a:sym typeface="Symbol" pitchFamily="18" charset="2"/>
              </a:rPr>
              <a:t>a</a:t>
            </a:r>
            <a:r>
              <a:rPr lang="en-US" altLang="en-US" sz="2400" b="0">
                <a:latin typeface="Times New Roman" pitchFamily="18" charset="0"/>
                <a:sym typeface="Symbol" pitchFamily="18" charset="2"/>
              </a:rPr>
              <a:t> = </a:t>
            </a:r>
            <a:r>
              <a:rPr lang="en-US" altLang="en-US" sz="2400" i="1">
                <a:solidFill>
                  <a:srgbClr val="FFFF00"/>
                </a:solidFill>
                <a:latin typeface="Symbol" pitchFamily="18" charset="2"/>
                <a:sym typeface="Symbol" pitchFamily="18" charset="2"/>
              </a:rPr>
              <a:t>a</a:t>
            </a:r>
            <a:r>
              <a:rPr lang="en-US" altLang="en-US" sz="2400" b="0">
                <a:latin typeface="Times New Roman" pitchFamily="18" charset="0"/>
                <a:sym typeface="Symbol" pitchFamily="18" charset="2"/>
              </a:rPr>
              <a:t> </a:t>
            </a:r>
            <a:r>
              <a:rPr lang="en-US" altLang="en-US" sz="2400" b="0">
                <a:latin typeface="Times New Roman" pitchFamily="18" charset="0"/>
              </a:rPr>
              <a:t>×</a:t>
            </a:r>
            <a:r>
              <a:rPr lang="en-US" altLang="en-US" sz="2400" b="0">
                <a:latin typeface="Times New Roman" pitchFamily="18" charset="0"/>
                <a:sym typeface="Symbol" pitchFamily="18" charset="2"/>
              </a:rPr>
              <a:t> </a:t>
            </a:r>
            <a:r>
              <a:rPr lang="en-US" altLang="en-US" sz="2400" i="1">
                <a:solidFill>
                  <a:srgbClr val="FFFF00"/>
                </a:solidFill>
                <a:latin typeface="Times New Roman" pitchFamily="18" charset="0"/>
                <a:sym typeface="Symbol" pitchFamily="18" charset="2"/>
              </a:rPr>
              <a:t>r</a:t>
            </a:r>
            <a:r>
              <a:rPr lang="en-US" altLang="en-US" sz="2400" b="0">
                <a:latin typeface="Times New Roman" pitchFamily="18" charset="0"/>
                <a:sym typeface="Symbol" pitchFamily="18" charset="2"/>
              </a:rPr>
              <a:t> – </a:t>
            </a:r>
            <a:r>
              <a:rPr lang="en-US" altLang="en-US" sz="2400" b="0">
                <a:latin typeface="Symbol" pitchFamily="18" charset="2"/>
                <a:sym typeface="Symbol" pitchFamily="18" charset="2"/>
              </a:rPr>
              <a:t>w</a:t>
            </a:r>
            <a:r>
              <a:rPr lang="en-US" altLang="en-US" sz="2400" b="0" baseline="30000">
                <a:latin typeface="Times New Roman" pitchFamily="18" charset="0"/>
                <a:sym typeface="Symbol" pitchFamily="18" charset="2"/>
              </a:rPr>
              <a:t>2</a:t>
            </a:r>
            <a:r>
              <a:rPr lang="en-US" altLang="en-US" sz="2400" i="1">
                <a:solidFill>
                  <a:srgbClr val="FFFF00"/>
                </a:solidFill>
                <a:latin typeface="Times New Roman" pitchFamily="18" charset="0"/>
                <a:sym typeface="Symbol" pitchFamily="18" charset="2"/>
              </a:rPr>
              <a:t>r</a:t>
            </a:r>
            <a:r>
              <a:rPr lang="en-US" altLang="en-US" sz="2400" b="0">
                <a:latin typeface="Times New Roman" pitchFamily="18" charset="0"/>
                <a:sym typeface="Symbol" pitchFamily="18" charset="2"/>
              </a:rPr>
              <a:t> = </a:t>
            </a:r>
            <a:r>
              <a:rPr lang="en-US" altLang="en-US" sz="2400">
                <a:solidFill>
                  <a:srgbClr val="FFFF00"/>
                </a:solidFill>
                <a:latin typeface="Times New Roman" pitchFamily="18" charset="0"/>
              </a:rPr>
              <a:t>a</a:t>
            </a:r>
            <a:r>
              <a:rPr lang="en-US" altLang="en-US" sz="2400" b="0" baseline="-25000">
                <a:latin typeface="Times New Roman" pitchFamily="18" charset="0"/>
              </a:rPr>
              <a:t>t</a:t>
            </a:r>
            <a:r>
              <a:rPr lang="en-US" altLang="en-US" sz="2400" b="0">
                <a:latin typeface="Times New Roman" pitchFamily="18" charset="0"/>
                <a:sym typeface="Symbol" pitchFamily="18" charset="2"/>
              </a:rPr>
              <a:t> + </a:t>
            </a:r>
            <a:r>
              <a:rPr lang="en-US" altLang="en-US" sz="2400">
                <a:solidFill>
                  <a:srgbClr val="FFFF00"/>
                </a:solidFill>
                <a:latin typeface="Times New Roman" pitchFamily="18" charset="0"/>
              </a:rPr>
              <a:t>a</a:t>
            </a:r>
            <a:r>
              <a:rPr lang="en-US" altLang="en-US" sz="2400" b="0" baseline="-25000">
                <a:latin typeface="Times New Roman" pitchFamily="18" charset="0"/>
              </a:rPr>
              <a:t>n</a:t>
            </a:r>
            <a:endParaRPr lang="en-US" altLang="en-US" sz="2400" b="0">
              <a:latin typeface="Times New Roman" pitchFamily="18" charset="0"/>
            </a:endParaRPr>
          </a:p>
        </p:txBody>
      </p:sp>
      <p:sp>
        <p:nvSpPr>
          <p:cNvPr id="251910" name="Text Box 9"/>
          <p:cNvSpPr txBox="1">
            <a:spLocks noChangeArrowheads="1"/>
          </p:cNvSpPr>
          <p:nvPr/>
        </p:nvSpPr>
        <p:spPr bwMode="auto">
          <a:xfrm>
            <a:off x="152400" y="381000"/>
            <a:ext cx="8839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RIGID-BODY ROTATION: ACCELERATION OF POINT P </a:t>
            </a:r>
            <a:r>
              <a:rPr lang="en-US" altLang="en-US" sz="2400" b="0">
                <a:solidFill>
                  <a:srgbClr val="00FF00"/>
                </a:solidFill>
                <a:latin typeface="Times New Roman" pitchFamily="18" charset="0"/>
              </a:rPr>
              <a:t>(continued)</a:t>
            </a:r>
            <a:endParaRPr lang="en-US" altLang="en-US" sz="2400">
              <a:solidFill>
                <a:srgbClr val="00FF00"/>
              </a:solidFill>
              <a:latin typeface="Times New Roman" pitchFamily="18" charset="0"/>
            </a:endParaRPr>
          </a:p>
        </p:txBody>
      </p:sp>
      <p:grpSp>
        <p:nvGrpSpPr>
          <p:cNvPr id="2" name="Group 15"/>
          <p:cNvGrpSpPr>
            <a:grpSpLocks/>
          </p:cNvGrpSpPr>
          <p:nvPr/>
        </p:nvGrpSpPr>
        <p:grpSpPr bwMode="auto">
          <a:xfrm>
            <a:off x="685800" y="5562600"/>
            <a:ext cx="7620000" cy="533400"/>
            <a:chOff x="432" y="3504"/>
            <a:chExt cx="4800" cy="336"/>
          </a:xfrm>
        </p:grpSpPr>
        <p:sp>
          <p:nvSpPr>
            <p:cNvPr id="251912" name="Text Box 8"/>
            <p:cNvSpPr txBox="1">
              <a:spLocks noChangeArrowheads="1"/>
            </p:cNvSpPr>
            <p:nvPr/>
          </p:nvSpPr>
          <p:spPr bwMode="auto">
            <a:xfrm>
              <a:off x="432" y="3504"/>
              <a:ext cx="4800"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The </a:t>
              </a:r>
              <a:r>
                <a:rPr lang="en-US" altLang="en-US" sz="2400" b="0">
                  <a:solidFill>
                    <a:schemeClr val="hlink"/>
                  </a:solidFill>
                  <a:latin typeface="Times New Roman" pitchFamily="18" charset="0"/>
                </a:rPr>
                <a:t>magnitude</a:t>
              </a:r>
              <a:r>
                <a:rPr lang="en-US" altLang="en-US" sz="2400" b="0">
                  <a:latin typeface="Times New Roman" pitchFamily="18" charset="0"/>
                </a:rPr>
                <a:t> of the acceleration vector is a =   (a</a:t>
              </a:r>
              <a:r>
                <a:rPr lang="en-US" altLang="en-US" sz="2400" b="0" baseline="-25000">
                  <a:latin typeface="Times New Roman" pitchFamily="18" charset="0"/>
                </a:rPr>
                <a:t>t</a:t>
              </a:r>
              <a:r>
                <a:rPr lang="en-US" altLang="en-US" sz="2400" b="0">
                  <a:latin typeface="Times New Roman" pitchFamily="18" charset="0"/>
                </a:rPr>
                <a:t>)</a:t>
              </a:r>
              <a:r>
                <a:rPr lang="en-US" altLang="en-US" sz="2400" b="0" baseline="30000">
                  <a:latin typeface="Times New Roman" pitchFamily="18" charset="0"/>
                </a:rPr>
                <a:t>2</a:t>
              </a:r>
              <a:r>
                <a:rPr lang="en-US" altLang="en-US" sz="2400" b="0">
                  <a:latin typeface="Times New Roman" pitchFamily="18" charset="0"/>
                </a:rPr>
                <a:t> + (a</a:t>
              </a:r>
              <a:r>
                <a:rPr lang="en-US" altLang="en-US" sz="2400" b="0" baseline="-25000">
                  <a:latin typeface="Times New Roman" pitchFamily="18" charset="0"/>
                </a:rPr>
                <a:t>n</a:t>
              </a:r>
              <a:r>
                <a:rPr lang="en-US" altLang="en-US" sz="2400" b="0">
                  <a:latin typeface="Times New Roman" pitchFamily="18" charset="0"/>
                </a:rPr>
                <a:t>)</a:t>
              </a:r>
              <a:r>
                <a:rPr lang="en-US" altLang="en-US" sz="2400" b="0" baseline="30000">
                  <a:latin typeface="Times New Roman" pitchFamily="18" charset="0"/>
                </a:rPr>
                <a:t>2</a:t>
              </a:r>
              <a:endParaRPr lang="en-US" altLang="en-US" sz="2400" i="1">
                <a:latin typeface="Times New Roman" pitchFamily="18" charset="0"/>
              </a:endParaRPr>
            </a:p>
          </p:txBody>
        </p:sp>
        <p:sp>
          <p:nvSpPr>
            <p:cNvPr id="251913" name="Line 12"/>
            <p:cNvSpPr>
              <a:spLocks noChangeShapeType="1"/>
            </p:cNvSpPr>
            <p:nvPr/>
          </p:nvSpPr>
          <p:spPr bwMode="auto">
            <a:xfrm>
              <a:off x="4128" y="3628"/>
              <a:ext cx="65" cy="12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51914" name="Line 13"/>
            <p:cNvSpPr>
              <a:spLocks noChangeShapeType="1"/>
            </p:cNvSpPr>
            <p:nvPr/>
          </p:nvSpPr>
          <p:spPr bwMode="auto">
            <a:xfrm flipV="1">
              <a:off x="4184" y="3504"/>
              <a:ext cx="62" cy="24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51915" name="Line 14"/>
            <p:cNvSpPr>
              <a:spLocks noChangeShapeType="1"/>
            </p:cNvSpPr>
            <p:nvPr/>
          </p:nvSpPr>
          <p:spPr bwMode="auto">
            <a:xfrm>
              <a:off x="4241" y="3504"/>
              <a:ext cx="847"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pic>
        <p:nvPicPr>
          <p:cNvPr id="251916"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95400"/>
            <a:ext cx="2041525"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54664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5719"/>
                                        </p:tgtEl>
                                        <p:attrNameLst>
                                          <p:attrName>style.visibility</p:attrName>
                                        </p:attrNameLst>
                                      </p:cBhvr>
                                      <p:to>
                                        <p:strVal val="visible"/>
                                      </p:to>
                                    </p:set>
                                    <p:anim calcmode="lin" valueType="num">
                                      <p:cBhvr additive="base">
                                        <p:cTn id="7" dur="500" fill="hold"/>
                                        <p:tgtEl>
                                          <p:spTgt spid="115719"/>
                                        </p:tgtEl>
                                        <p:attrNameLst>
                                          <p:attrName>ppt_x</p:attrName>
                                        </p:attrNameLst>
                                      </p:cBhvr>
                                      <p:tavLst>
                                        <p:tav tm="0">
                                          <p:val>
                                            <p:strVal val="0-#ppt_w/2"/>
                                          </p:val>
                                        </p:tav>
                                        <p:tav tm="100000">
                                          <p:val>
                                            <p:strVal val="#ppt_x"/>
                                          </p:val>
                                        </p:tav>
                                      </p:tavLst>
                                    </p:anim>
                                    <p:anim calcmode="lin" valueType="num">
                                      <p:cBhvr additive="base">
                                        <p:cTn id="8" dur="500" fill="hold"/>
                                        <p:tgtEl>
                                          <p:spTgt spid="11571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9"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ChangeArrowheads="1"/>
          </p:cNvSpPr>
          <p:nvPr/>
        </p:nvSpPr>
        <p:spPr bwMode="auto">
          <a:xfrm>
            <a:off x="990600" y="381000"/>
            <a:ext cx="7319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00FF00"/>
                </a:solidFill>
                <a:latin typeface="Times New Roman" pitchFamily="18" charset="0"/>
              </a:rPr>
              <a:t>ROTATION ABOUT A FIXED AXIS:  PROCEDURE</a:t>
            </a:r>
            <a:endParaRPr lang="en-US" altLang="en-US" sz="2400" b="0">
              <a:latin typeface="Times New Roman" pitchFamily="18" charset="0"/>
            </a:endParaRPr>
          </a:p>
        </p:txBody>
      </p:sp>
      <p:sp>
        <p:nvSpPr>
          <p:cNvPr id="253955" name="Rectangle 3"/>
          <p:cNvSpPr>
            <a:spLocks noChangeArrowheads="1"/>
          </p:cNvSpPr>
          <p:nvPr/>
        </p:nvSpPr>
        <p:spPr bwMode="auto">
          <a:xfrm>
            <a:off x="533400" y="79375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solidFill>
                  <a:srgbClr val="00FF00"/>
                </a:solidFill>
                <a:latin typeface="Times New Roman" pitchFamily="18" charset="0"/>
                <a:cs typeface="Times New Roman" pitchFamily="18" charset="0"/>
              </a:rPr>
              <a:t>•	</a:t>
            </a:r>
            <a:r>
              <a:rPr lang="en-US" altLang="en-US" sz="2400" b="0">
                <a:latin typeface="Times New Roman" pitchFamily="18" charset="0"/>
                <a:cs typeface="Times New Roman" pitchFamily="18" charset="0"/>
              </a:rPr>
              <a:t>Establish a </a:t>
            </a:r>
            <a:r>
              <a:rPr lang="en-US" altLang="en-US" sz="2400" b="0">
                <a:solidFill>
                  <a:schemeClr val="hlink"/>
                </a:solidFill>
                <a:latin typeface="Times New Roman" pitchFamily="18" charset="0"/>
                <a:cs typeface="Times New Roman" pitchFamily="18" charset="0"/>
              </a:rPr>
              <a:t>sign convention </a:t>
            </a:r>
            <a:r>
              <a:rPr lang="en-US" altLang="en-US" sz="2400" b="0">
                <a:latin typeface="Times New Roman" pitchFamily="18" charset="0"/>
                <a:cs typeface="Times New Roman" pitchFamily="18" charset="0"/>
              </a:rPr>
              <a:t>along the axis of rotation.</a:t>
            </a:r>
          </a:p>
        </p:txBody>
      </p:sp>
      <p:sp>
        <p:nvSpPr>
          <p:cNvPr id="116740" name="Rectangle 4"/>
          <p:cNvSpPr>
            <a:spLocks noChangeArrowheads="1"/>
          </p:cNvSpPr>
          <p:nvPr/>
        </p:nvSpPr>
        <p:spPr bwMode="auto">
          <a:xfrm>
            <a:off x="533400" y="4878388"/>
            <a:ext cx="7924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solidFill>
                  <a:srgbClr val="00FF00"/>
                </a:solidFill>
                <a:latin typeface="Times New Roman" pitchFamily="18" charset="0"/>
                <a:cs typeface="Times New Roman" pitchFamily="18" charset="0"/>
              </a:rPr>
              <a:t>•	</a:t>
            </a:r>
            <a:r>
              <a:rPr lang="en-US" altLang="en-US" sz="2400" b="0">
                <a:latin typeface="Times New Roman" pitchFamily="18" charset="0"/>
                <a:cs typeface="Times New Roman" pitchFamily="18" charset="0"/>
              </a:rPr>
              <a:t>Alternatively, the </a:t>
            </a:r>
            <a:r>
              <a:rPr lang="en-US" altLang="en-US" sz="2400" b="0">
                <a:solidFill>
                  <a:schemeClr val="hlink"/>
                </a:solidFill>
                <a:latin typeface="Times New Roman" pitchFamily="18" charset="0"/>
                <a:cs typeface="Times New Roman" pitchFamily="18" charset="0"/>
              </a:rPr>
              <a:t>vector</a:t>
            </a:r>
            <a:r>
              <a:rPr lang="en-US" altLang="en-US" sz="2400" b="0">
                <a:latin typeface="Times New Roman" pitchFamily="18" charset="0"/>
                <a:cs typeface="Times New Roman" pitchFamily="18" charset="0"/>
              </a:rPr>
              <a:t> form of the equations can be used (with </a:t>
            </a:r>
            <a:r>
              <a:rPr lang="en-US" altLang="en-US" sz="2400" i="1">
                <a:solidFill>
                  <a:srgbClr val="FFFF00"/>
                </a:solidFill>
                <a:latin typeface="Times New Roman" pitchFamily="18" charset="0"/>
                <a:cs typeface="Times New Roman" pitchFamily="18" charset="0"/>
              </a:rPr>
              <a:t>i</a:t>
            </a:r>
            <a:r>
              <a:rPr lang="en-US" altLang="en-US" sz="2400" b="0">
                <a:latin typeface="Times New Roman" pitchFamily="18" charset="0"/>
                <a:cs typeface="Times New Roman" pitchFamily="18" charset="0"/>
              </a:rPr>
              <a:t>, </a:t>
            </a:r>
            <a:r>
              <a:rPr lang="en-US" altLang="en-US" sz="2400" i="1">
                <a:solidFill>
                  <a:srgbClr val="FFFF00"/>
                </a:solidFill>
                <a:latin typeface="Times New Roman" pitchFamily="18" charset="0"/>
                <a:cs typeface="Times New Roman" pitchFamily="18" charset="0"/>
              </a:rPr>
              <a:t>j</a:t>
            </a:r>
            <a:r>
              <a:rPr lang="en-US" altLang="en-US" sz="2400" b="0">
                <a:latin typeface="Times New Roman" pitchFamily="18" charset="0"/>
                <a:cs typeface="Times New Roman" pitchFamily="18" charset="0"/>
              </a:rPr>
              <a:t>, </a:t>
            </a:r>
            <a:r>
              <a:rPr lang="en-US" altLang="en-US" sz="2400" i="1">
                <a:solidFill>
                  <a:srgbClr val="FFFF00"/>
                </a:solidFill>
                <a:latin typeface="Times New Roman" pitchFamily="18" charset="0"/>
                <a:cs typeface="Times New Roman" pitchFamily="18" charset="0"/>
              </a:rPr>
              <a:t>k</a:t>
            </a:r>
            <a:r>
              <a:rPr lang="en-US" altLang="en-US" sz="2400" b="0">
                <a:latin typeface="Times New Roman" pitchFamily="18" charset="0"/>
                <a:cs typeface="Times New Roman" pitchFamily="18" charset="0"/>
              </a:rPr>
              <a:t> components).</a:t>
            </a:r>
          </a:p>
          <a:p>
            <a:pPr algn="ctr" eaLnBrk="1" hangingPunct="1"/>
            <a:r>
              <a:rPr lang="en-US" altLang="en-US" sz="2400" i="1">
                <a:solidFill>
                  <a:srgbClr val="FFFF00"/>
                </a:solidFill>
                <a:latin typeface="Times New Roman" pitchFamily="18" charset="0"/>
                <a:cs typeface="Times New Roman" pitchFamily="18" charset="0"/>
              </a:rPr>
              <a:t>v</a:t>
            </a:r>
            <a:r>
              <a:rPr lang="en-US" altLang="en-US" sz="2400" b="0">
                <a:latin typeface="Times New Roman" pitchFamily="18" charset="0"/>
                <a:cs typeface="Times New Roman" pitchFamily="18" charset="0"/>
              </a:rPr>
              <a:t> = </a:t>
            </a:r>
            <a:r>
              <a:rPr lang="en-US" altLang="en-US" sz="2400" i="1">
                <a:solidFill>
                  <a:srgbClr val="FFFF00"/>
                </a:solidFill>
                <a:latin typeface="Symbol" pitchFamily="18" charset="2"/>
                <a:cs typeface="Times New Roman" pitchFamily="18" charset="0"/>
              </a:rPr>
              <a:t>w</a:t>
            </a:r>
            <a:r>
              <a:rPr lang="en-US" altLang="en-US" sz="2400" b="0">
                <a:latin typeface="Times New Roman" pitchFamily="18" charset="0"/>
                <a:cs typeface="Times New Roman" pitchFamily="18" charset="0"/>
              </a:rPr>
              <a:t> </a:t>
            </a:r>
            <a:r>
              <a:rPr lang="en-US" altLang="en-US" sz="2400" b="0">
                <a:latin typeface="Times New Roman" pitchFamily="18" charset="0"/>
              </a:rPr>
              <a:t>×</a:t>
            </a:r>
            <a:r>
              <a:rPr lang="en-US" altLang="en-US" sz="2400" b="0">
                <a:latin typeface="Times New Roman" pitchFamily="18" charset="0"/>
                <a:cs typeface="Times New Roman" pitchFamily="18" charset="0"/>
              </a:rPr>
              <a:t> </a:t>
            </a:r>
            <a:r>
              <a:rPr lang="en-US" altLang="en-US" sz="2400" i="1">
                <a:solidFill>
                  <a:srgbClr val="FFFF00"/>
                </a:solidFill>
                <a:latin typeface="Times New Roman" pitchFamily="18" charset="0"/>
                <a:cs typeface="Times New Roman" pitchFamily="18" charset="0"/>
              </a:rPr>
              <a:t>r</a:t>
            </a:r>
            <a:r>
              <a:rPr lang="en-US" altLang="en-US" sz="2400" b="0" baseline="-25000">
                <a:latin typeface="Times New Roman" pitchFamily="18" charset="0"/>
                <a:cs typeface="Times New Roman" pitchFamily="18" charset="0"/>
              </a:rPr>
              <a:t>P</a:t>
            </a:r>
            <a:r>
              <a:rPr lang="en-US" altLang="en-US" sz="2400" b="0">
                <a:latin typeface="Times New Roman" pitchFamily="18" charset="0"/>
                <a:cs typeface="Times New Roman" pitchFamily="18" charset="0"/>
              </a:rPr>
              <a:t> = </a:t>
            </a:r>
            <a:r>
              <a:rPr lang="en-US" altLang="en-US" sz="2400" i="1">
                <a:solidFill>
                  <a:srgbClr val="FFFF00"/>
                </a:solidFill>
                <a:latin typeface="Symbol" pitchFamily="18" charset="2"/>
                <a:cs typeface="Times New Roman" pitchFamily="18" charset="0"/>
              </a:rPr>
              <a:t>w </a:t>
            </a:r>
            <a:r>
              <a:rPr lang="en-US" altLang="en-US" sz="2400" b="0">
                <a:latin typeface="Times New Roman" pitchFamily="18" charset="0"/>
              </a:rPr>
              <a:t>×</a:t>
            </a:r>
            <a:r>
              <a:rPr lang="en-US" altLang="en-US" sz="2400" b="0">
                <a:latin typeface="Times New Roman" pitchFamily="18" charset="0"/>
                <a:cs typeface="Times New Roman" pitchFamily="18" charset="0"/>
              </a:rPr>
              <a:t> </a:t>
            </a:r>
            <a:r>
              <a:rPr lang="en-US" altLang="en-US" sz="2400" i="1">
                <a:solidFill>
                  <a:srgbClr val="FFFF00"/>
                </a:solidFill>
                <a:latin typeface="Times New Roman" pitchFamily="18" charset="0"/>
                <a:cs typeface="Times New Roman" pitchFamily="18" charset="0"/>
              </a:rPr>
              <a:t>r</a:t>
            </a:r>
            <a:endParaRPr lang="en-US" altLang="en-US" sz="2400" b="0">
              <a:latin typeface="Times New Roman" pitchFamily="18" charset="0"/>
              <a:cs typeface="Times New Roman" pitchFamily="18" charset="0"/>
            </a:endParaRPr>
          </a:p>
          <a:p>
            <a:pPr algn="ctr" eaLnBrk="1" hangingPunct="1"/>
            <a:r>
              <a:rPr lang="en-US" altLang="en-US" sz="2400">
                <a:solidFill>
                  <a:srgbClr val="FFFF00"/>
                </a:solidFill>
                <a:latin typeface="Times New Roman" pitchFamily="18" charset="0"/>
                <a:sym typeface="Symbol" pitchFamily="18" charset="2"/>
              </a:rPr>
              <a:t>a</a:t>
            </a:r>
            <a:r>
              <a:rPr lang="en-US" altLang="en-US" sz="2400" b="0">
                <a:latin typeface="Times New Roman" pitchFamily="18" charset="0"/>
              </a:rPr>
              <a:t> </a:t>
            </a:r>
            <a:r>
              <a:rPr lang="en-US" altLang="en-US" sz="2400" b="0">
                <a:latin typeface="Times New Roman" pitchFamily="18" charset="0"/>
                <a:sym typeface="Symbol" pitchFamily="18" charset="2"/>
              </a:rPr>
              <a:t>= </a:t>
            </a:r>
            <a:r>
              <a:rPr lang="en-US" altLang="en-US" sz="2400">
                <a:solidFill>
                  <a:srgbClr val="FFFF00"/>
                </a:solidFill>
                <a:latin typeface="Times New Roman" pitchFamily="18" charset="0"/>
              </a:rPr>
              <a:t>a</a:t>
            </a:r>
            <a:r>
              <a:rPr lang="en-US" altLang="en-US" sz="2400" b="0" baseline="-25000">
                <a:latin typeface="Times New Roman" pitchFamily="18" charset="0"/>
              </a:rPr>
              <a:t>t</a:t>
            </a:r>
            <a:r>
              <a:rPr lang="en-US" altLang="en-US" sz="2400" b="0">
                <a:latin typeface="Times New Roman" pitchFamily="18" charset="0"/>
                <a:sym typeface="Symbol" pitchFamily="18" charset="2"/>
              </a:rPr>
              <a:t> + </a:t>
            </a:r>
            <a:r>
              <a:rPr lang="en-US" altLang="en-US" sz="2400">
                <a:solidFill>
                  <a:srgbClr val="FFFF00"/>
                </a:solidFill>
                <a:latin typeface="Times New Roman" pitchFamily="18" charset="0"/>
              </a:rPr>
              <a:t>a</a:t>
            </a:r>
            <a:r>
              <a:rPr lang="en-US" altLang="en-US" sz="2400" b="0" baseline="-25000">
                <a:latin typeface="Times New Roman" pitchFamily="18" charset="0"/>
              </a:rPr>
              <a:t>n</a:t>
            </a:r>
            <a:r>
              <a:rPr lang="en-US" altLang="en-US" sz="2400" b="0">
                <a:latin typeface="Times New Roman" pitchFamily="18" charset="0"/>
              </a:rPr>
              <a:t> = </a:t>
            </a:r>
            <a:r>
              <a:rPr lang="en-US" altLang="en-US" sz="2400" i="1">
                <a:solidFill>
                  <a:srgbClr val="FFFF00"/>
                </a:solidFill>
                <a:latin typeface="Symbol" pitchFamily="18" charset="2"/>
              </a:rPr>
              <a:t>a</a:t>
            </a:r>
            <a:r>
              <a:rPr lang="en-US" altLang="en-US" sz="2400" b="0">
                <a:latin typeface="Times New Roman" pitchFamily="18" charset="0"/>
              </a:rPr>
              <a:t> × </a:t>
            </a:r>
            <a:r>
              <a:rPr lang="en-US" altLang="en-US" sz="2400" i="1">
                <a:solidFill>
                  <a:srgbClr val="FFFF00"/>
                </a:solidFill>
                <a:latin typeface="Times New Roman" pitchFamily="18" charset="0"/>
                <a:sym typeface="Symbol" pitchFamily="18" charset="2"/>
              </a:rPr>
              <a:t>r</a:t>
            </a:r>
            <a:r>
              <a:rPr lang="en-US" altLang="en-US" sz="2400" b="0" baseline="-25000">
                <a:latin typeface="Times New Roman" pitchFamily="18" charset="0"/>
              </a:rPr>
              <a:t>P</a:t>
            </a:r>
            <a:r>
              <a:rPr lang="en-US" altLang="en-US" sz="2400" b="0">
                <a:latin typeface="Times New Roman" pitchFamily="18" charset="0"/>
              </a:rPr>
              <a:t> + </a:t>
            </a:r>
            <a:r>
              <a:rPr lang="en-US" altLang="en-US" sz="2400" i="1">
                <a:solidFill>
                  <a:srgbClr val="FFFF00"/>
                </a:solidFill>
                <a:latin typeface="Symbol" pitchFamily="18" charset="2"/>
                <a:sym typeface="Symbol" pitchFamily="18" charset="2"/>
              </a:rPr>
              <a:t>w</a:t>
            </a:r>
            <a:r>
              <a:rPr lang="en-US" altLang="en-US" sz="2400" b="0">
                <a:latin typeface="Times New Roman" pitchFamily="18" charset="0"/>
              </a:rPr>
              <a:t> × (</a:t>
            </a:r>
            <a:r>
              <a:rPr lang="en-US" altLang="en-US" sz="2400" i="1">
                <a:solidFill>
                  <a:srgbClr val="FFFF00"/>
                </a:solidFill>
                <a:latin typeface="Symbol" pitchFamily="18" charset="2"/>
                <a:sym typeface="Symbol" pitchFamily="18" charset="2"/>
              </a:rPr>
              <a:t>w</a:t>
            </a:r>
            <a:r>
              <a:rPr lang="en-US" altLang="en-US" sz="2400" b="0">
                <a:latin typeface="Times New Roman" pitchFamily="18" charset="0"/>
              </a:rPr>
              <a:t> × </a:t>
            </a:r>
            <a:r>
              <a:rPr lang="en-US" altLang="en-US" sz="2400" i="1">
                <a:solidFill>
                  <a:srgbClr val="FFFF00"/>
                </a:solidFill>
                <a:latin typeface="Times New Roman" pitchFamily="18" charset="0"/>
                <a:sym typeface="Symbol" pitchFamily="18" charset="2"/>
              </a:rPr>
              <a:t>r</a:t>
            </a:r>
            <a:r>
              <a:rPr lang="en-US" altLang="en-US" sz="2400" b="0" baseline="-25000">
                <a:latin typeface="Times New Roman" pitchFamily="18" charset="0"/>
              </a:rPr>
              <a:t>P</a:t>
            </a:r>
            <a:r>
              <a:rPr lang="en-US" altLang="en-US" sz="2400" b="0">
                <a:latin typeface="Times New Roman" pitchFamily="18" charset="0"/>
              </a:rPr>
              <a:t>) </a:t>
            </a:r>
            <a:r>
              <a:rPr lang="en-US" altLang="en-US" sz="2400" b="0">
                <a:latin typeface="Times New Roman" pitchFamily="18" charset="0"/>
                <a:sym typeface="Symbol" pitchFamily="18" charset="2"/>
              </a:rPr>
              <a:t>= </a:t>
            </a:r>
            <a:r>
              <a:rPr lang="en-US" altLang="en-US" sz="2400" i="1">
                <a:solidFill>
                  <a:srgbClr val="FFFF00"/>
                </a:solidFill>
                <a:latin typeface="Symbol" pitchFamily="18" charset="2"/>
                <a:sym typeface="Symbol" pitchFamily="18" charset="2"/>
              </a:rPr>
              <a:t>a</a:t>
            </a:r>
            <a:r>
              <a:rPr lang="en-US" altLang="en-US" sz="2400" b="0">
                <a:latin typeface="Times New Roman" pitchFamily="18" charset="0"/>
                <a:sym typeface="Symbol" pitchFamily="18" charset="2"/>
              </a:rPr>
              <a:t> </a:t>
            </a:r>
            <a:r>
              <a:rPr lang="en-US" altLang="en-US" sz="2400" b="0">
                <a:latin typeface="Times New Roman" pitchFamily="18" charset="0"/>
              </a:rPr>
              <a:t>×</a:t>
            </a:r>
            <a:r>
              <a:rPr lang="en-US" altLang="en-US" sz="2400" b="0">
                <a:latin typeface="Times New Roman" pitchFamily="18" charset="0"/>
                <a:sym typeface="Symbol" pitchFamily="18" charset="2"/>
              </a:rPr>
              <a:t> </a:t>
            </a:r>
            <a:r>
              <a:rPr lang="en-US" altLang="en-US" sz="2400" i="1">
                <a:solidFill>
                  <a:srgbClr val="FFFF00"/>
                </a:solidFill>
                <a:latin typeface="Times New Roman" pitchFamily="18" charset="0"/>
                <a:sym typeface="Symbol" pitchFamily="18" charset="2"/>
              </a:rPr>
              <a:t>r</a:t>
            </a:r>
            <a:r>
              <a:rPr lang="en-US" altLang="en-US" sz="2400" b="0">
                <a:latin typeface="Times New Roman" pitchFamily="18" charset="0"/>
                <a:sym typeface="Symbol" pitchFamily="18" charset="2"/>
              </a:rPr>
              <a:t> – </a:t>
            </a:r>
            <a:r>
              <a:rPr lang="en-US" altLang="en-US" sz="2400" b="0">
                <a:latin typeface="Symbol" pitchFamily="18" charset="2"/>
                <a:sym typeface="Symbol" pitchFamily="18" charset="2"/>
              </a:rPr>
              <a:t>w</a:t>
            </a:r>
            <a:r>
              <a:rPr lang="en-US" altLang="en-US" sz="2400" b="0" baseline="30000">
                <a:latin typeface="Times New Roman" pitchFamily="18" charset="0"/>
                <a:sym typeface="Symbol" pitchFamily="18" charset="2"/>
              </a:rPr>
              <a:t>2</a:t>
            </a:r>
            <a:r>
              <a:rPr lang="en-US" altLang="en-US" sz="2400" i="1">
                <a:solidFill>
                  <a:srgbClr val="FFFF00"/>
                </a:solidFill>
                <a:latin typeface="Times New Roman" pitchFamily="18" charset="0"/>
                <a:sym typeface="Symbol" pitchFamily="18" charset="2"/>
              </a:rPr>
              <a:t>r</a:t>
            </a:r>
          </a:p>
        </p:txBody>
      </p:sp>
      <p:sp>
        <p:nvSpPr>
          <p:cNvPr id="116741" name="Rectangle 5"/>
          <p:cNvSpPr>
            <a:spLocks noChangeArrowheads="1"/>
          </p:cNvSpPr>
          <p:nvPr/>
        </p:nvSpPr>
        <p:spPr bwMode="auto">
          <a:xfrm>
            <a:off x="533400" y="2743200"/>
            <a:ext cx="8305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solidFill>
                  <a:srgbClr val="00FF00"/>
                </a:solidFill>
                <a:latin typeface="Times New Roman" pitchFamily="18" charset="0"/>
                <a:cs typeface="Times New Roman" pitchFamily="18" charset="0"/>
              </a:rPr>
              <a:t>•	</a:t>
            </a:r>
            <a:r>
              <a:rPr lang="en-US" altLang="en-US" sz="2400" b="0">
                <a:latin typeface="Times New Roman" pitchFamily="18" charset="0"/>
                <a:cs typeface="Times New Roman" pitchFamily="18" charset="0"/>
              </a:rPr>
              <a:t>If </a:t>
            </a:r>
            <a:r>
              <a:rPr lang="en-US" altLang="en-US" sz="2400" b="0">
                <a:latin typeface="Symbol" pitchFamily="18" charset="2"/>
                <a:cs typeface="Times New Roman" pitchFamily="18" charset="0"/>
              </a:rPr>
              <a:t>a</a:t>
            </a:r>
            <a:r>
              <a:rPr lang="en-US" altLang="en-US" sz="2400" b="0">
                <a:latin typeface="Times New Roman" pitchFamily="18" charset="0"/>
                <a:cs typeface="Times New Roman" pitchFamily="18" charset="0"/>
              </a:rPr>
              <a:t> is </a:t>
            </a:r>
            <a:r>
              <a:rPr lang="en-US" altLang="en-US" sz="2400" b="0">
                <a:solidFill>
                  <a:schemeClr val="hlink"/>
                </a:solidFill>
                <a:latin typeface="Times New Roman" pitchFamily="18" charset="0"/>
                <a:cs typeface="Times New Roman" pitchFamily="18" charset="0"/>
              </a:rPr>
              <a:t>constant</a:t>
            </a:r>
            <a:r>
              <a:rPr lang="en-US" altLang="en-US" sz="2400" b="0">
                <a:latin typeface="Times New Roman" pitchFamily="18" charset="0"/>
                <a:cs typeface="Times New Roman" pitchFamily="18" charset="0"/>
              </a:rPr>
              <a:t>, use the equations for constant angular acceleration.</a:t>
            </a:r>
          </a:p>
        </p:txBody>
      </p:sp>
      <p:sp>
        <p:nvSpPr>
          <p:cNvPr id="116742" name="Rectangle 6"/>
          <p:cNvSpPr>
            <a:spLocks noChangeArrowheads="1"/>
          </p:cNvSpPr>
          <p:nvPr/>
        </p:nvSpPr>
        <p:spPr bwMode="auto">
          <a:xfrm>
            <a:off x="533400" y="1403350"/>
            <a:ext cx="8077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solidFill>
                  <a:srgbClr val="00FF00"/>
                </a:solidFill>
                <a:latin typeface="Times New Roman" pitchFamily="18" charset="0"/>
                <a:cs typeface="Times New Roman" pitchFamily="18" charset="0"/>
              </a:rPr>
              <a:t>•	</a:t>
            </a:r>
            <a:r>
              <a:rPr lang="en-US" altLang="en-US" sz="2400" b="0">
                <a:latin typeface="Times New Roman" pitchFamily="18" charset="0"/>
                <a:cs typeface="Times New Roman" pitchFamily="18" charset="0"/>
              </a:rPr>
              <a:t>If a relationship is known between any </a:t>
            </a:r>
            <a:r>
              <a:rPr lang="en-US" altLang="en-US" sz="2400" b="0">
                <a:solidFill>
                  <a:schemeClr val="hlink"/>
                </a:solidFill>
                <a:latin typeface="Times New Roman" pitchFamily="18" charset="0"/>
                <a:cs typeface="Times New Roman" pitchFamily="18" charset="0"/>
              </a:rPr>
              <a:t>two</a:t>
            </a:r>
            <a:r>
              <a:rPr lang="en-US" altLang="en-US" sz="2400" b="0">
                <a:latin typeface="Times New Roman" pitchFamily="18" charset="0"/>
                <a:cs typeface="Times New Roman" pitchFamily="18" charset="0"/>
              </a:rPr>
              <a:t> of the variables (</a:t>
            </a:r>
            <a:r>
              <a:rPr lang="en-US" altLang="en-US" sz="2400" b="0">
                <a:latin typeface="Symbol" pitchFamily="18" charset="2"/>
                <a:cs typeface="Times New Roman" pitchFamily="18" charset="0"/>
              </a:rPr>
              <a:t>a</a:t>
            </a:r>
            <a:r>
              <a:rPr lang="en-US" altLang="en-US" sz="2400" b="0">
                <a:latin typeface="Times New Roman" pitchFamily="18" charset="0"/>
                <a:cs typeface="Times New Roman" pitchFamily="18" charset="0"/>
              </a:rPr>
              <a:t>, </a:t>
            </a:r>
            <a:r>
              <a:rPr lang="en-US" altLang="en-US" sz="2400" b="0">
                <a:latin typeface="Symbol" pitchFamily="18" charset="2"/>
                <a:cs typeface="Times New Roman" pitchFamily="18" charset="0"/>
              </a:rPr>
              <a:t>w</a:t>
            </a:r>
            <a:r>
              <a:rPr lang="en-US" altLang="en-US" sz="2400" b="0">
                <a:latin typeface="Times New Roman" pitchFamily="18" charset="0"/>
                <a:cs typeface="Times New Roman" pitchFamily="18" charset="0"/>
              </a:rPr>
              <a:t>, </a:t>
            </a:r>
            <a:r>
              <a:rPr lang="en-US" altLang="en-US" sz="2400" b="0" i="1">
                <a:latin typeface="Symbol" pitchFamily="18" charset="2"/>
                <a:cs typeface="Times New Roman" pitchFamily="18" charset="0"/>
              </a:rPr>
              <a:t>q</a:t>
            </a:r>
            <a:r>
              <a:rPr lang="en-US" altLang="en-US" sz="2400" b="0">
                <a:latin typeface="Times New Roman" pitchFamily="18" charset="0"/>
                <a:cs typeface="Times New Roman" pitchFamily="18" charset="0"/>
              </a:rPr>
              <a:t>, or t), the other variables can be determined from the equations:    </a:t>
            </a:r>
            <a:r>
              <a:rPr lang="en-US" altLang="en-US" sz="2400" b="0">
                <a:latin typeface="Symbol" pitchFamily="18" charset="2"/>
                <a:cs typeface="Times New Roman" pitchFamily="18" charset="0"/>
              </a:rPr>
              <a:t>w</a:t>
            </a:r>
            <a:r>
              <a:rPr lang="en-US" altLang="en-US" sz="2400" b="0">
                <a:latin typeface="Times New Roman" pitchFamily="18" charset="0"/>
                <a:cs typeface="Times New Roman" pitchFamily="18" charset="0"/>
              </a:rPr>
              <a:t> = d</a:t>
            </a:r>
            <a:r>
              <a:rPr lang="en-US" altLang="en-US" sz="2400" b="0" i="1">
                <a:latin typeface="Symbol" pitchFamily="18" charset="2"/>
                <a:cs typeface="Times New Roman" pitchFamily="18" charset="0"/>
              </a:rPr>
              <a:t>q</a:t>
            </a:r>
            <a:r>
              <a:rPr lang="en-US" altLang="en-US" sz="2400" b="0">
                <a:latin typeface="Times New Roman" pitchFamily="18" charset="0"/>
                <a:cs typeface="Times New Roman" pitchFamily="18" charset="0"/>
              </a:rPr>
              <a:t>/dt     </a:t>
            </a:r>
            <a:r>
              <a:rPr lang="en-US" altLang="en-US" sz="2400" b="0">
                <a:latin typeface="Symbol" pitchFamily="18" charset="2"/>
                <a:cs typeface="Times New Roman" pitchFamily="18" charset="0"/>
              </a:rPr>
              <a:t>a</a:t>
            </a:r>
            <a:r>
              <a:rPr lang="en-US" altLang="en-US" sz="2400" b="0">
                <a:latin typeface="Times New Roman" pitchFamily="18" charset="0"/>
                <a:cs typeface="Times New Roman" pitchFamily="18" charset="0"/>
              </a:rPr>
              <a:t> = d</a:t>
            </a:r>
            <a:r>
              <a:rPr lang="en-US" altLang="en-US" sz="2400" b="0">
                <a:latin typeface="Symbol" pitchFamily="18" charset="2"/>
                <a:cs typeface="Times New Roman" pitchFamily="18" charset="0"/>
              </a:rPr>
              <a:t>w</a:t>
            </a:r>
            <a:r>
              <a:rPr lang="en-US" altLang="en-US" sz="2400" b="0">
                <a:latin typeface="Times New Roman" pitchFamily="18" charset="0"/>
                <a:cs typeface="Times New Roman" pitchFamily="18" charset="0"/>
              </a:rPr>
              <a:t>/dt     </a:t>
            </a:r>
            <a:r>
              <a:rPr lang="en-US" altLang="en-US" sz="2400" b="0">
                <a:latin typeface="Symbol" pitchFamily="18" charset="2"/>
                <a:cs typeface="Times New Roman" pitchFamily="18" charset="0"/>
              </a:rPr>
              <a:t>a</a:t>
            </a:r>
            <a:r>
              <a:rPr lang="en-US" altLang="en-US" sz="2400" b="0">
                <a:latin typeface="Times New Roman" pitchFamily="18" charset="0"/>
                <a:cs typeface="Times New Roman" pitchFamily="18" charset="0"/>
              </a:rPr>
              <a:t> d</a:t>
            </a:r>
            <a:r>
              <a:rPr lang="en-US" altLang="en-US" sz="2400" b="0" i="1">
                <a:latin typeface="Symbol" pitchFamily="18" charset="2"/>
                <a:cs typeface="Times New Roman" pitchFamily="18" charset="0"/>
              </a:rPr>
              <a:t>q</a:t>
            </a:r>
            <a:r>
              <a:rPr lang="en-US" altLang="en-US" sz="2400" b="0">
                <a:latin typeface="Times New Roman" pitchFamily="18" charset="0"/>
                <a:cs typeface="Times New Roman" pitchFamily="18" charset="0"/>
              </a:rPr>
              <a:t> = </a:t>
            </a:r>
            <a:r>
              <a:rPr lang="en-US" altLang="en-US" sz="2400" b="0">
                <a:latin typeface="Symbol" pitchFamily="18" charset="2"/>
                <a:cs typeface="Times New Roman" pitchFamily="18" charset="0"/>
              </a:rPr>
              <a:t>w</a:t>
            </a:r>
            <a:r>
              <a:rPr lang="en-US" altLang="en-US" sz="2400" b="0">
                <a:latin typeface="Times New Roman" pitchFamily="18" charset="0"/>
                <a:cs typeface="Times New Roman" pitchFamily="18" charset="0"/>
              </a:rPr>
              <a:t> d</a:t>
            </a:r>
            <a:r>
              <a:rPr lang="en-US" altLang="en-US" sz="2400" b="0">
                <a:latin typeface="Symbol" pitchFamily="18" charset="2"/>
                <a:cs typeface="Times New Roman" pitchFamily="18" charset="0"/>
              </a:rPr>
              <a:t>w</a:t>
            </a:r>
          </a:p>
        </p:txBody>
      </p:sp>
      <p:sp>
        <p:nvSpPr>
          <p:cNvPr id="253959" name="AutoShape 7">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53960" name="AutoShape 8">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grpSp>
        <p:nvGrpSpPr>
          <p:cNvPr id="2" name="Group 15"/>
          <p:cNvGrpSpPr>
            <a:grpSpLocks/>
          </p:cNvGrpSpPr>
          <p:nvPr/>
        </p:nvGrpSpPr>
        <p:grpSpPr bwMode="auto">
          <a:xfrm>
            <a:off x="533400" y="3717925"/>
            <a:ext cx="8305800" cy="1006475"/>
            <a:chOff x="336" y="2342"/>
            <a:chExt cx="5232" cy="634"/>
          </a:xfrm>
        </p:grpSpPr>
        <p:sp>
          <p:nvSpPr>
            <p:cNvPr id="253962" name="Rectangle 10"/>
            <p:cNvSpPr>
              <a:spLocks noChangeArrowheads="1"/>
            </p:cNvSpPr>
            <p:nvPr/>
          </p:nvSpPr>
          <p:spPr bwMode="auto">
            <a:xfrm>
              <a:off x="336" y="2342"/>
              <a:ext cx="5232"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lnSpc>
                  <a:spcPct val="125000"/>
                </a:lnSpc>
              </a:pPr>
              <a:r>
                <a:rPr lang="en-US" altLang="en-US" sz="2400" b="0">
                  <a:solidFill>
                    <a:srgbClr val="00FF00"/>
                  </a:solidFill>
                  <a:latin typeface="Times New Roman" pitchFamily="18" charset="0"/>
                  <a:cs typeface="Times New Roman" pitchFamily="18" charset="0"/>
                </a:rPr>
                <a:t>•	</a:t>
              </a:r>
              <a:r>
                <a:rPr lang="en-US" altLang="en-US" sz="2400" b="0">
                  <a:latin typeface="Times New Roman" pitchFamily="18" charset="0"/>
                  <a:cs typeface="Times New Roman" pitchFamily="18" charset="0"/>
                </a:rPr>
                <a:t>To determine the </a:t>
              </a:r>
              <a:r>
                <a:rPr lang="en-US" altLang="en-US" sz="2400" b="0">
                  <a:solidFill>
                    <a:schemeClr val="hlink"/>
                  </a:solidFill>
                  <a:latin typeface="Times New Roman" pitchFamily="18" charset="0"/>
                  <a:cs typeface="Times New Roman" pitchFamily="18" charset="0"/>
                </a:rPr>
                <a:t>motion of a point</a:t>
              </a:r>
              <a:r>
                <a:rPr lang="en-US" altLang="en-US" sz="2400" b="0">
                  <a:latin typeface="Times New Roman" pitchFamily="18" charset="0"/>
                  <a:cs typeface="Times New Roman" pitchFamily="18" charset="0"/>
                </a:rPr>
                <a:t>, the scalar equations  v = </a:t>
              </a:r>
              <a:r>
                <a:rPr lang="en-US" altLang="en-US" sz="2400" b="0">
                  <a:latin typeface="Symbol" pitchFamily="18" charset="2"/>
                  <a:cs typeface="Times New Roman" pitchFamily="18" charset="0"/>
                </a:rPr>
                <a:t>w </a:t>
              </a:r>
              <a:r>
                <a:rPr lang="en-US" altLang="en-US" sz="2400" b="0">
                  <a:latin typeface="Times New Roman" pitchFamily="18" charset="0"/>
                  <a:cs typeface="Times New Roman" pitchFamily="18" charset="0"/>
                </a:rPr>
                <a:t>r,    a</a:t>
              </a:r>
              <a:r>
                <a:rPr lang="en-US" altLang="en-US" sz="2400" b="0" baseline="-25000">
                  <a:latin typeface="Times New Roman" pitchFamily="18" charset="0"/>
                  <a:cs typeface="Times New Roman" pitchFamily="18" charset="0"/>
                </a:rPr>
                <a:t>t</a:t>
              </a:r>
              <a:r>
                <a:rPr lang="en-US" altLang="en-US" sz="2400" b="0">
                  <a:latin typeface="Times New Roman" pitchFamily="18" charset="0"/>
                  <a:cs typeface="Times New Roman" pitchFamily="18" charset="0"/>
                </a:rPr>
                <a:t> = </a:t>
              </a:r>
              <a:r>
                <a:rPr lang="en-US" altLang="en-US" sz="2400" b="0">
                  <a:latin typeface="Symbol" pitchFamily="18" charset="2"/>
                  <a:cs typeface="Times New Roman" pitchFamily="18" charset="0"/>
                </a:rPr>
                <a:t>a </a:t>
              </a:r>
              <a:r>
                <a:rPr lang="en-US" altLang="en-US" sz="2400" b="0">
                  <a:latin typeface="Times New Roman" pitchFamily="18" charset="0"/>
                  <a:cs typeface="Times New Roman" pitchFamily="18" charset="0"/>
                </a:rPr>
                <a:t>r,  a</a:t>
              </a:r>
              <a:r>
                <a:rPr lang="en-US" altLang="en-US" sz="2400" b="0" baseline="-25000">
                  <a:latin typeface="Times New Roman" pitchFamily="18" charset="0"/>
                  <a:cs typeface="Times New Roman" pitchFamily="18" charset="0"/>
                </a:rPr>
                <a:t>n</a:t>
              </a:r>
              <a:r>
                <a:rPr lang="en-US" altLang="en-US" sz="2400" b="0">
                  <a:latin typeface="Times New Roman" pitchFamily="18" charset="0"/>
                  <a:cs typeface="Times New Roman" pitchFamily="18" charset="0"/>
                </a:rPr>
                <a:t> = </a:t>
              </a:r>
              <a:r>
                <a:rPr lang="en-US" altLang="en-US" sz="2400" b="0">
                  <a:latin typeface="Symbol" pitchFamily="18" charset="2"/>
                  <a:cs typeface="Times New Roman" pitchFamily="18" charset="0"/>
                </a:rPr>
                <a:t>w</a:t>
              </a:r>
              <a:r>
                <a:rPr lang="en-US" altLang="en-US" sz="2400" b="0" baseline="30000">
                  <a:latin typeface="Times New Roman" pitchFamily="18" charset="0"/>
                  <a:cs typeface="Times New Roman" pitchFamily="18" charset="0"/>
                </a:rPr>
                <a:t>2</a:t>
              </a:r>
              <a:r>
                <a:rPr lang="en-US" altLang="en-US" sz="2400" b="0">
                  <a:latin typeface="Times New Roman" pitchFamily="18" charset="0"/>
                  <a:cs typeface="Times New Roman" pitchFamily="18" charset="0"/>
                </a:rPr>
                <a:t>r , and  a =   (a</a:t>
              </a:r>
              <a:r>
                <a:rPr lang="en-US" altLang="en-US" sz="2400" b="0" baseline="-25000">
                  <a:latin typeface="Times New Roman" pitchFamily="18" charset="0"/>
                  <a:cs typeface="Times New Roman" pitchFamily="18" charset="0"/>
                </a:rPr>
                <a:t>t</a:t>
              </a:r>
              <a:r>
                <a:rPr lang="en-US" altLang="en-US" sz="2400" b="0">
                  <a:latin typeface="Times New Roman" pitchFamily="18" charset="0"/>
                  <a:cs typeface="Times New Roman" pitchFamily="18" charset="0"/>
                </a:rPr>
                <a:t>)</a:t>
              </a:r>
              <a:r>
                <a:rPr lang="en-US" altLang="en-US" sz="2400" b="0" baseline="30000">
                  <a:latin typeface="Times New Roman" pitchFamily="18" charset="0"/>
                  <a:cs typeface="Times New Roman" pitchFamily="18" charset="0"/>
                </a:rPr>
                <a:t>2</a:t>
              </a:r>
              <a:r>
                <a:rPr lang="en-US" altLang="en-US" sz="2400" b="0">
                  <a:latin typeface="Times New Roman" pitchFamily="18" charset="0"/>
                  <a:cs typeface="Times New Roman" pitchFamily="18" charset="0"/>
                </a:rPr>
                <a:t> + (a</a:t>
              </a:r>
              <a:r>
                <a:rPr lang="en-US" altLang="en-US" sz="2400" b="0" baseline="-25000">
                  <a:latin typeface="Times New Roman" pitchFamily="18" charset="0"/>
                  <a:cs typeface="Times New Roman" pitchFamily="18" charset="0"/>
                </a:rPr>
                <a:t>n</a:t>
              </a:r>
              <a:r>
                <a:rPr lang="en-US" altLang="en-US" sz="2400" b="0">
                  <a:latin typeface="Times New Roman" pitchFamily="18" charset="0"/>
                  <a:cs typeface="Times New Roman" pitchFamily="18" charset="0"/>
                </a:rPr>
                <a:t>)</a:t>
              </a:r>
              <a:r>
                <a:rPr lang="en-US" altLang="en-US" sz="2400" b="0" baseline="30000">
                  <a:latin typeface="Times New Roman" pitchFamily="18" charset="0"/>
                  <a:cs typeface="Times New Roman" pitchFamily="18" charset="0"/>
                </a:rPr>
                <a:t>2    </a:t>
              </a:r>
              <a:r>
                <a:rPr lang="en-US" altLang="en-US" sz="2400" b="0">
                  <a:latin typeface="Times New Roman" pitchFamily="18" charset="0"/>
                  <a:cs typeface="Times New Roman" pitchFamily="18" charset="0"/>
                </a:rPr>
                <a:t>can be used.</a:t>
              </a:r>
            </a:p>
          </p:txBody>
        </p:sp>
        <p:sp>
          <p:nvSpPr>
            <p:cNvPr id="253963" name="Line 11"/>
            <p:cNvSpPr>
              <a:spLocks noChangeShapeType="1"/>
            </p:cNvSpPr>
            <p:nvPr/>
          </p:nvSpPr>
          <p:spPr bwMode="auto">
            <a:xfrm>
              <a:off x="2598" y="2810"/>
              <a:ext cx="56" cy="9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53964" name="Line 12"/>
            <p:cNvSpPr>
              <a:spLocks noChangeShapeType="1"/>
            </p:cNvSpPr>
            <p:nvPr/>
          </p:nvSpPr>
          <p:spPr bwMode="auto">
            <a:xfrm flipV="1">
              <a:off x="2655" y="2700"/>
              <a:ext cx="52" cy="192"/>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53965" name="Line 13"/>
            <p:cNvSpPr>
              <a:spLocks noChangeShapeType="1"/>
            </p:cNvSpPr>
            <p:nvPr/>
          </p:nvSpPr>
          <p:spPr bwMode="auto">
            <a:xfrm>
              <a:off x="2706" y="2694"/>
              <a:ext cx="872" cy="1"/>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185337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6742"/>
                                        </p:tgtEl>
                                        <p:attrNameLst>
                                          <p:attrName>style.visibility</p:attrName>
                                        </p:attrNameLst>
                                      </p:cBhvr>
                                      <p:to>
                                        <p:strVal val="visible"/>
                                      </p:to>
                                    </p:set>
                                    <p:anim calcmode="lin" valueType="num">
                                      <p:cBhvr additive="base">
                                        <p:cTn id="7" dur="500" fill="hold"/>
                                        <p:tgtEl>
                                          <p:spTgt spid="116742"/>
                                        </p:tgtEl>
                                        <p:attrNameLst>
                                          <p:attrName>ppt_x</p:attrName>
                                        </p:attrNameLst>
                                      </p:cBhvr>
                                      <p:tavLst>
                                        <p:tav tm="0">
                                          <p:val>
                                            <p:strVal val="0-#ppt_w/2"/>
                                          </p:val>
                                        </p:tav>
                                        <p:tav tm="100000">
                                          <p:val>
                                            <p:strVal val="#ppt_x"/>
                                          </p:val>
                                        </p:tav>
                                      </p:tavLst>
                                    </p:anim>
                                    <p:anim calcmode="lin" valueType="num">
                                      <p:cBhvr additive="base">
                                        <p:cTn id="8" dur="500" fill="hold"/>
                                        <p:tgtEl>
                                          <p:spTgt spid="11674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6741"/>
                                        </p:tgtEl>
                                        <p:attrNameLst>
                                          <p:attrName>style.visibility</p:attrName>
                                        </p:attrNameLst>
                                      </p:cBhvr>
                                      <p:to>
                                        <p:strVal val="visible"/>
                                      </p:to>
                                    </p:set>
                                    <p:anim calcmode="lin" valueType="num">
                                      <p:cBhvr additive="base">
                                        <p:cTn id="13" dur="500" fill="hold"/>
                                        <p:tgtEl>
                                          <p:spTgt spid="116741"/>
                                        </p:tgtEl>
                                        <p:attrNameLst>
                                          <p:attrName>ppt_x</p:attrName>
                                        </p:attrNameLst>
                                      </p:cBhvr>
                                      <p:tavLst>
                                        <p:tav tm="0">
                                          <p:val>
                                            <p:strVal val="0-#ppt_w/2"/>
                                          </p:val>
                                        </p:tav>
                                        <p:tav tm="100000">
                                          <p:val>
                                            <p:strVal val="#ppt_x"/>
                                          </p:val>
                                        </p:tav>
                                      </p:tavLst>
                                    </p:anim>
                                    <p:anim calcmode="lin" valueType="num">
                                      <p:cBhvr additive="base">
                                        <p:cTn id="14" dur="500" fill="hold"/>
                                        <p:tgtEl>
                                          <p:spTgt spid="11674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6740"/>
                                        </p:tgtEl>
                                        <p:attrNameLst>
                                          <p:attrName>style.visibility</p:attrName>
                                        </p:attrNameLst>
                                      </p:cBhvr>
                                      <p:to>
                                        <p:strVal val="visible"/>
                                      </p:to>
                                    </p:set>
                                    <p:anim calcmode="lin" valueType="num">
                                      <p:cBhvr additive="base">
                                        <p:cTn id="25" dur="500" fill="hold"/>
                                        <p:tgtEl>
                                          <p:spTgt spid="116740"/>
                                        </p:tgtEl>
                                        <p:attrNameLst>
                                          <p:attrName>ppt_x</p:attrName>
                                        </p:attrNameLst>
                                      </p:cBhvr>
                                      <p:tavLst>
                                        <p:tav tm="0">
                                          <p:val>
                                            <p:strVal val="0-#ppt_w/2"/>
                                          </p:val>
                                        </p:tav>
                                        <p:tav tm="100000">
                                          <p:val>
                                            <p:strVal val="#ppt_x"/>
                                          </p:val>
                                        </p:tav>
                                      </p:tavLst>
                                    </p:anim>
                                    <p:anim calcmode="lin" valueType="num">
                                      <p:cBhvr additive="base">
                                        <p:cTn id="26" dur="500" fill="hold"/>
                                        <p:tgtEl>
                                          <p:spTgt spid="1167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0" grpId="0" autoUpdateAnimBg="0"/>
      <p:bldP spid="116741" grpId="0" autoUpdateAnimBg="0"/>
      <p:bldP spid="11674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533400" y="685800"/>
            <a:ext cx="7772400" cy="1470025"/>
          </a:xfrm>
        </p:spPr>
        <p:txBody>
          <a:bodyPr/>
          <a:lstStyle/>
          <a:p>
            <a:pPr eaLnBrk="1" hangingPunct="1"/>
            <a:r>
              <a:rPr lang="en-US" altLang="en-US" smtClean="0">
                <a:ea typeface="ＭＳ Ｐゴシック" pitchFamily="1" charset="-128"/>
              </a:rPr>
              <a:t>Center of Mass</a:t>
            </a:r>
          </a:p>
        </p:txBody>
      </p:sp>
      <p:graphicFrame>
        <p:nvGraphicFramePr>
          <p:cNvPr id="6147" name="Object 2"/>
          <p:cNvGraphicFramePr>
            <a:graphicFrameLocks noChangeAspect="1"/>
          </p:cNvGraphicFramePr>
          <p:nvPr/>
        </p:nvGraphicFramePr>
        <p:xfrm>
          <a:off x="2057400" y="2895600"/>
          <a:ext cx="4381500" cy="2522538"/>
        </p:xfrm>
        <a:graphic>
          <a:graphicData uri="http://schemas.openxmlformats.org/presentationml/2006/ole">
            <mc:AlternateContent xmlns:mc="http://schemas.openxmlformats.org/markup-compatibility/2006">
              <mc:Choice xmlns:v="urn:schemas-microsoft-com:vml" Requires="v">
                <p:oleObj spid="_x0000_s6150" name="Equation" r:id="rId3" imgW="837836" imgH="482391" progId="Equation.3">
                  <p:embed/>
                </p:oleObj>
              </mc:Choice>
              <mc:Fallback>
                <p:oleObj name="Equation" r:id="rId3" imgW="837836" imgH="482391"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895600"/>
                        <a:ext cx="4381500" cy="252253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ext Box 2"/>
          <p:cNvSpPr txBox="1">
            <a:spLocks noChangeArrowheads="1"/>
          </p:cNvSpPr>
          <p:nvPr/>
        </p:nvSpPr>
        <p:spPr bwMode="auto">
          <a:xfrm>
            <a:off x="3810000" y="381000"/>
            <a:ext cx="170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00FF00"/>
                </a:solidFill>
                <a:latin typeface="Times New Roman" pitchFamily="18" charset="0"/>
              </a:rPr>
              <a:t>EXAMPLE</a:t>
            </a:r>
          </a:p>
        </p:txBody>
      </p:sp>
      <p:sp>
        <p:nvSpPr>
          <p:cNvPr id="117763" name="Text Box 3"/>
          <p:cNvSpPr txBox="1">
            <a:spLocks noChangeArrowheads="1"/>
          </p:cNvSpPr>
          <p:nvPr/>
        </p:nvSpPr>
        <p:spPr bwMode="auto">
          <a:xfrm>
            <a:off x="2514600" y="1009650"/>
            <a:ext cx="6172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FF0000"/>
                </a:solidFill>
                <a:latin typeface="Times New Roman" pitchFamily="18" charset="0"/>
              </a:rPr>
              <a:t>Given:</a:t>
            </a:r>
            <a:r>
              <a:rPr lang="en-US" altLang="en-US" sz="2400" b="0">
                <a:latin typeface="Times New Roman" pitchFamily="18" charset="0"/>
              </a:rPr>
              <a:t>	The motor gives the blade an angular 	acceleration </a:t>
            </a:r>
            <a:r>
              <a:rPr lang="en-US" altLang="en-US" sz="2400" b="0">
                <a:latin typeface="Symbol" pitchFamily="18" charset="2"/>
                <a:sym typeface="Symbol" pitchFamily="18" charset="2"/>
              </a:rPr>
              <a:t></a:t>
            </a:r>
            <a:r>
              <a:rPr lang="en-US" altLang="en-US" sz="2400" b="0">
                <a:latin typeface="Times New Roman" pitchFamily="18" charset="0"/>
              </a:rPr>
              <a:t> = 20 e</a:t>
            </a:r>
            <a:r>
              <a:rPr lang="en-US" altLang="en-US" sz="2400" b="0" baseline="30000">
                <a:latin typeface="Times New Roman" pitchFamily="18" charset="0"/>
              </a:rPr>
              <a:t>-0.6t</a:t>
            </a:r>
            <a:r>
              <a:rPr lang="en-US" altLang="en-US" sz="2400" b="0">
                <a:latin typeface="Times New Roman" pitchFamily="18" charset="0"/>
              </a:rPr>
              <a:t> rad/s</a:t>
            </a:r>
            <a:r>
              <a:rPr lang="en-US" altLang="en-US" sz="2400" b="0" baseline="30000">
                <a:latin typeface="Times New Roman" pitchFamily="18" charset="0"/>
              </a:rPr>
              <a:t>2</a:t>
            </a:r>
            <a:r>
              <a:rPr lang="en-US" altLang="en-US" sz="2400" b="0">
                <a:latin typeface="Times New Roman" pitchFamily="18" charset="0"/>
              </a:rPr>
              <a:t>, where t is 	in seconds. The initial conditions are that </a:t>
            </a:r>
          </a:p>
          <a:p>
            <a:pPr eaLnBrk="1" hangingPunct="1"/>
            <a:r>
              <a:rPr lang="en-US" altLang="en-US" sz="2400" b="0">
                <a:latin typeface="Times New Roman" pitchFamily="18" charset="0"/>
              </a:rPr>
              <a:t>	when t = 0, the blade is at rest.</a:t>
            </a:r>
          </a:p>
        </p:txBody>
      </p:sp>
      <p:sp>
        <p:nvSpPr>
          <p:cNvPr id="117764" name="Text Box 4"/>
          <p:cNvSpPr txBox="1">
            <a:spLocks noChangeArrowheads="1"/>
          </p:cNvSpPr>
          <p:nvPr/>
        </p:nvSpPr>
        <p:spPr bwMode="auto">
          <a:xfrm>
            <a:off x="381000" y="2838450"/>
            <a:ext cx="8382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FF0000"/>
                </a:solidFill>
                <a:latin typeface="Times New Roman" pitchFamily="18" charset="0"/>
              </a:rPr>
              <a:t>Find:</a:t>
            </a:r>
            <a:r>
              <a:rPr lang="en-US" altLang="en-US" sz="2400" i="1">
                <a:latin typeface="Times New Roman" pitchFamily="18" charset="0"/>
              </a:rPr>
              <a:t>  </a:t>
            </a:r>
            <a:r>
              <a:rPr lang="en-US" altLang="en-US" sz="2400" b="0">
                <a:latin typeface="Times New Roman" pitchFamily="18" charset="0"/>
              </a:rPr>
              <a:t>The velocity and acceleration of the tip P of one of the 	blades when t =3 s. How many revolutions has the blade 	turned in 3 s ?</a:t>
            </a:r>
            <a:endParaRPr lang="en-US" altLang="en-US" sz="2400" b="0">
              <a:latin typeface="Times New Roman" pitchFamily="18" charset="0"/>
              <a:cs typeface="Times New Roman" pitchFamily="18" charset="0"/>
            </a:endParaRPr>
          </a:p>
          <a:p>
            <a:pPr eaLnBrk="1" hangingPunct="1"/>
            <a:endParaRPr lang="en-US" altLang="en-US" sz="2400" b="0">
              <a:latin typeface="Times New Roman" pitchFamily="18" charset="0"/>
              <a:cs typeface="Times New Roman" pitchFamily="18" charset="0"/>
            </a:endParaRPr>
          </a:p>
          <a:p>
            <a:pPr eaLnBrk="1" hangingPunct="1"/>
            <a:r>
              <a:rPr lang="en-US" altLang="en-US" sz="2400">
                <a:solidFill>
                  <a:srgbClr val="FF0000"/>
                </a:solidFill>
                <a:latin typeface="Times New Roman" pitchFamily="18" charset="0"/>
              </a:rPr>
              <a:t>Plan:</a:t>
            </a:r>
          </a:p>
        </p:txBody>
      </p:sp>
      <p:sp>
        <p:nvSpPr>
          <p:cNvPr id="117765" name="Text Box 5"/>
          <p:cNvSpPr txBox="1">
            <a:spLocks noChangeArrowheads="1"/>
          </p:cNvSpPr>
          <p:nvPr/>
        </p:nvSpPr>
        <p:spPr bwMode="auto">
          <a:xfrm>
            <a:off x="382588" y="4310063"/>
            <a:ext cx="8380412"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370013" indent="-1370013" defTabSz="1146175" eaLnBrk="0" hangingPunct="0">
              <a:tabLst>
                <a:tab pos="863600" algn="l"/>
              </a:tabLst>
              <a:defRPr sz="4000">
                <a:solidFill>
                  <a:schemeClr val="tx1"/>
                </a:solidFill>
                <a:latin typeface="Arial" charset="0"/>
              </a:defRPr>
            </a:lvl1pPr>
            <a:lvl2pPr marL="742950" indent="-285750" defTabSz="1146175" eaLnBrk="0" hangingPunct="0">
              <a:tabLst>
                <a:tab pos="863600" algn="l"/>
              </a:tabLst>
              <a:defRPr sz="4000">
                <a:solidFill>
                  <a:schemeClr val="tx1"/>
                </a:solidFill>
                <a:latin typeface="Arial" charset="0"/>
              </a:defRPr>
            </a:lvl2pPr>
            <a:lvl3pPr marL="1143000" indent="-228600" defTabSz="1146175" eaLnBrk="0" hangingPunct="0">
              <a:tabLst>
                <a:tab pos="863600" algn="l"/>
              </a:tabLst>
              <a:defRPr sz="4000">
                <a:solidFill>
                  <a:schemeClr val="tx1"/>
                </a:solidFill>
                <a:latin typeface="Arial" charset="0"/>
              </a:defRPr>
            </a:lvl3pPr>
            <a:lvl4pPr marL="1600200" indent="-228600" defTabSz="1146175" eaLnBrk="0" hangingPunct="0">
              <a:tabLst>
                <a:tab pos="863600" algn="l"/>
              </a:tabLst>
              <a:defRPr sz="4000">
                <a:solidFill>
                  <a:schemeClr val="tx1"/>
                </a:solidFill>
                <a:latin typeface="Arial" charset="0"/>
              </a:defRPr>
            </a:lvl4pPr>
            <a:lvl5pPr marL="2057400" indent="-228600" defTabSz="1146175" eaLnBrk="0" hangingPunct="0">
              <a:tabLst>
                <a:tab pos="863600" algn="l"/>
              </a:tabLst>
              <a:defRPr sz="4000">
                <a:solidFill>
                  <a:schemeClr val="tx1"/>
                </a:solidFill>
                <a:latin typeface="Arial" charset="0"/>
              </a:defRPr>
            </a:lvl5pPr>
            <a:lvl6pPr marL="2514600" indent="-228600" defTabSz="1146175" eaLnBrk="0" fontAlgn="base" hangingPunct="0">
              <a:spcBef>
                <a:spcPct val="0"/>
              </a:spcBef>
              <a:spcAft>
                <a:spcPct val="0"/>
              </a:spcAft>
              <a:tabLst>
                <a:tab pos="863600" algn="l"/>
              </a:tabLst>
              <a:defRPr sz="4000">
                <a:solidFill>
                  <a:schemeClr val="tx1"/>
                </a:solidFill>
                <a:latin typeface="Arial" charset="0"/>
              </a:defRPr>
            </a:lvl6pPr>
            <a:lvl7pPr marL="2971800" indent="-228600" defTabSz="1146175" eaLnBrk="0" fontAlgn="base" hangingPunct="0">
              <a:spcBef>
                <a:spcPct val="0"/>
              </a:spcBef>
              <a:spcAft>
                <a:spcPct val="0"/>
              </a:spcAft>
              <a:tabLst>
                <a:tab pos="863600" algn="l"/>
              </a:tabLst>
              <a:defRPr sz="4000">
                <a:solidFill>
                  <a:schemeClr val="tx1"/>
                </a:solidFill>
                <a:latin typeface="Arial" charset="0"/>
              </a:defRPr>
            </a:lvl7pPr>
            <a:lvl8pPr marL="3429000" indent="-228600" defTabSz="1146175" eaLnBrk="0" fontAlgn="base" hangingPunct="0">
              <a:spcBef>
                <a:spcPct val="0"/>
              </a:spcBef>
              <a:spcAft>
                <a:spcPct val="0"/>
              </a:spcAft>
              <a:tabLst>
                <a:tab pos="863600" algn="l"/>
              </a:tabLst>
              <a:defRPr sz="4000">
                <a:solidFill>
                  <a:schemeClr val="tx1"/>
                </a:solidFill>
                <a:latin typeface="Arial" charset="0"/>
              </a:defRPr>
            </a:lvl8pPr>
            <a:lvl9pPr marL="3886200" indent="-228600" defTabSz="1146175" eaLnBrk="0" fontAlgn="base" hangingPunct="0">
              <a:spcBef>
                <a:spcPct val="0"/>
              </a:spcBef>
              <a:spcAft>
                <a:spcPct val="0"/>
              </a:spcAft>
              <a:tabLst>
                <a:tab pos="863600" algn="l"/>
              </a:tabLst>
              <a:defRPr sz="4000">
                <a:solidFill>
                  <a:schemeClr val="tx1"/>
                </a:solidFill>
                <a:latin typeface="Arial" charset="0"/>
              </a:defRPr>
            </a:lvl9pPr>
          </a:lstStyle>
          <a:p>
            <a:pPr eaLnBrk="1" hangingPunct="1"/>
            <a:r>
              <a:rPr lang="en-US" altLang="en-US" sz="2400" b="0">
                <a:latin typeface="Times New Roman" pitchFamily="18" charset="0"/>
              </a:rPr>
              <a:t>	1)	Determine the angular velocity and displacement of the blade using kinematics of angular motion.</a:t>
            </a:r>
          </a:p>
          <a:p>
            <a:pPr eaLnBrk="1" hangingPunct="1"/>
            <a:r>
              <a:rPr lang="en-US" altLang="en-US" sz="2400" b="0">
                <a:latin typeface="Times New Roman" pitchFamily="18" charset="0"/>
              </a:rPr>
              <a:t>	2)	The magnitudes of the velocity and acceleration of point P can be determined from the scalar equations of motion for a point on a rotating body.  Why scalar?</a:t>
            </a:r>
            <a:endParaRPr lang="en-US" altLang="en-US" sz="2400" i="1" baseline="-25000">
              <a:solidFill>
                <a:srgbClr val="FFFF00"/>
              </a:solidFill>
              <a:latin typeface="Times New Roman" pitchFamily="18" charset="0"/>
            </a:endParaRPr>
          </a:p>
        </p:txBody>
      </p:sp>
      <p:sp>
        <p:nvSpPr>
          <p:cNvPr id="256006" name="AutoShape 6">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56007" name="AutoShape 7">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pic>
        <p:nvPicPr>
          <p:cNvPr id="25600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838200"/>
            <a:ext cx="1858963" cy="176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41698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7763"/>
                                        </p:tgtEl>
                                        <p:attrNameLst>
                                          <p:attrName>style.visibility</p:attrName>
                                        </p:attrNameLst>
                                      </p:cBhvr>
                                      <p:to>
                                        <p:strVal val="visible"/>
                                      </p:to>
                                    </p:set>
                                    <p:anim calcmode="lin" valueType="num">
                                      <p:cBhvr additive="base">
                                        <p:cTn id="7" dur="500" fill="hold"/>
                                        <p:tgtEl>
                                          <p:spTgt spid="117763"/>
                                        </p:tgtEl>
                                        <p:attrNameLst>
                                          <p:attrName>ppt_x</p:attrName>
                                        </p:attrNameLst>
                                      </p:cBhvr>
                                      <p:tavLst>
                                        <p:tav tm="0">
                                          <p:val>
                                            <p:strVal val="0-#ppt_w/2"/>
                                          </p:val>
                                        </p:tav>
                                        <p:tav tm="100000">
                                          <p:val>
                                            <p:strVal val="#ppt_x"/>
                                          </p:val>
                                        </p:tav>
                                      </p:tavLst>
                                    </p:anim>
                                    <p:anim calcmode="lin" valueType="num">
                                      <p:cBhvr additive="base">
                                        <p:cTn id="8" dur="500" fill="hold"/>
                                        <p:tgtEl>
                                          <p:spTgt spid="11776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7764"/>
                                        </p:tgtEl>
                                        <p:attrNameLst>
                                          <p:attrName>style.visibility</p:attrName>
                                        </p:attrNameLst>
                                      </p:cBhvr>
                                      <p:to>
                                        <p:strVal val="visible"/>
                                      </p:to>
                                    </p:set>
                                    <p:anim calcmode="lin" valueType="num">
                                      <p:cBhvr additive="base">
                                        <p:cTn id="13" dur="500" fill="hold"/>
                                        <p:tgtEl>
                                          <p:spTgt spid="117764"/>
                                        </p:tgtEl>
                                        <p:attrNameLst>
                                          <p:attrName>ppt_x</p:attrName>
                                        </p:attrNameLst>
                                      </p:cBhvr>
                                      <p:tavLst>
                                        <p:tav tm="0">
                                          <p:val>
                                            <p:strVal val="0-#ppt_w/2"/>
                                          </p:val>
                                        </p:tav>
                                        <p:tav tm="100000">
                                          <p:val>
                                            <p:strVal val="#ppt_x"/>
                                          </p:val>
                                        </p:tav>
                                      </p:tavLst>
                                    </p:anim>
                                    <p:anim calcmode="lin" valueType="num">
                                      <p:cBhvr additive="base">
                                        <p:cTn id="14" dur="500" fill="hold"/>
                                        <p:tgtEl>
                                          <p:spTgt spid="11776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7765"/>
                                        </p:tgtEl>
                                        <p:attrNameLst>
                                          <p:attrName>style.visibility</p:attrName>
                                        </p:attrNameLst>
                                      </p:cBhvr>
                                      <p:to>
                                        <p:strVal val="visible"/>
                                      </p:to>
                                    </p:set>
                                    <p:anim calcmode="lin" valueType="num">
                                      <p:cBhvr additive="base">
                                        <p:cTn id="19" dur="500" fill="hold"/>
                                        <p:tgtEl>
                                          <p:spTgt spid="117765"/>
                                        </p:tgtEl>
                                        <p:attrNameLst>
                                          <p:attrName>ppt_x</p:attrName>
                                        </p:attrNameLst>
                                      </p:cBhvr>
                                      <p:tavLst>
                                        <p:tav tm="0">
                                          <p:val>
                                            <p:strVal val="0-#ppt_w/2"/>
                                          </p:val>
                                        </p:tav>
                                        <p:tav tm="100000">
                                          <p:val>
                                            <p:strVal val="#ppt_x"/>
                                          </p:val>
                                        </p:tav>
                                      </p:tavLst>
                                    </p:anim>
                                    <p:anim calcmode="lin" valueType="num">
                                      <p:cBhvr additive="base">
                                        <p:cTn id="20" dur="500" fill="hold"/>
                                        <p:tgtEl>
                                          <p:spTgt spid="1177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autoUpdateAnimBg="0"/>
      <p:bldP spid="117764" grpId="0" autoUpdateAnimBg="0"/>
      <p:bldP spid="117765"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ext Box 2"/>
          <p:cNvSpPr txBox="1">
            <a:spLocks noChangeArrowheads="1"/>
          </p:cNvSpPr>
          <p:nvPr/>
        </p:nvSpPr>
        <p:spPr bwMode="auto">
          <a:xfrm>
            <a:off x="3200400" y="3810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EXAMPLE </a:t>
            </a:r>
            <a:r>
              <a:rPr lang="en-US" altLang="en-US" sz="2400" b="0">
                <a:solidFill>
                  <a:srgbClr val="00FF00"/>
                </a:solidFill>
                <a:latin typeface="Times New Roman" pitchFamily="18" charset="0"/>
              </a:rPr>
              <a:t>(continued)</a:t>
            </a:r>
          </a:p>
        </p:txBody>
      </p:sp>
      <p:sp>
        <p:nvSpPr>
          <p:cNvPr id="258051" name="Text Box 3"/>
          <p:cNvSpPr txBox="1">
            <a:spLocks noChangeArrowheads="1"/>
          </p:cNvSpPr>
          <p:nvPr/>
        </p:nvSpPr>
        <p:spPr bwMode="auto">
          <a:xfrm>
            <a:off x="381000" y="762000"/>
            <a:ext cx="1370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FF0000"/>
                </a:solidFill>
                <a:latin typeface="Times New Roman" pitchFamily="18" charset="0"/>
              </a:rPr>
              <a:t>Solution:</a:t>
            </a:r>
            <a:endParaRPr lang="en-US" altLang="en-US" sz="2400" b="0">
              <a:latin typeface="Times New Roman" pitchFamily="18" charset="0"/>
            </a:endParaRPr>
          </a:p>
        </p:txBody>
      </p:sp>
      <p:sp>
        <p:nvSpPr>
          <p:cNvPr id="258052" name="AutoShape 9">
            <a:hlinkClick r:id="" action="ppaction://hlinkshowjump?jump=nextslide" highlightClick="1"/>
          </p:cNvPr>
          <p:cNvSpPr>
            <a:spLocks noChangeArrowheads="1"/>
          </p:cNvSpPr>
          <p:nvPr/>
        </p:nvSpPr>
        <p:spPr bwMode="auto">
          <a:xfrm>
            <a:off x="8686800" y="63246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58053" name="AutoShape 10">
            <a:hlinkClick r:id="" action="ppaction://hlinkshowjump?jump=previousslide" highlightClick="1"/>
          </p:cNvPr>
          <p:cNvSpPr>
            <a:spLocks noChangeArrowheads="1"/>
          </p:cNvSpPr>
          <p:nvPr/>
        </p:nvSpPr>
        <p:spPr bwMode="auto">
          <a:xfrm>
            <a:off x="8458200" y="63246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58054" name="Text Box 8"/>
          <p:cNvSpPr txBox="1">
            <a:spLocks noChangeArrowheads="1"/>
          </p:cNvSpPr>
          <p:nvPr/>
        </p:nvSpPr>
        <p:spPr bwMode="auto">
          <a:xfrm>
            <a:off x="533400" y="1143000"/>
            <a:ext cx="8077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1638" indent="-40163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1)	</a:t>
            </a:r>
            <a:r>
              <a:rPr lang="en-US" altLang="en-US" sz="2400" b="0">
                <a:solidFill>
                  <a:schemeClr val="hlink"/>
                </a:solidFill>
                <a:latin typeface="Times New Roman" pitchFamily="18" charset="0"/>
              </a:rPr>
              <a:t>Since the angular acceleration</a:t>
            </a:r>
            <a:r>
              <a:rPr lang="en-US" altLang="en-US" sz="2400" b="0">
                <a:latin typeface="Times New Roman" pitchFamily="18" charset="0"/>
              </a:rPr>
              <a:t> is given as a function of time, </a:t>
            </a:r>
            <a:r>
              <a:rPr lang="en-US" altLang="en-US" sz="2400" b="0">
                <a:latin typeface="Symbol" pitchFamily="18" charset="2"/>
                <a:sym typeface="Symbol" pitchFamily="18" charset="2"/>
              </a:rPr>
              <a:t></a:t>
            </a:r>
            <a:r>
              <a:rPr lang="en-US" altLang="en-US" sz="2400" b="0">
                <a:latin typeface="Times New Roman" pitchFamily="18" charset="0"/>
              </a:rPr>
              <a:t> = 20 e</a:t>
            </a:r>
            <a:r>
              <a:rPr lang="en-US" altLang="en-US" sz="2400" b="0" baseline="30000">
                <a:latin typeface="Times New Roman" pitchFamily="18" charset="0"/>
              </a:rPr>
              <a:t>-0.6t</a:t>
            </a:r>
            <a:r>
              <a:rPr lang="en-US" altLang="en-US" sz="2400" b="0">
                <a:latin typeface="Times New Roman" pitchFamily="18" charset="0"/>
              </a:rPr>
              <a:t> rad/s</a:t>
            </a:r>
            <a:r>
              <a:rPr lang="en-US" altLang="en-US" sz="2400" b="0" baseline="30000">
                <a:latin typeface="Times New Roman" pitchFamily="18" charset="0"/>
              </a:rPr>
              <a:t>2 </a:t>
            </a:r>
            <a:r>
              <a:rPr lang="en-US" altLang="en-US" sz="2400" b="0">
                <a:latin typeface="Times New Roman" pitchFamily="18" charset="0"/>
              </a:rPr>
              <a:t>, the angular velocity and displacement can be found by integration.</a:t>
            </a:r>
          </a:p>
        </p:txBody>
      </p:sp>
      <p:grpSp>
        <p:nvGrpSpPr>
          <p:cNvPr id="2" name="Group 24"/>
          <p:cNvGrpSpPr>
            <a:grpSpLocks/>
          </p:cNvGrpSpPr>
          <p:nvPr/>
        </p:nvGrpSpPr>
        <p:grpSpPr bwMode="auto">
          <a:xfrm>
            <a:off x="1219200" y="2514600"/>
            <a:ext cx="3074988" cy="1328738"/>
            <a:chOff x="2743200" y="2743200"/>
            <a:chExt cx="3075158" cy="1328202"/>
          </a:xfrm>
        </p:grpSpPr>
        <p:sp>
          <p:nvSpPr>
            <p:cNvPr id="258056" name="Text Box 7"/>
            <p:cNvSpPr txBox="1">
              <a:spLocks noChangeArrowheads="1"/>
            </p:cNvSpPr>
            <p:nvPr/>
          </p:nvSpPr>
          <p:spPr bwMode="auto">
            <a:xfrm>
              <a:off x="2743200" y="2743200"/>
              <a:ext cx="3075158" cy="1126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buFont typeface="Symbol" pitchFamily="18" charset="2"/>
                <a:buChar char="w"/>
              </a:pPr>
              <a:r>
                <a:rPr lang="en-US" altLang="en-US" sz="2400" b="0">
                  <a:latin typeface="Times New Roman" pitchFamily="18" charset="0"/>
                </a:rPr>
                <a:t> = </a:t>
              </a:r>
              <a:r>
                <a:rPr lang="en-US" altLang="en-US" sz="2400" b="0">
                  <a:latin typeface="Times New Roman" pitchFamily="18" charset="0"/>
                  <a:sym typeface="Symbol" pitchFamily="18" charset="2"/>
                </a:rPr>
                <a:t> </a:t>
              </a:r>
              <a:r>
                <a:rPr lang="en-US" altLang="en-US" sz="2400" b="0">
                  <a:latin typeface="Symbol" pitchFamily="18" charset="2"/>
                  <a:sym typeface="Symbol" pitchFamily="18" charset="2"/>
                </a:rPr>
                <a:t> </a:t>
              </a:r>
              <a:r>
                <a:rPr lang="en-US" altLang="en-US" sz="2400" b="0">
                  <a:latin typeface="Times New Roman" pitchFamily="18" charset="0"/>
                </a:rPr>
                <a:t>dt = 20 </a:t>
              </a:r>
              <a:r>
                <a:rPr lang="en-US" altLang="en-US" sz="2400" b="0">
                  <a:latin typeface="Times New Roman" pitchFamily="18" charset="0"/>
                  <a:sym typeface="Symbol" pitchFamily="18" charset="2"/>
                </a:rPr>
                <a:t> </a:t>
              </a:r>
              <a:r>
                <a:rPr lang="en-US" altLang="en-US" sz="2400" b="0">
                  <a:latin typeface="Times New Roman" pitchFamily="18" charset="0"/>
                </a:rPr>
                <a:t>e</a:t>
              </a:r>
              <a:r>
                <a:rPr lang="en-US" altLang="en-US" sz="2400" b="0" baseline="30000">
                  <a:latin typeface="Times New Roman" pitchFamily="18" charset="0"/>
                </a:rPr>
                <a:t>-0.6t</a:t>
              </a:r>
              <a:r>
                <a:rPr lang="en-US" altLang="en-US" sz="2400" b="0">
                  <a:latin typeface="Times New Roman" pitchFamily="18" charset="0"/>
                </a:rPr>
                <a:t> dt</a:t>
              </a:r>
            </a:p>
            <a:p>
              <a:pPr eaLnBrk="1" hangingPunct="1"/>
              <a:r>
                <a:rPr lang="en-US" altLang="en-US" sz="2000" b="0">
                  <a:latin typeface="Times New Roman" pitchFamily="18" charset="0"/>
                </a:rPr>
                <a:t> </a:t>
              </a:r>
            </a:p>
            <a:p>
              <a:pPr eaLnBrk="1" hangingPunct="1"/>
              <a:r>
                <a:rPr lang="en-US" altLang="en-US" sz="2400" b="0">
                  <a:latin typeface="Symbol" pitchFamily="18" charset="2"/>
                </a:rPr>
                <a:t>w</a:t>
              </a:r>
              <a:r>
                <a:rPr lang="en-US" altLang="en-US" sz="2400" b="0">
                  <a:latin typeface="Times New Roman" pitchFamily="18" charset="0"/>
                </a:rPr>
                <a:t> =                 e</a:t>
              </a:r>
              <a:r>
                <a:rPr lang="en-US" altLang="en-US" sz="2400" b="0" baseline="30000">
                  <a:latin typeface="Times New Roman" pitchFamily="18" charset="0"/>
                </a:rPr>
                <a:t>-0.6t</a:t>
              </a:r>
            </a:p>
          </p:txBody>
        </p:sp>
        <p:sp>
          <p:nvSpPr>
            <p:cNvPr id="258057" name="Rectangle 13"/>
            <p:cNvSpPr>
              <a:spLocks noChangeArrowheads="1"/>
            </p:cNvSpPr>
            <p:nvPr/>
          </p:nvSpPr>
          <p:spPr bwMode="auto">
            <a:xfrm>
              <a:off x="3770369" y="3233540"/>
              <a:ext cx="488978" cy="457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20</a:t>
              </a:r>
              <a:endParaRPr lang="en-US" altLang="en-US" sz="2400" i="1">
                <a:latin typeface="Times New Roman" pitchFamily="18" charset="0"/>
              </a:endParaRPr>
            </a:p>
          </p:txBody>
        </p:sp>
        <p:sp>
          <p:nvSpPr>
            <p:cNvPr id="258058" name="Rectangle 14"/>
            <p:cNvSpPr>
              <a:spLocks noChangeArrowheads="1"/>
            </p:cNvSpPr>
            <p:nvPr/>
          </p:nvSpPr>
          <p:spPr bwMode="auto">
            <a:xfrm>
              <a:off x="3541757" y="3614387"/>
              <a:ext cx="946202" cy="457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(-0.6)</a:t>
              </a:r>
              <a:r>
                <a:rPr lang="en-US" altLang="en-US" sz="2400" b="0">
                  <a:latin typeface="Times New Roman" pitchFamily="18" charset="0"/>
                  <a:sym typeface="Symbol" pitchFamily="18" charset="2"/>
                </a:rPr>
                <a:t> </a:t>
              </a:r>
              <a:endParaRPr lang="en-US" altLang="en-US" sz="2400" i="1">
                <a:latin typeface="Times New Roman" pitchFamily="18" charset="0"/>
              </a:endParaRPr>
            </a:p>
          </p:txBody>
        </p:sp>
        <p:cxnSp>
          <p:nvCxnSpPr>
            <p:cNvPr id="258059" name="Straight Connector 16"/>
            <p:cNvCxnSpPr>
              <a:cxnSpLocks noChangeShapeType="1"/>
            </p:cNvCxnSpPr>
            <p:nvPr/>
          </p:nvCxnSpPr>
          <p:spPr bwMode="auto">
            <a:xfrm>
              <a:off x="3465493" y="3653135"/>
              <a:ext cx="990600" cy="0"/>
            </a:xfrm>
            <a:prstGeom prst="line">
              <a:avLst/>
            </a:prstGeom>
            <a:noFill/>
            <a:ln w="9525" algn="ctr">
              <a:solidFill>
                <a:schemeClr val="tx1"/>
              </a:solidFill>
              <a:miter lim="800000"/>
              <a:headEnd/>
              <a:tailEnd/>
            </a:ln>
            <a:extLst>
              <a:ext uri="{909E8E84-426E-40DD-AFC4-6F175D3DCCD1}">
                <a14:hiddenFill xmlns:a14="http://schemas.microsoft.com/office/drawing/2010/main">
                  <a:noFill/>
                </a14:hiddenFill>
              </a:ext>
            </a:extLst>
          </p:spPr>
        </p:cxnSp>
      </p:grpSp>
      <p:grpSp>
        <p:nvGrpSpPr>
          <p:cNvPr id="3" name="Group 34"/>
          <p:cNvGrpSpPr>
            <a:grpSpLocks/>
          </p:cNvGrpSpPr>
          <p:nvPr/>
        </p:nvGrpSpPr>
        <p:grpSpPr bwMode="auto">
          <a:xfrm>
            <a:off x="1066800" y="3962400"/>
            <a:ext cx="5791200" cy="1757363"/>
            <a:chOff x="1066800" y="3962400"/>
            <a:chExt cx="5791200" cy="1756769"/>
          </a:xfrm>
        </p:grpSpPr>
        <p:grpSp>
          <p:nvGrpSpPr>
            <p:cNvPr id="258061" name="Group 29"/>
            <p:cNvGrpSpPr>
              <a:grpSpLocks/>
            </p:cNvGrpSpPr>
            <p:nvPr/>
          </p:nvGrpSpPr>
          <p:grpSpPr bwMode="auto">
            <a:xfrm>
              <a:off x="1295400" y="4419600"/>
              <a:ext cx="5562600" cy="1299569"/>
              <a:chOff x="2133600" y="4419600"/>
              <a:chExt cx="5562600" cy="1299569"/>
            </a:xfrm>
          </p:grpSpPr>
          <p:sp>
            <p:nvSpPr>
              <p:cNvPr id="258062" name="Text Box 7"/>
              <p:cNvSpPr txBox="1">
                <a:spLocks noChangeArrowheads="1"/>
              </p:cNvSpPr>
              <p:nvPr/>
            </p:nvSpPr>
            <p:spPr bwMode="auto">
              <a:xfrm>
                <a:off x="2133600" y="4419600"/>
                <a:ext cx="5562600" cy="1126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i="1">
                    <a:latin typeface="Times New Roman" pitchFamily="18" charset="0"/>
                    <a:sym typeface="Symbol" pitchFamily="18" charset="2"/>
                  </a:rPr>
                  <a:t></a:t>
                </a:r>
                <a:r>
                  <a:rPr lang="en-US" altLang="en-US" sz="2400" b="0">
                    <a:latin typeface="Times New Roman" pitchFamily="18" charset="0"/>
                  </a:rPr>
                  <a:t> = </a:t>
                </a:r>
                <a:r>
                  <a:rPr lang="en-US" altLang="en-US" sz="2400" b="0">
                    <a:latin typeface="Times New Roman" pitchFamily="18" charset="0"/>
                    <a:sym typeface="Symbol" pitchFamily="18" charset="2"/>
                  </a:rPr>
                  <a:t> </a:t>
                </a:r>
                <a:r>
                  <a:rPr lang="en-US" altLang="en-US" sz="2400" b="0">
                    <a:latin typeface="Symbol" pitchFamily="18" charset="2"/>
                  </a:rPr>
                  <a:t>w</a:t>
                </a:r>
                <a:r>
                  <a:rPr lang="en-US" altLang="en-US" sz="2400" b="0">
                    <a:latin typeface="Symbol" pitchFamily="18" charset="2"/>
                    <a:sym typeface="Symbol" pitchFamily="18" charset="2"/>
                  </a:rPr>
                  <a:t> </a:t>
                </a:r>
                <a:r>
                  <a:rPr lang="en-US" altLang="en-US" sz="2400" b="0">
                    <a:latin typeface="Times New Roman" pitchFamily="18" charset="0"/>
                  </a:rPr>
                  <a:t>dt</a:t>
                </a:r>
              </a:p>
              <a:p>
                <a:pPr eaLnBrk="1" hangingPunct="1"/>
                <a:r>
                  <a:rPr lang="en-US" altLang="en-US" sz="2000" b="0">
                    <a:latin typeface="Times New Roman" pitchFamily="18" charset="0"/>
                  </a:rPr>
                  <a:t> </a:t>
                </a:r>
              </a:p>
              <a:p>
                <a:pPr eaLnBrk="1" hangingPunct="1"/>
                <a:r>
                  <a:rPr lang="en-US" altLang="en-US" sz="2400" b="0" i="1">
                    <a:latin typeface="Times New Roman" pitchFamily="18" charset="0"/>
                    <a:sym typeface="Symbol" pitchFamily="18" charset="2"/>
                  </a:rPr>
                  <a:t></a:t>
                </a:r>
                <a:r>
                  <a:rPr lang="en-US" altLang="en-US" sz="2400" b="0">
                    <a:latin typeface="Times New Roman" pitchFamily="18" charset="0"/>
                  </a:rPr>
                  <a:t> =                </a:t>
                </a:r>
                <a:r>
                  <a:rPr lang="en-US" altLang="en-US" sz="2400" b="0">
                    <a:latin typeface="Times New Roman" pitchFamily="18" charset="0"/>
                    <a:sym typeface="Symbol" pitchFamily="18" charset="2"/>
                  </a:rPr>
                  <a:t></a:t>
                </a:r>
                <a:r>
                  <a:rPr lang="en-US" altLang="en-US" sz="2400" b="0">
                    <a:latin typeface="Times New Roman" pitchFamily="18" charset="0"/>
                  </a:rPr>
                  <a:t> e</a:t>
                </a:r>
                <a:r>
                  <a:rPr lang="en-US" altLang="en-US" sz="2400" b="0" baseline="30000">
                    <a:latin typeface="Times New Roman" pitchFamily="18" charset="0"/>
                  </a:rPr>
                  <a:t>-0.6t</a:t>
                </a:r>
                <a:r>
                  <a:rPr lang="en-US" altLang="en-US" sz="2400" b="0">
                    <a:latin typeface="Times New Roman" pitchFamily="18" charset="0"/>
                  </a:rPr>
                  <a:t> dt =                e</a:t>
                </a:r>
                <a:r>
                  <a:rPr lang="en-US" altLang="en-US" sz="2400" b="0" baseline="30000">
                    <a:latin typeface="Times New Roman" pitchFamily="18" charset="0"/>
                  </a:rPr>
                  <a:t>-0.6t</a:t>
                </a:r>
                <a:r>
                  <a:rPr lang="en-US" altLang="en-US" sz="2400" b="0">
                    <a:latin typeface="Times New Roman" pitchFamily="18" charset="0"/>
                  </a:rPr>
                  <a:t> </a:t>
                </a:r>
                <a:endParaRPr lang="en-US" altLang="en-US" sz="2400" b="0" baseline="30000">
                  <a:latin typeface="Times New Roman" pitchFamily="18" charset="0"/>
                </a:endParaRPr>
              </a:p>
            </p:txBody>
          </p:sp>
          <p:grpSp>
            <p:nvGrpSpPr>
              <p:cNvPr id="258063" name="Group 19"/>
              <p:cNvGrpSpPr>
                <a:grpSpLocks/>
              </p:cNvGrpSpPr>
              <p:nvPr/>
            </p:nvGrpSpPr>
            <p:grpSpPr bwMode="auto">
              <a:xfrm>
                <a:off x="2779693" y="4881252"/>
                <a:ext cx="1022370" cy="837917"/>
                <a:chOff x="2133600" y="3128652"/>
                <a:chExt cx="1022370" cy="837917"/>
              </a:xfrm>
            </p:grpSpPr>
            <p:sp>
              <p:nvSpPr>
                <p:cNvPr id="258064" name="Rectangle 20"/>
                <p:cNvSpPr>
                  <a:spLocks noChangeArrowheads="1"/>
                </p:cNvSpPr>
                <p:nvPr/>
              </p:nvSpPr>
              <p:spPr bwMode="auto">
                <a:xfrm>
                  <a:off x="2438420" y="3128652"/>
                  <a:ext cx="488950" cy="45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20</a:t>
                  </a:r>
                  <a:endParaRPr lang="en-US" altLang="en-US" sz="2400" i="1">
                    <a:latin typeface="Times New Roman" pitchFamily="18" charset="0"/>
                  </a:endParaRPr>
                </a:p>
              </p:txBody>
            </p:sp>
            <p:sp>
              <p:nvSpPr>
                <p:cNvPr id="258065" name="Rectangle 21"/>
                <p:cNvSpPr>
                  <a:spLocks noChangeArrowheads="1"/>
                </p:cNvSpPr>
                <p:nvPr/>
              </p:nvSpPr>
              <p:spPr bwMode="auto">
                <a:xfrm>
                  <a:off x="2209820" y="3509523"/>
                  <a:ext cx="946150" cy="45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(-0.6)</a:t>
                  </a:r>
                  <a:r>
                    <a:rPr lang="en-US" altLang="en-US" sz="2400" b="0">
                      <a:latin typeface="Times New Roman" pitchFamily="18" charset="0"/>
                      <a:sym typeface="Symbol" pitchFamily="18" charset="2"/>
                    </a:rPr>
                    <a:t> </a:t>
                  </a:r>
                  <a:endParaRPr lang="en-US" altLang="en-US" sz="2400" i="1">
                    <a:latin typeface="Times New Roman" pitchFamily="18" charset="0"/>
                  </a:endParaRPr>
                </a:p>
              </p:txBody>
            </p:sp>
            <p:cxnSp>
              <p:nvCxnSpPr>
                <p:cNvPr id="258066" name="Straight Connector 22"/>
                <p:cNvCxnSpPr>
                  <a:cxnSpLocks noChangeShapeType="1"/>
                </p:cNvCxnSpPr>
                <p:nvPr/>
              </p:nvCxnSpPr>
              <p:spPr bwMode="auto">
                <a:xfrm>
                  <a:off x="2133600" y="3548302"/>
                  <a:ext cx="990600" cy="0"/>
                </a:xfrm>
                <a:prstGeom prst="line">
                  <a:avLst/>
                </a:prstGeom>
                <a:noFill/>
                <a:ln w="9525" algn="ctr">
                  <a:solidFill>
                    <a:schemeClr val="tx1"/>
                  </a:solidFill>
                  <a:miter lim="800000"/>
                  <a:headEnd/>
                  <a:tailEnd/>
                </a:ln>
                <a:extLst>
                  <a:ext uri="{909E8E84-426E-40DD-AFC4-6F175D3DCCD1}">
                    <a14:hiddenFill xmlns:a14="http://schemas.microsoft.com/office/drawing/2010/main">
                      <a:noFill/>
                    </a14:hiddenFill>
                  </a:ext>
                </a:extLst>
              </p:spPr>
            </p:cxnSp>
          </p:grpSp>
          <p:grpSp>
            <p:nvGrpSpPr>
              <p:cNvPr id="258067" name="Group 25"/>
              <p:cNvGrpSpPr>
                <a:grpSpLocks/>
              </p:cNvGrpSpPr>
              <p:nvPr/>
            </p:nvGrpSpPr>
            <p:grpSpPr bwMode="auto">
              <a:xfrm>
                <a:off x="5218093" y="4881252"/>
                <a:ext cx="1123970" cy="837917"/>
                <a:chOff x="2133600" y="3128652"/>
                <a:chExt cx="1123970" cy="837917"/>
              </a:xfrm>
            </p:grpSpPr>
            <p:sp>
              <p:nvSpPr>
                <p:cNvPr id="258068" name="Rectangle 26"/>
                <p:cNvSpPr>
                  <a:spLocks noChangeArrowheads="1"/>
                </p:cNvSpPr>
                <p:nvPr/>
              </p:nvSpPr>
              <p:spPr bwMode="auto">
                <a:xfrm>
                  <a:off x="2438420" y="3128652"/>
                  <a:ext cx="488950" cy="45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20</a:t>
                  </a:r>
                  <a:endParaRPr lang="en-US" altLang="en-US" sz="2400" i="1">
                    <a:latin typeface="Times New Roman" pitchFamily="18" charset="0"/>
                  </a:endParaRPr>
                </a:p>
              </p:txBody>
            </p:sp>
            <p:sp>
              <p:nvSpPr>
                <p:cNvPr id="258069" name="Rectangle 27"/>
                <p:cNvSpPr>
                  <a:spLocks noChangeArrowheads="1"/>
                </p:cNvSpPr>
                <p:nvPr/>
              </p:nvSpPr>
              <p:spPr bwMode="auto">
                <a:xfrm>
                  <a:off x="2209820" y="3509523"/>
                  <a:ext cx="1047750" cy="45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(-0.6)</a:t>
                  </a:r>
                  <a:r>
                    <a:rPr lang="en-US" altLang="en-US" sz="2400" b="0" baseline="30000">
                      <a:latin typeface="Times New Roman" pitchFamily="18" charset="0"/>
                    </a:rPr>
                    <a:t>2</a:t>
                  </a:r>
                  <a:r>
                    <a:rPr lang="en-US" altLang="en-US" sz="2400" b="0">
                      <a:latin typeface="Times New Roman" pitchFamily="18" charset="0"/>
                      <a:sym typeface="Symbol" pitchFamily="18" charset="2"/>
                    </a:rPr>
                    <a:t> </a:t>
                  </a:r>
                  <a:endParaRPr lang="en-US" altLang="en-US" sz="2400" i="1">
                    <a:latin typeface="Times New Roman" pitchFamily="18" charset="0"/>
                  </a:endParaRPr>
                </a:p>
              </p:txBody>
            </p:sp>
            <p:cxnSp>
              <p:nvCxnSpPr>
                <p:cNvPr id="258070" name="Straight Connector 28"/>
                <p:cNvCxnSpPr>
                  <a:cxnSpLocks noChangeShapeType="1"/>
                </p:cNvCxnSpPr>
                <p:nvPr/>
              </p:nvCxnSpPr>
              <p:spPr bwMode="auto">
                <a:xfrm>
                  <a:off x="2133600" y="3548302"/>
                  <a:ext cx="990600" cy="0"/>
                </a:xfrm>
                <a:prstGeom prst="line">
                  <a:avLst/>
                </a:prstGeom>
                <a:noFill/>
                <a:ln w="9525" algn="ctr">
                  <a:solidFill>
                    <a:schemeClr val="tx1"/>
                  </a:solidFill>
                  <a:miter lim="800000"/>
                  <a:headEnd/>
                  <a:tailEnd/>
                </a:ln>
                <a:extLst>
                  <a:ext uri="{909E8E84-426E-40DD-AFC4-6F175D3DCCD1}">
                    <a14:hiddenFill xmlns:a14="http://schemas.microsoft.com/office/drawing/2010/main">
                      <a:noFill/>
                    </a14:hiddenFill>
                  </a:ext>
                </a:extLst>
              </p:spPr>
            </p:cxnSp>
          </p:grpSp>
        </p:grpSp>
        <p:sp>
          <p:nvSpPr>
            <p:cNvPr id="258071" name="Rectangle 30"/>
            <p:cNvSpPr>
              <a:spLocks noChangeArrowheads="1"/>
            </p:cNvSpPr>
            <p:nvPr/>
          </p:nvSpPr>
          <p:spPr bwMode="auto">
            <a:xfrm>
              <a:off x="1066800" y="3962400"/>
              <a:ext cx="2943225" cy="457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Angular displacement </a:t>
              </a:r>
              <a:endParaRPr lang="en-US" altLang="en-US" sz="2400" i="1">
                <a:latin typeface="Times New Roman" pitchFamily="18" charset="0"/>
              </a:endParaRPr>
            </a:p>
          </p:txBody>
        </p:sp>
      </p:grpSp>
      <p:sp>
        <p:nvSpPr>
          <p:cNvPr id="32" name="Rectangle 31"/>
          <p:cNvSpPr>
            <a:spLocks noChangeArrowheads="1"/>
          </p:cNvSpPr>
          <p:nvPr/>
        </p:nvSpPr>
        <p:spPr bwMode="auto">
          <a:xfrm>
            <a:off x="1066800" y="5938838"/>
            <a:ext cx="6081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Also , when t = 3 s, </a:t>
            </a:r>
            <a:r>
              <a:rPr lang="en-US" altLang="en-US" sz="2400" b="0">
                <a:solidFill>
                  <a:srgbClr val="66FFFF"/>
                </a:solidFill>
                <a:latin typeface="Symbol" pitchFamily="18" charset="2"/>
                <a:sym typeface="Symbol" pitchFamily="18" charset="2"/>
              </a:rPr>
              <a:t></a:t>
            </a:r>
            <a:r>
              <a:rPr lang="en-US" altLang="en-US" sz="2400" b="0">
                <a:solidFill>
                  <a:srgbClr val="66FFFF"/>
                </a:solidFill>
                <a:latin typeface="Times New Roman" pitchFamily="18" charset="0"/>
              </a:rPr>
              <a:t> </a:t>
            </a:r>
            <a:r>
              <a:rPr lang="en-US" altLang="en-US" sz="2400" b="0">
                <a:solidFill>
                  <a:schemeClr val="tx2"/>
                </a:solidFill>
                <a:latin typeface="Times New Roman" pitchFamily="18" charset="0"/>
              </a:rPr>
              <a:t>=</a:t>
            </a:r>
            <a:r>
              <a:rPr lang="en-US" altLang="en-US" sz="2400" b="0">
                <a:solidFill>
                  <a:srgbClr val="66FFFF"/>
                </a:solidFill>
                <a:latin typeface="Times New Roman" pitchFamily="18" charset="0"/>
              </a:rPr>
              <a:t> </a:t>
            </a:r>
            <a:r>
              <a:rPr lang="en-US" altLang="en-US" sz="2400" b="0">
                <a:solidFill>
                  <a:schemeClr val="tx2"/>
                </a:solidFill>
                <a:latin typeface="Times New Roman" pitchFamily="18" charset="0"/>
              </a:rPr>
              <a:t>20 e</a:t>
            </a:r>
            <a:r>
              <a:rPr lang="en-US" altLang="en-US" sz="2400" b="0" baseline="30000">
                <a:solidFill>
                  <a:schemeClr val="tx2"/>
                </a:solidFill>
                <a:latin typeface="Times New Roman" pitchFamily="18" charset="0"/>
              </a:rPr>
              <a:t>-0.6(3) b</a:t>
            </a:r>
            <a:r>
              <a:rPr lang="en-US" altLang="en-US" sz="2400" b="0">
                <a:solidFill>
                  <a:schemeClr val="tx2"/>
                </a:solidFill>
                <a:latin typeface="Times New Roman" pitchFamily="18" charset="0"/>
              </a:rPr>
              <a:t>= </a:t>
            </a:r>
            <a:r>
              <a:rPr lang="en-US" altLang="en-US" sz="2400" b="0">
                <a:solidFill>
                  <a:srgbClr val="66FFFF"/>
                </a:solidFill>
                <a:latin typeface="Times New Roman" pitchFamily="18" charset="0"/>
              </a:rPr>
              <a:t>3.306 rad/s</a:t>
            </a:r>
            <a:r>
              <a:rPr lang="en-US" altLang="en-US" sz="2400" b="0" baseline="30000">
                <a:solidFill>
                  <a:srgbClr val="66FFFF"/>
                </a:solidFill>
                <a:latin typeface="Times New Roman" pitchFamily="18" charset="0"/>
              </a:rPr>
              <a:t>2</a:t>
            </a:r>
            <a:endParaRPr lang="en-US" altLang="en-US" sz="2400" i="1">
              <a:latin typeface="Times New Roman" pitchFamily="18" charset="0"/>
            </a:endParaRPr>
          </a:p>
        </p:txBody>
      </p:sp>
      <p:sp>
        <p:nvSpPr>
          <p:cNvPr id="33" name="Rectangle 32"/>
          <p:cNvSpPr>
            <a:spLocks noChangeArrowheads="1"/>
          </p:cNvSpPr>
          <p:nvPr/>
        </p:nvSpPr>
        <p:spPr bwMode="auto">
          <a:xfrm>
            <a:off x="4953000" y="3055938"/>
            <a:ext cx="3810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buFont typeface="Symbol" pitchFamily="18" charset="2"/>
              <a:buChar char="Þ"/>
            </a:pPr>
            <a:r>
              <a:rPr lang="en-US" altLang="en-US" sz="2400" b="0">
                <a:solidFill>
                  <a:srgbClr val="66FFFF"/>
                </a:solidFill>
                <a:latin typeface="Times New Roman" pitchFamily="18" charset="0"/>
              </a:rPr>
              <a:t>  when t = 3 s, </a:t>
            </a:r>
          </a:p>
          <a:p>
            <a:pPr eaLnBrk="1" hangingPunct="1"/>
            <a:r>
              <a:rPr lang="en-US" altLang="en-US" sz="2400" b="0">
                <a:solidFill>
                  <a:srgbClr val="66FFFF"/>
                </a:solidFill>
                <a:latin typeface="Symbol" pitchFamily="18" charset="2"/>
              </a:rPr>
              <a:t>       w</a:t>
            </a:r>
            <a:r>
              <a:rPr lang="en-US" altLang="en-US" sz="2400" b="0">
                <a:solidFill>
                  <a:srgbClr val="66FFFF"/>
                </a:solidFill>
                <a:latin typeface="Times New Roman" pitchFamily="18" charset="0"/>
              </a:rPr>
              <a:t> = -5.510 rad/s  </a:t>
            </a:r>
            <a:endParaRPr lang="en-US" altLang="en-US" sz="2400" i="1">
              <a:solidFill>
                <a:srgbClr val="66FFFF"/>
              </a:solidFill>
              <a:latin typeface="Times New Roman" pitchFamily="18" charset="0"/>
            </a:endParaRPr>
          </a:p>
        </p:txBody>
      </p:sp>
      <p:sp>
        <p:nvSpPr>
          <p:cNvPr id="34" name="Rectangle 33"/>
          <p:cNvSpPr>
            <a:spLocks noChangeArrowheads="1"/>
          </p:cNvSpPr>
          <p:nvPr/>
        </p:nvSpPr>
        <p:spPr bwMode="auto">
          <a:xfrm>
            <a:off x="6324600" y="4808538"/>
            <a:ext cx="2590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buFont typeface="Symbol" pitchFamily="18" charset="2"/>
              <a:buChar char="Þ"/>
            </a:pPr>
            <a:r>
              <a:rPr lang="en-US" altLang="en-US" sz="2400" b="0">
                <a:solidFill>
                  <a:srgbClr val="66FFFF"/>
                </a:solidFill>
                <a:latin typeface="Times New Roman" pitchFamily="18" charset="0"/>
              </a:rPr>
              <a:t>  when t = 3 s, </a:t>
            </a:r>
          </a:p>
          <a:p>
            <a:pPr eaLnBrk="1" hangingPunct="1">
              <a:buFont typeface="Symbol" pitchFamily="18" charset="2"/>
              <a:buChar char=" "/>
            </a:pPr>
            <a:r>
              <a:rPr lang="en-US" altLang="en-US" sz="2400" b="0" i="1">
                <a:solidFill>
                  <a:srgbClr val="66FFFF"/>
                </a:solidFill>
                <a:latin typeface="Times New Roman" pitchFamily="18" charset="0"/>
                <a:sym typeface="Symbol" pitchFamily="18" charset="2"/>
              </a:rPr>
              <a:t></a:t>
            </a:r>
            <a:r>
              <a:rPr lang="en-US" altLang="en-US" sz="2400" b="0">
                <a:solidFill>
                  <a:srgbClr val="66FFFF"/>
                </a:solidFill>
                <a:latin typeface="Times New Roman" pitchFamily="18" charset="0"/>
              </a:rPr>
              <a:t> = 9.183 rad</a:t>
            </a:r>
          </a:p>
          <a:p>
            <a:pPr eaLnBrk="1" hangingPunct="1">
              <a:buFont typeface="Symbol" pitchFamily="18" charset="2"/>
              <a:buChar char=" "/>
            </a:pPr>
            <a:r>
              <a:rPr lang="en-US" altLang="en-US" sz="2400" b="0">
                <a:solidFill>
                  <a:srgbClr val="66FFFF"/>
                </a:solidFill>
                <a:latin typeface="Times New Roman" pitchFamily="18" charset="0"/>
              </a:rPr>
              <a:t>   = 1.46 rev.  </a:t>
            </a:r>
            <a:endParaRPr lang="en-US" altLang="en-US" sz="2400" i="1">
              <a:solidFill>
                <a:srgbClr val="66FFFF"/>
              </a:solidFill>
              <a:latin typeface="Times New Roman" pitchFamily="18" charset="0"/>
            </a:endParaRPr>
          </a:p>
        </p:txBody>
      </p:sp>
    </p:spTree>
    <p:extLst>
      <p:ext uri="{BB962C8B-B14F-4D97-AF65-F5344CB8AC3E}">
        <p14:creationId xmlns:p14="http://schemas.microsoft.com/office/powerpoint/2010/main" val="27243376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500" fill="hold"/>
                                        <p:tgtEl>
                                          <p:spTgt spid="33"/>
                                        </p:tgtEl>
                                        <p:attrNameLst>
                                          <p:attrName>ppt_x</p:attrName>
                                        </p:attrNameLst>
                                      </p:cBhvr>
                                      <p:tavLst>
                                        <p:tav tm="0">
                                          <p:val>
                                            <p:strVal val="#ppt_x"/>
                                          </p:val>
                                        </p:tav>
                                        <p:tav tm="100000">
                                          <p:val>
                                            <p:strVal val="#ppt_x"/>
                                          </p:val>
                                        </p:tav>
                                      </p:tavLst>
                                    </p:anim>
                                    <p:anim calcmode="lin" valueType="num">
                                      <p:cBhvr additive="base">
                                        <p:cTn id="1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500" fill="hold"/>
                                        <p:tgtEl>
                                          <p:spTgt spid="34"/>
                                        </p:tgtEl>
                                        <p:attrNameLst>
                                          <p:attrName>ppt_x</p:attrName>
                                        </p:attrNameLst>
                                      </p:cBhvr>
                                      <p:tavLst>
                                        <p:tav tm="0">
                                          <p:val>
                                            <p:strVal val="#ppt_x"/>
                                          </p:val>
                                        </p:tav>
                                        <p:tav tm="100000">
                                          <p:val>
                                            <p:strVal val="#ppt_x"/>
                                          </p:val>
                                        </p:tav>
                                      </p:tavLst>
                                    </p:anim>
                                    <p:anim calcmode="lin" valueType="num">
                                      <p:cBhvr additive="base">
                                        <p:cTn id="2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500" fill="hold"/>
                                        <p:tgtEl>
                                          <p:spTgt spid="32"/>
                                        </p:tgtEl>
                                        <p:attrNameLst>
                                          <p:attrName>ppt_x</p:attrName>
                                        </p:attrNameLst>
                                      </p:cBhvr>
                                      <p:tavLst>
                                        <p:tav tm="0">
                                          <p:val>
                                            <p:strVal val="#ppt_x"/>
                                          </p:val>
                                        </p:tav>
                                        <p:tav tm="100000">
                                          <p:val>
                                            <p:strVal val="#ppt_x"/>
                                          </p:val>
                                        </p:tav>
                                      </p:tavLst>
                                    </p:anim>
                                    <p:anim calcmode="lin" valueType="num">
                                      <p:cBhvr additive="base">
                                        <p:cTn id="3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Text Box 3"/>
          <p:cNvSpPr txBox="1">
            <a:spLocks noChangeArrowheads="1"/>
          </p:cNvSpPr>
          <p:nvPr/>
        </p:nvSpPr>
        <p:spPr bwMode="auto">
          <a:xfrm>
            <a:off x="685800" y="1295400"/>
            <a:ext cx="8077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1638" indent="-40163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2)</a:t>
            </a:r>
            <a:r>
              <a:rPr lang="en-US" altLang="en-US" sz="2400" b="0">
                <a:solidFill>
                  <a:schemeClr val="hlink"/>
                </a:solidFill>
                <a:latin typeface="Times New Roman" pitchFamily="18" charset="0"/>
              </a:rPr>
              <a:t>	The velocity of point P</a:t>
            </a:r>
            <a:r>
              <a:rPr lang="en-US" altLang="en-US" sz="2400" b="0">
                <a:latin typeface="Times New Roman" pitchFamily="18" charset="0"/>
              </a:rPr>
              <a:t> on the the fan, at a radius of 1.75 ft, is determined as</a:t>
            </a:r>
          </a:p>
          <a:p>
            <a:pPr algn="ctr" eaLnBrk="1" hangingPunct="1"/>
            <a:r>
              <a:rPr lang="en-US" altLang="en-US" sz="2400" b="0">
                <a:solidFill>
                  <a:schemeClr val="tx2"/>
                </a:solidFill>
                <a:latin typeface="Times New Roman" pitchFamily="18" charset="0"/>
              </a:rPr>
              <a:t>v</a:t>
            </a:r>
            <a:r>
              <a:rPr lang="en-US" altLang="en-US" sz="2400" b="0" baseline="-25000">
                <a:solidFill>
                  <a:schemeClr val="tx2"/>
                </a:solidFill>
                <a:latin typeface="Times New Roman" pitchFamily="18" charset="0"/>
              </a:rPr>
              <a:t>P</a:t>
            </a:r>
            <a:r>
              <a:rPr lang="en-US" altLang="en-US" sz="2400" b="0">
                <a:solidFill>
                  <a:schemeClr val="tx2"/>
                </a:solidFill>
                <a:latin typeface="Times New Roman" pitchFamily="18" charset="0"/>
              </a:rPr>
              <a:t> = </a:t>
            </a:r>
            <a:r>
              <a:rPr lang="en-US" altLang="en-US" sz="2400" b="0">
                <a:solidFill>
                  <a:schemeClr val="tx2"/>
                </a:solidFill>
                <a:latin typeface="Symbol" pitchFamily="18" charset="2"/>
              </a:rPr>
              <a:t>w</a:t>
            </a:r>
            <a:r>
              <a:rPr lang="en-US" altLang="en-US" sz="2400" b="0" baseline="-25000">
                <a:solidFill>
                  <a:schemeClr val="tx2"/>
                </a:solidFill>
                <a:latin typeface="Times New Roman" pitchFamily="18" charset="0"/>
              </a:rPr>
              <a:t> </a:t>
            </a:r>
            <a:r>
              <a:rPr lang="en-US" altLang="en-US" sz="2400" b="0">
                <a:solidFill>
                  <a:schemeClr val="tx2"/>
                </a:solidFill>
                <a:latin typeface="Times New Roman" pitchFamily="18" charset="0"/>
              </a:rPr>
              <a:t>r = (5.510)(1.75) = </a:t>
            </a:r>
            <a:r>
              <a:rPr lang="en-US" altLang="en-US" sz="2400" b="0">
                <a:solidFill>
                  <a:srgbClr val="66FFFF"/>
                </a:solidFill>
                <a:latin typeface="Times New Roman" pitchFamily="18" charset="0"/>
              </a:rPr>
              <a:t>9.64 ft/s</a:t>
            </a:r>
          </a:p>
        </p:txBody>
      </p:sp>
      <p:sp>
        <p:nvSpPr>
          <p:cNvPr id="260099" name="AutoShape 6">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60100" name="AutoShape 7">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grpSp>
        <p:nvGrpSpPr>
          <p:cNvPr id="2" name="Group 16"/>
          <p:cNvGrpSpPr>
            <a:grpSpLocks/>
          </p:cNvGrpSpPr>
          <p:nvPr/>
        </p:nvGrpSpPr>
        <p:grpSpPr bwMode="auto">
          <a:xfrm>
            <a:off x="1435100" y="4724400"/>
            <a:ext cx="7021513" cy="950913"/>
            <a:chOff x="664" y="3360"/>
            <a:chExt cx="4423" cy="599"/>
          </a:xfrm>
        </p:grpSpPr>
        <p:sp>
          <p:nvSpPr>
            <p:cNvPr id="260102" name="Text Box 9"/>
            <p:cNvSpPr txBox="1">
              <a:spLocks noChangeArrowheads="1"/>
            </p:cNvSpPr>
            <p:nvPr/>
          </p:nvSpPr>
          <p:spPr bwMode="auto">
            <a:xfrm>
              <a:off x="664" y="3360"/>
              <a:ext cx="4423" cy="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b="0">
                  <a:latin typeface="Times New Roman" pitchFamily="18" charset="0"/>
                </a:rPr>
                <a:t>The </a:t>
              </a:r>
              <a:r>
                <a:rPr lang="en-US" altLang="en-US" sz="2400" b="0">
                  <a:solidFill>
                    <a:schemeClr val="hlink"/>
                  </a:solidFill>
                  <a:latin typeface="Times New Roman" pitchFamily="18" charset="0"/>
                </a:rPr>
                <a:t>magnitude</a:t>
              </a:r>
              <a:r>
                <a:rPr lang="en-US" altLang="en-US" sz="2400" b="0">
                  <a:latin typeface="Times New Roman" pitchFamily="18" charset="0"/>
                </a:rPr>
                <a:t> of the acceleration of P is determined by</a:t>
              </a:r>
            </a:p>
            <a:p>
              <a:pPr algn="ctr" eaLnBrk="1" hangingPunct="1">
                <a:spcBef>
                  <a:spcPct val="35000"/>
                </a:spcBef>
              </a:pPr>
              <a:r>
                <a:rPr lang="en-US" altLang="en-US" sz="2400" b="0">
                  <a:latin typeface="Times New Roman" pitchFamily="18" charset="0"/>
                </a:rPr>
                <a:t>a</a:t>
              </a:r>
              <a:r>
                <a:rPr lang="en-US" altLang="en-US" sz="2400" b="0" baseline="-25000">
                  <a:latin typeface="Times New Roman" pitchFamily="18" charset="0"/>
                </a:rPr>
                <a:t>P</a:t>
              </a:r>
              <a:r>
                <a:rPr lang="en-US" altLang="en-US" sz="2400" b="0">
                  <a:latin typeface="Times New Roman" pitchFamily="18" charset="0"/>
                </a:rPr>
                <a:t> =   (a</a:t>
              </a:r>
              <a:r>
                <a:rPr lang="en-US" altLang="en-US" sz="2400" b="0" baseline="-25000">
                  <a:latin typeface="Times New Roman" pitchFamily="18" charset="0"/>
                </a:rPr>
                <a:t>n</a:t>
              </a:r>
              <a:r>
                <a:rPr lang="en-US" altLang="en-US" sz="2400" b="0">
                  <a:latin typeface="Times New Roman" pitchFamily="18" charset="0"/>
                </a:rPr>
                <a:t>)</a:t>
              </a:r>
              <a:r>
                <a:rPr lang="en-US" altLang="en-US" sz="2400" b="0" baseline="30000">
                  <a:latin typeface="Times New Roman" pitchFamily="18" charset="0"/>
                </a:rPr>
                <a:t>2</a:t>
              </a:r>
              <a:r>
                <a:rPr lang="en-US" altLang="en-US" sz="2400" b="0">
                  <a:latin typeface="Times New Roman" pitchFamily="18" charset="0"/>
                </a:rPr>
                <a:t> + (a</a:t>
              </a:r>
              <a:r>
                <a:rPr lang="en-US" altLang="en-US" sz="2400" b="0" baseline="-25000">
                  <a:latin typeface="Times New Roman" pitchFamily="18" charset="0"/>
                </a:rPr>
                <a:t>t</a:t>
              </a:r>
              <a:r>
                <a:rPr lang="en-US" altLang="en-US" sz="2400" b="0">
                  <a:latin typeface="Times New Roman" pitchFamily="18" charset="0"/>
                </a:rPr>
                <a:t>)</a:t>
              </a:r>
              <a:r>
                <a:rPr lang="en-US" altLang="en-US" sz="2400" b="0" baseline="30000">
                  <a:latin typeface="Times New Roman" pitchFamily="18" charset="0"/>
                </a:rPr>
                <a:t>2</a:t>
              </a:r>
              <a:r>
                <a:rPr lang="en-US" altLang="en-US" sz="2400" b="0">
                  <a:latin typeface="Times New Roman" pitchFamily="18" charset="0"/>
                </a:rPr>
                <a:t>  =   (</a:t>
              </a:r>
              <a:r>
                <a:rPr lang="en-US" altLang="en-US" sz="2400" b="0">
                  <a:solidFill>
                    <a:schemeClr val="tx2"/>
                  </a:solidFill>
                  <a:latin typeface="Times New Roman" pitchFamily="18" charset="0"/>
                </a:rPr>
                <a:t>53.13</a:t>
              </a:r>
              <a:r>
                <a:rPr lang="en-US" altLang="en-US" sz="2400" b="0">
                  <a:latin typeface="Times New Roman" pitchFamily="18" charset="0"/>
                </a:rPr>
                <a:t>)</a:t>
              </a:r>
              <a:r>
                <a:rPr lang="en-US" altLang="en-US" sz="2400" b="0" baseline="30000">
                  <a:latin typeface="Times New Roman" pitchFamily="18" charset="0"/>
                </a:rPr>
                <a:t>2</a:t>
              </a:r>
              <a:r>
                <a:rPr lang="en-US" altLang="en-US" sz="2400" b="0">
                  <a:latin typeface="Times New Roman" pitchFamily="18" charset="0"/>
                </a:rPr>
                <a:t> + (</a:t>
              </a:r>
              <a:r>
                <a:rPr lang="en-US" altLang="en-US" sz="2400" b="0">
                  <a:solidFill>
                    <a:schemeClr val="tx2"/>
                  </a:solidFill>
                  <a:latin typeface="Times New Roman" pitchFamily="18" charset="0"/>
                </a:rPr>
                <a:t>5.786</a:t>
              </a:r>
              <a:r>
                <a:rPr lang="en-US" altLang="en-US" sz="2400" b="0">
                  <a:latin typeface="Times New Roman" pitchFamily="18" charset="0"/>
                </a:rPr>
                <a:t>)</a:t>
              </a:r>
              <a:r>
                <a:rPr lang="en-US" altLang="en-US" sz="2400" b="0" baseline="30000">
                  <a:latin typeface="Times New Roman" pitchFamily="18" charset="0"/>
                </a:rPr>
                <a:t>2</a:t>
              </a:r>
              <a:r>
                <a:rPr lang="en-US" altLang="en-US" sz="2400" b="0">
                  <a:latin typeface="Times New Roman" pitchFamily="18" charset="0"/>
                </a:rPr>
                <a:t>  = </a:t>
              </a:r>
              <a:r>
                <a:rPr lang="en-US" altLang="en-US" sz="2400" b="0">
                  <a:solidFill>
                    <a:srgbClr val="66FFFF"/>
                  </a:solidFill>
                  <a:latin typeface="Times New Roman" pitchFamily="18" charset="0"/>
                </a:rPr>
                <a:t>53.4 ft/s</a:t>
              </a:r>
              <a:r>
                <a:rPr lang="en-US" altLang="en-US" sz="2400" b="0" baseline="30000">
                  <a:solidFill>
                    <a:srgbClr val="66FFFF"/>
                  </a:solidFill>
                  <a:latin typeface="Times New Roman" pitchFamily="18" charset="0"/>
                </a:rPr>
                <a:t>2</a:t>
              </a:r>
            </a:p>
          </p:txBody>
        </p:sp>
        <p:sp>
          <p:nvSpPr>
            <p:cNvPr id="260103" name="Line 10"/>
            <p:cNvSpPr>
              <a:spLocks noChangeShapeType="1"/>
            </p:cNvSpPr>
            <p:nvPr/>
          </p:nvSpPr>
          <p:spPr bwMode="auto">
            <a:xfrm>
              <a:off x="1200" y="3792"/>
              <a:ext cx="55"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0104" name="Line 11"/>
            <p:cNvSpPr>
              <a:spLocks noChangeShapeType="1"/>
            </p:cNvSpPr>
            <p:nvPr/>
          </p:nvSpPr>
          <p:spPr bwMode="auto">
            <a:xfrm flipV="1">
              <a:off x="1248" y="3696"/>
              <a:ext cx="52" cy="19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0105" name="Line 12"/>
            <p:cNvSpPr>
              <a:spLocks noChangeShapeType="1"/>
            </p:cNvSpPr>
            <p:nvPr/>
          </p:nvSpPr>
          <p:spPr bwMode="auto">
            <a:xfrm>
              <a:off x="1296" y="3696"/>
              <a:ext cx="86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0106" name="Line 13"/>
            <p:cNvSpPr>
              <a:spLocks noChangeShapeType="1"/>
            </p:cNvSpPr>
            <p:nvPr/>
          </p:nvSpPr>
          <p:spPr bwMode="auto">
            <a:xfrm>
              <a:off x="2400" y="3792"/>
              <a:ext cx="55" cy="9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0107" name="Line 14"/>
            <p:cNvSpPr>
              <a:spLocks noChangeShapeType="1"/>
            </p:cNvSpPr>
            <p:nvPr/>
          </p:nvSpPr>
          <p:spPr bwMode="auto">
            <a:xfrm flipV="1">
              <a:off x="2448" y="3696"/>
              <a:ext cx="52" cy="19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0108" name="Line 15"/>
            <p:cNvSpPr>
              <a:spLocks noChangeShapeType="1"/>
            </p:cNvSpPr>
            <p:nvPr/>
          </p:nvSpPr>
          <p:spPr bwMode="auto">
            <a:xfrm>
              <a:off x="2496" y="3696"/>
              <a:ext cx="14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60109" name="Text Box 17"/>
          <p:cNvSpPr txBox="1">
            <a:spLocks noChangeArrowheads="1"/>
          </p:cNvSpPr>
          <p:nvPr/>
        </p:nvSpPr>
        <p:spPr bwMode="auto">
          <a:xfrm>
            <a:off x="2667000" y="533400"/>
            <a:ext cx="419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EXAMPLE </a:t>
            </a:r>
            <a:r>
              <a:rPr lang="en-US" altLang="en-US" sz="2400" b="0">
                <a:solidFill>
                  <a:srgbClr val="00FF00"/>
                </a:solidFill>
                <a:latin typeface="Times New Roman" pitchFamily="18" charset="0"/>
              </a:rPr>
              <a:t>(continued)</a:t>
            </a:r>
          </a:p>
        </p:txBody>
      </p:sp>
      <p:sp>
        <p:nvSpPr>
          <p:cNvPr id="18" name="Text Box 5"/>
          <p:cNvSpPr txBox="1">
            <a:spLocks noChangeArrowheads="1"/>
          </p:cNvSpPr>
          <p:nvPr/>
        </p:nvSpPr>
        <p:spPr bwMode="auto">
          <a:xfrm>
            <a:off x="762000" y="2667000"/>
            <a:ext cx="807720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1638" indent="-401638"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     The </a:t>
            </a:r>
            <a:r>
              <a:rPr lang="en-US" altLang="en-US" sz="2400" b="0">
                <a:solidFill>
                  <a:schemeClr val="hlink"/>
                </a:solidFill>
                <a:latin typeface="Times New Roman" pitchFamily="18" charset="0"/>
              </a:rPr>
              <a:t>normal and tangential components of acceleration</a:t>
            </a:r>
            <a:r>
              <a:rPr lang="en-US" altLang="en-US" sz="2400" b="0">
                <a:latin typeface="Times New Roman" pitchFamily="18" charset="0"/>
              </a:rPr>
              <a:t> of point P are calculated as</a:t>
            </a:r>
          </a:p>
          <a:p>
            <a:pPr algn="ctr" eaLnBrk="1" hangingPunct="1">
              <a:spcBef>
                <a:spcPts val="600"/>
              </a:spcBef>
            </a:pPr>
            <a:r>
              <a:rPr lang="en-US" altLang="en-US" sz="2400" b="0">
                <a:solidFill>
                  <a:schemeClr val="tx2"/>
                </a:solidFill>
                <a:latin typeface="Times New Roman" pitchFamily="18" charset="0"/>
              </a:rPr>
              <a:t>a</a:t>
            </a:r>
            <a:r>
              <a:rPr lang="en-US" altLang="en-US" sz="2400" b="0" baseline="-25000">
                <a:solidFill>
                  <a:schemeClr val="tx2"/>
                </a:solidFill>
                <a:latin typeface="Times New Roman" pitchFamily="18" charset="0"/>
              </a:rPr>
              <a:t>n</a:t>
            </a:r>
            <a:r>
              <a:rPr lang="en-US" altLang="en-US" sz="2400" b="0">
                <a:solidFill>
                  <a:schemeClr val="tx2"/>
                </a:solidFill>
                <a:latin typeface="Times New Roman" pitchFamily="18" charset="0"/>
              </a:rPr>
              <a:t> = (</a:t>
            </a:r>
            <a:r>
              <a:rPr lang="en-US" altLang="en-US" sz="2400" b="0">
                <a:solidFill>
                  <a:schemeClr val="tx2"/>
                </a:solidFill>
                <a:latin typeface="Symbol" pitchFamily="18" charset="2"/>
              </a:rPr>
              <a:t>w</a:t>
            </a:r>
            <a:r>
              <a:rPr lang="en-US" altLang="en-US" sz="2400" b="0">
                <a:solidFill>
                  <a:schemeClr val="tx2"/>
                </a:solidFill>
                <a:latin typeface="Times New Roman" pitchFamily="18" charset="0"/>
              </a:rPr>
              <a:t>)</a:t>
            </a:r>
            <a:r>
              <a:rPr lang="en-US" altLang="en-US" sz="2400" b="0" baseline="30000">
                <a:solidFill>
                  <a:schemeClr val="tx2"/>
                </a:solidFill>
                <a:latin typeface="Times New Roman" pitchFamily="18" charset="0"/>
              </a:rPr>
              <a:t>2 </a:t>
            </a:r>
            <a:r>
              <a:rPr lang="en-US" altLang="en-US" sz="2400" b="0">
                <a:solidFill>
                  <a:schemeClr val="tx2"/>
                </a:solidFill>
                <a:latin typeface="Times New Roman" pitchFamily="18" charset="0"/>
              </a:rPr>
              <a:t>r = (5.510)</a:t>
            </a:r>
            <a:r>
              <a:rPr lang="en-US" altLang="en-US" sz="2400" b="0" baseline="30000">
                <a:solidFill>
                  <a:schemeClr val="tx2"/>
                </a:solidFill>
                <a:latin typeface="Times New Roman" pitchFamily="18" charset="0"/>
              </a:rPr>
              <a:t>2 </a:t>
            </a:r>
            <a:r>
              <a:rPr lang="en-US" altLang="en-US" sz="2400" b="0">
                <a:solidFill>
                  <a:schemeClr val="tx2"/>
                </a:solidFill>
                <a:latin typeface="Times New Roman" pitchFamily="18" charset="0"/>
              </a:rPr>
              <a:t>(1.75) = 53.13 ft/s</a:t>
            </a:r>
            <a:r>
              <a:rPr lang="en-US" altLang="en-US" sz="2400" b="0" baseline="30000">
                <a:solidFill>
                  <a:schemeClr val="tx2"/>
                </a:solidFill>
                <a:latin typeface="Times New Roman" pitchFamily="18" charset="0"/>
              </a:rPr>
              <a:t>2</a:t>
            </a:r>
          </a:p>
          <a:p>
            <a:pPr algn="ctr" eaLnBrk="1" hangingPunct="1">
              <a:spcBef>
                <a:spcPts val="600"/>
              </a:spcBef>
            </a:pPr>
            <a:r>
              <a:rPr lang="en-US" altLang="en-US" sz="2400" b="0">
                <a:solidFill>
                  <a:schemeClr val="tx2"/>
                </a:solidFill>
                <a:latin typeface="Times New Roman" pitchFamily="18" charset="0"/>
              </a:rPr>
              <a:t>a</a:t>
            </a:r>
            <a:r>
              <a:rPr lang="en-US" altLang="en-US" sz="2400" b="0" baseline="-25000">
                <a:solidFill>
                  <a:schemeClr val="tx2"/>
                </a:solidFill>
                <a:latin typeface="Times New Roman" pitchFamily="18" charset="0"/>
              </a:rPr>
              <a:t>t</a:t>
            </a:r>
            <a:r>
              <a:rPr lang="en-US" altLang="en-US" sz="2400" b="0">
                <a:solidFill>
                  <a:schemeClr val="tx2"/>
                </a:solidFill>
                <a:latin typeface="Times New Roman" pitchFamily="18" charset="0"/>
              </a:rPr>
              <a:t> = </a:t>
            </a:r>
            <a:r>
              <a:rPr lang="en-US" altLang="en-US" sz="2400" b="0">
                <a:solidFill>
                  <a:schemeClr val="tx2"/>
                </a:solidFill>
                <a:latin typeface="Symbol" pitchFamily="18" charset="2"/>
              </a:rPr>
              <a:t>a</a:t>
            </a:r>
            <a:r>
              <a:rPr lang="en-US" altLang="en-US" sz="2400" b="0" baseline="-25000">
                <a:solidFill>
                  <a:schemeClr val="tx2"/>
                </a:solidFill>
                <a:latin typeface="Times New Roman" pitchFamily="18" charset="0"/>
              </a:rPr>
              <a:t> </a:t>
            </a:r>
            <a:r>
              <a:rPr lang="en-US" altLang="en-US" sz="2400" b="0">
                <a:solidFill>
                  <a:schemeClr val="tx2"/>
                </a:solidFill>
                <a:latin typeface="Times New Roman" pitchFamily="18" charset="0"/>
              </a:rPr>
              <a:t>r </a:t>
            </a:r>
            <a:r>
              <a:rPr lang="en-US" altLang="en-US" sz="2400" b="0">
                <a:solidFill>
                  <a:schemeClr val="tx2"/>
                </a:solidFill>
                <a:latin typeface="Times New Roman" pitchFamily="18" charset="0"/>
                <a:sym typeface="Symbol" pitchFamily="18" charset="2"/>
              </a:rPr>
              <a:t>=</a:t>
            </a:r>
            <a:r>
              <a:rPr lang="en-US" altLang="en-US" sz="2400" b="0">
                <a:solidFill>
                  <a:schemeClr val="tx2"/>
                </a:solidFill>
                <a:latin typeface="Times New Roman" pitchFamily="18" charset="0"/>
              </a:rPr>
              <a:t>  (3.306)(1.75) = 5.786 ft/s</a:t>
            </a:r>
            <a:r>
              <a:rPr lang="en-US" altLang="en-US" sz="2400" b="0" baseline="30000">
                <a:solidFill>
                  <a:schemeClr val="tx2"/>
                </a:solidFill>
                <a:latin typeface="Times New Roman" pitchFamily="18" charset="0"/>
              </a:rPr>
              <a:t>2</a:t>
            </a:r>
          </a:p>
        </p:txBody>
      </p:sp>
    </p:spTree>
    <p:extLst>
      <p:ext uri="{BB962C8B-B14F-4D97-AF65-F5344CB8AC3E}">
        <p14:creationId xmlns:p14="http://schemas.microsoft.com/office/powerpoint/2010/main" val="4060355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1"/>
                                        </p:tgtEl>
                                        <p:attrNameLst>
                                          <p:attrName>style.visibility</p:attrName>
                                        </p:attrNameLst>
                                      </p:cBhvr>
                                      <p:to>
                                        <p:strVal val="visible"/>
                                      </p:to>
                                    </p:set>
                                    <p:anim calcmode="lin" valueType="num">
                                      <p:cBhvr additive="base">
                                        <p:cTn id="7" dur="500" fill="hold"/>
                                        <p:tgtEl>
                                          <p:spTgt spid="119811"/>
                                        </p:tgtEl>
                                        <p:attrNameLst>
                                          <p:attrName>ppt_x</p:attrName>
                                        </p:attrNameLst>
                                      </p:cBhvr>
                                      <p:tavLst>
                                        <p:tav tm="0">
                                          <p:val>
                                            <p:strVal val="0-#ppt_w/2"/>
                                          </p:val>
                                        </p:tav>
                                        <p:tav tm="100000">
                                          <p:val>
                                            <p:strVal val="#ppt_x"/>
                                          </p:val>
                                        </p:tav>
                                      </p:tavLst>
                                    </p:anim>
                                    <p:anim calcmode="lin" valueType="num">
                                      <p:cBhvr additive="base">
                                        <p:cTn id="8" dur="500" fill="hold"/>
                                        <p:tgtEl>
                                          <p:spTgt spid="11981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autoUpdateAnimBg="0"/>
      <p:bldP spid="1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Text Box 2"/>
          <p:cNvSpPr txBox="1">
            <a:spLocks noChangeArrowheads="1"/>
          </p:cNvSpPr>
          <p:nvPr/>
        </p:nvSpPr>
        <p:spPr bwMode="auto">
          <a:xfrm>
            <a:off x="2667000" y="381000"/>
            <a:ext cx="4383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00FF00"/>
                </a:solidFill>
                <a:latin typeface="Times New Roman" pitchFamily="18" charset="0"/>
              </a:rPr>
              <a:t>GROUP PROBLEM SOLVING</a:t>
            </a:r>
          </a:p>
        </p:txBody>
      </p:sp>
      <p:sp>
        <p:nvSpPr>
          <p:cNvPr id="121859" name="Text Box 3"/>
          <p:cNvSpPr txBox="1">
            <a:spLocks noChangeArrowheads="1"/>
          </p:cNvSpPr>
          <p:nvPr/>
        </p:nvSpPr>
        <p:spPr bwMode="auto">
          <a:xfrm>
            <a:off x="3429000" y="990600"/>
            <a:ext cx="54102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FF0000"/>
                </a:solidFill>
                <a:latin typeface="Times New Roman" pitchFamily="18" charset="0"/>
              </a:rPr>
              <a:t>Given:</a:t>
            </a:r>
            <a:r>
              <a:rPr lang="en-US" altLang="en-US" sz="2400" b="0">
                <a:latin typeface="Times New Roman" pitchFamily="18" charset="0"/>
              </a:rPr>
              <a:t> Starting from rest when gear A 	is given a constant angular 	acceleration, </a:t>
            </a:r>
            <a:r>
              <a:rPr lang="en-US" altLang="en-US" sz="2400" b="0">
                <a:latin typeface="Symbol" pitchFamily="18" charset="2"/>
              </a:rPr>
              <a:t>a</a:t>
            </a:r>
            <a:r>
              <a:rPr lang="en-US" altLang="en-US" sz="2400" b="0" baseline="-25000">
                <a:latin typeface="Times New Roman" pitchFamily="18" charset="0"/>
              </a:rPr>
              <a:t>A</a:t>
            </a:r>
            <a:r>
              <a:rPr lang="en-US" altLang="en-US" sz="2400" b="0">
                <a:latin typeface="Times New Roman" pitchFamily="18" charset="0"/>
              </a:rPr>
              <a:t> = 4.5 rad/s</a:t>
            </a:r>
            <a:r>
              <a:rPr lang="en-US" altLang="en-US" sz="2400" b="0" baseline="30000">
                <a:latin typeface="Times New Roman" pitchFamily="18" charset="0"/>
              </a:rPr>
              <a:t>2</a:t>
            </a:r>
            <a:r>
              <a:rPr lang="en-US" altLang="en-US" sz="2400" b="0">
                <a:latin typeface="Times New Roman" pitchFamily="18" charset="0"/>
              </a:rPr>
              <a:t>. The 	cord is wrapped around pulley D 	which is rigidly attached to gear B.</a:t>
            </a:r>
          </a:p>
        </p:txBody>
      </p:sp>
      <p:sp>
        <p:nvSpPr>
          <p:cNvPr id="121860" name="Text Box 4"/>
          <p:cNvSpPr txBox="1">
            <a:spLocks noChangeArrowheads="1"/>
          </p:cNvSpPr>
          <p:nvPr/>
        </p:nvSpPr>
        <p:spPr bwMode="auto">
          <a:xfrm>
            <a:off x="3505200" y="2979738"/>
            <a:ext cx="533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a:solidFill>
                  <a:srgbClr val="FF0000"/>
                </a:solidFill>
                <a:latin typeface="Times New Roman" pitchFamily="18" charset="0"/>
              </a:rPr>
              <a:t>Find:</a:t>
            </a:r>
            <a:r>
              <a:rPr lang="en-US" altLang="en-US" sz="2400" b="0">
                <a:latin typeface="Times New Roman" pitchFamily="18" charset="0"/>
              </a:rPr>
              <a:t>	The velocity of cylinder C and</a:t>
            </a:r>
          </a:p>
          <a:p>
            <a:pPr eaLnBrk="1" hangingPunct="1"/>
            <a:r>
              <a:rPr lang="en-US" altLang="en-US" sz="2400" b="0">
                <a:latin typeface="Times New Roman" pitchFamily="18" charset="0"/>
              </a:rPr>
              <a:t>	the distance it travels in 3 seconds.</a:t>
            </a:r>
          </a:p>
        </p:txBody>
      </p:sp>
      <p:sp>
        <p:nvSpPr>
          <p:cNvPr id="121861" name="Text Box 5"/>
          <p:cNvSpPr txBox="1">
            <a:spLocks noChangeArrowheads="1"/>
          </p:cNvSpPr>
          <p:nvPr/>
        </p:nvSpPr>
        <p:spPr bwMode="auto">
          <a:xfrm>
            <a:off x="533400" y="3886200"/>
            <a:ext cx="8305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250950" indent="-1250950" eaLnBrk="0" hangingPunct="0">
              <a:tabLst>
                <a:tab pos="863600" algn="l"/>
              </a:tabLst>
              <a:defRPr sz="4000">
                <a:solidFill>
                  <a:schemeClr val="tx1"/>
                </a:solidFill>
                <a:latin typeface="Arial" charset="0"/>
              </a:defRPr>
            </a:lvl1pPr>
            <a:lvl2pPr marL="742950" indent="-285750" eaLnBrk="0" hangingPunct="0">
              <a:tabLst>
                <a:tab pos="863600" algn="l"/>
              </a:tabLst>
              <a:defRPr sz="4000">
                <a:solidFill>
                  <a:schemeClr val="tx1"/>
                </a:solidFill>
                <a:latin typeface="Arial" charset="0"/>
              </a:defRPr>
            </a:lvl2pPr>
            <a:lvl3pPr marL="1143000" indent="-228600" eaLnBrk="0" hangingPunct="0">
              <a:tabLst>
                <a:tab pos="863600" algn="l"/>
              </a:tabLst>
              <a:defRPr sz="4000">
                <a:solidFill>
                  <a:schemeClr val="tx1"/>
                </a:solidFill>
                <a:latin typeface="Arial" charset="0"/>
              </a:defRPr>
            </a:lvl3pPr>
            <a:lvl4pPr marL="1600200" indent="-228600" eaLnBrk="0" hangingPunct="0">
              <a:tabLst>
                <a:tab pos="863600" algn="l"/>
              </a:tabLst>
              <a:defRPr sz="4000">
                <a:solidFill>
                  <a:schemeClr val="tx1"/>
                </a:solidFill>
                <a:latin typeface="Arial" charset="0"/>
              </a:defRPr>
            </a:lvl4pPr>
            <a:lvl5pPr marL="2057400" indent="-228600" eaLnBrk="0" hangingPunct="0">
              <a:tabLst>
                <a:tab pos="863600" algn="l"/>
              </a:tabLst>
              <a:defRPr sz="4000">
                <a:solidFill>
                  <a:schemeClr val="tx1"/>
                </a:solidFill>
                <a:latin typeface="Arial" charset="0"/>
              </a:defRPr>
            </a:lvl5pPr>
            <a:lvl6pPr marL="2514600" indent="-228600" eaLnBrk="0" fontAlgn="base" hangingPunct="0">
              <a:spcBef>
                <a:spcPct val="0"/>
              </a:spcBef>
              <a:spcAft>
                <a:spcPct val="0"/>
              </a:spcAft>
              <a:tabLst>
                <a:tab pos="863600" algn="l"/>
              </a:tabLst>
              <a:defRPr sz="4000">
                <a:solidFill>
                  <a:schemeClr val="tx1"/>
                </a:solidFill>
                <a:latin typeface="Arial" charset="0"/>
              </a:defRPr>
            </a:lvl6pPr>
            <a:lvl7pPr marL="2971800" indent="-228600" eaLnBrk="0" fontAlgn="base" hangingPunct="0">
              <a:spcBef>
                <a:spcPct val="0"/>
              </a:spcBef>
              <a:spcAft>
                <a:spcPct val="0"/>
              </a:spcAft>
              <a:tabLst>
                <a:tab pos="863600" algn="l"/>
              </a:tabLst>
              <a:defRPr sz="4000">
                <a:solidFill>
                  <a:schemeClr val="tx1"/>
                </a:solidFill>
                <a:latin typeface="Arial" charset="0"/>
              </a:defRPr>
            </a:lvl7pPr>
            <a:lvl8pPr marL="3429000" indent="-228600" eaLnBrk="0" fontAlgn="base" hangingPunct="0">
              <a:spcBef>
                <a:spcPct val="0"/>
              </a:spcBef>
              <a:spcAft>
                <a:spcPct val="0"/>
              </a:spcAft>
              <a:tabLst>
                <a:tab pos="863600" algn="l"/>
              </a:tabLst>
              <a:defRPr sz="4000">
                <a:solidFill>
                  <a:schemeClr val="tx1"/>
                </a:solidFill>
                <a:latin typeface="Arial" charset="0"/>
              </a:defRPr>
            </a:lvl8pPr>
            <a:lvl9pPr marL="3886200" indent="-228600" eaLnBrk="0" fontAlgn="base" hangingPunct="0">
              <a:spcBef>
                <a:spcPct val="0"/>
              </a:spcBef>
              <a:spcAft>
                <a:spcPct val="0"/>
              </a:spcAft>
              <a:tabLst>
                <a:tab pos="863600" algn="l"/>
              </a:tabLst>
              <a:defRPr sz="4000">
                <a:solidFill>
                  <a:schemeClr val="tx1"/>
                </a:solidFill>
                <a:latin typeface="Arial" charset="0"/>
              </a:defRPr>
            </a:lvl9pPr>
          </a:lstStyle>
          <a:p>
            <a:pPr eaLnBrk="1" hangingPunct="1"/>
            <a:r>
              <a:rPr lang="en-US" altLang="en-US" sz="2400" b="0">
                <a:latin typeface="Times New Roman" pitchFamily="18" charset="0"/>
              </a:rPr>
              <a:t>	1)	The angular acceleration of gear B (and pulley D) can be related to </a:t>
            </a:r>
            <a:r>
              <a:rPr lang="en-US" altLang="en-US" sz="2400" b="0">
                <a:latin typeface="Symbol" pitchFamily="18" charset="2"/>
              </a:rPr>
              <a:t>a</a:t>
            </a:r>
            <a:r>
              <a:rPr lang="en-US" altLang="en-US" sz="2400" b="0" baseline="-25000">
                <a:latin typeface="Times New Roman" pitchFamily="18" charset="0"/>
              </a:rPr>
              <a:t>A</a:t>
            </a:r>
            <a:r>
              <a:rPr lang="en-US" altLang="en-US" sz="2400" b="0">
                <a:latin typeface="Times New Roman" pitchFamily="18" charset="0"/>
              </a:rPr>
              <a:t>.</a:t>
            </a:r>
          </a:p>
          <a:p>
            <a:pPr eaLnBrk="1" hangingPunct="1"/>
            <a:r>
              <a:rPr lang="en-US" altLang="en-US" sz="2400" b="0">
                <a:latin typeface="Times New Roman" pitchFamily="18" charset="0"/>
              </a:rPr>
              <a:t>	2)	The acceleration of cylinder C can be determined by using the equations for motion of a point on a rotating body since (</a:t>
            </a:r>
            <a:r>
              <a:rPr lang="en-US" altLang="en-US" sz="2400" b="0">
                <a:latin typeface="Times New Roman" pitchFamily="18" charset="0"/>
                <a:sym typeface="Symbol" pitchFamily="18" charset="2"/>
              </a:rPr>
              <a:t>a</a:t>
            </a:r>
            <a:r>
              <a:rPr lang="en-US" altLang="en-US" sz="2400" b="0" baseline="-25000">
                <a:latin typeface="Times New Roman" pitchFamily="18" charset="0"/>
                <a:sym typeface="Symbol" pitchFamily="18" charset="2"/>
              </a:rPr>
              <a:t>t</a:t>
            </a:r>
            <a:r>
              <a:rPr lang="en-US" altLang="en-US" sz="2400" b="0">
                <a:latin typeface="Times New Roman" pitchFamily="18" charset="0"/>
              </a:rPr>
              <a:t>)</a:t>
            </a:r>
            <a:r>
              <a:rPr lang="en-US" altLang="en-US" sz="2400" b="0" baseline="-25000">
                <a:latin typeface="Times New Roman" pitchFamily="18" charset="0"/>
              </a:rPr>
              <a:t>D </a:t>
            </a:r>
            <a:r>
              <a:rPr lang="en-US" altLang="en-US" sz="2400" b="0">
                <a:latin typeface="Times New Roman" pitchFamily="18" charset="0"/>
              </a:rPr>
              <a:t>at point P is the same as a</a:t>
            </a:r>
            <a:r>
              <a:rPr lang="en-US" altLang="en-US" sz="2400" b="0" baseline="-25000">
                <a:latin typeface="Times New Roman" pitchFamily="18" charset="0"/>
              </a:rPr>
              <a:t>c</a:t>
            </a:r>
            <a:r>
              <a:rPr lang="en-US" altLang="en-US" sz="2400" b="0">
                <a:latin typeface="Times New Roman" pitchFamily="18" charset="0"/>
              </a:rPr>
              <a:t>.</a:t>
            </a:r>
          </a:p>
          <a:p>
            <a:pPr eaLnBrk="1" hangingPunct="1"/>
            <a:r>
              <a:rPr lang="en-US" altLang="en-US" sz="2400" b="0">
                <a:latin typeface="Times New Roman" pitchFamily="18" charset="0"/>
              </a:rPr>
              <a:t>	3)	The velocity and distance of C can be found by using the constant acceleration equations.</a:t>
            </a:r>
          </a:p>
        </p:txBody>
      </p:sp>
      <p:sp>
        <p:nvSpPr>
          <p:cNvPr id="264198" name="AutoShape 6">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64199" name="AutoShape 7">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pic>
        <p:nvPicPr>
          <p:cNvPr id="26420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66800"/>
            <a:ext cx="2773363" cy="272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4201" name="Text Box 9"/>
          <p:cNvSpPr txBox="1">
            <a:spLocks noChangeArrowheads="1"/>
          </p:cNvSpPr>
          <p:nvPr/>
        </p:nvSpPr>
        <p:spPr bwMode="auto">
          <a:xfrm>
            <a:off x="517525" y="3927475"/>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rgbClr val="FF0000"/>
                </a:solidFill>
                <a:latin typeface="Times New Roman" pitchFamily="18" charset="0"/>
              </a:rPr>
              <a:t>Plan:</a:t>
            </a:r>
            <a:r>
              <a:rPr lang="en-US" altLang="en-US" sz="2400" b="0">
                <a:latin typeface="Times New Roman" pitchFamily="18" charset="0"/>
              </a:rPr>
              <a:t>	</a:t>
            </a:r>
          </a:p>
        </p:txBody>
      </p:sp>
    </p:spTree>
    <p:extLst>
      <p:ext uri="{BB962C8B-B14F-4D97-AF65-F5344CB8AC3E}">
        <p14:creationId xmlns:p14="http://schemas.microsoft.com/office/powerpoint/2010/main" val="576745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59"/>
                                        </p:tgtEl>
                                        <p:attrNameLst>
                                          <p:attrName>style.visibility</p:attrName>
                                        </p:attrNameLst>
                                      </p:cBhvr>
                                      <p:to>
                                        <p:strVal val="visible"/>
                                      </p:to>
                                    </p:set>
                                    <p:anim calcmode="lin" valueType="num">
                                      <p:cBhvr additive="base">
                                        <p:cTn id="7" dur="500" fill="hold"/>
                                        <p:tgtEl>
                                          <p:spTgt spid="121859"/>
                                        </p:tgtEl>
                                        <p:attrNameLst>
                                          <p:attrName>ppt_x</p:attrName>
                                        </p:attrNameLst>
                                      </p:cBhvr>
                                      <p:tavLst>
                                        <p:tav tm="0">
                                          <p:val>
                                            <p:strVal val="0-#ppt_w/2"/>
                                          </p:val>
                                        </p:tav>
                                        <p:tav tm="100000">
                                          <p:val>
                                            <p:strVal val="#ppt_x"/>
                                          </p:val>
                                        </p:tav>
                                      </p:tavLst>
                                    </p:anim>
                                    <p:anim calcmode="lin" valueType="num">
                                      <p:cBhvr additive="base">
                                        <p:cTn id="8" dur="500" fill="hold"/>
                                        <p:tgtEl>
                                          <p:spTgt spid="12185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1860"/>
                                        </p:tgtEl>
                                        <p:attrNameLst>
                                          <p:attrName>style.visibility</p:attrName>
                                        </p:attrNameLst>
                                      </p:cBhvr>
                                      <p:to>
                                        <p:strVal val="visible"/>
                                      </p:to>
                                    </p:set>
                                    <p:anim calcmode="lin" valueType="num">
                                      <p:cBhvr additive="base">
                                        <p:cTn id="13" dur="500" fill="hold"/>
                                        <p:tgtEl>
                                          <p:spTgt spid="121860"/>
                                        </p:tgtEl>
                                        <p:attrNameLst>
                                          <p:attrName>ppt_x</p:attrName>
                                        </p:attrNameLst>
                                      </p:cBhvr>
                                      <p:tavLst>
                                        <p:tav tm="0">
                                          <p:val>
                                            <p:strVal val="0-#ppt_w/2"/>
                                          </p:val>
                                        </p:tav>
                                        <p:tav tm="100000">
                                          <p:val>
                                            <p:strVal val="#ppt_x"/>
                                          </p:val>
                                        </p:tav>
                                      </p:tavLst>
                                    </p:anim>
                                    <p:anim calcmode="lin" valueType="num">
                                      <p:cBhvr additive="base">
                                        <p:cTn id="14" dur="500" fill="hold"/>
                                        <p:tgtEl>
                                          <p:spTgt spid="121860"/>
                                        </p:tgtEl>
                                        <p:attrNameLst>
                                          <p:attrName>ppt_y</p:attrName>
                                        </p:attrNameLst>
                                      </p:cBhvr>
                                      <p:tavLst>
                                        <p:tav tm="0">
                                          <p:val>
                                            <p:strVal val="#ppt_y"/>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64201"/>
                                        </p:tgtEl>
                                        <p:attrNameLst>
                                          <p:attrName>style.visibility</p:attrName>
                                        </p:attrNameLst>
                                      </p:cBhvr>
                                      <p:to>
                                        <p:strVal val="visible"/>
                                      </p:to>
                                    </p:set>
                                    <p:anim calcmode="lin" valueType="num">
                                      <p:cBhvr additive="base">
                                        <p:cTn id="17" dur="500" fill="hold"/>
                                        <p:tgtEl>
                                          <p:spTgt spid="264201"/>
                                        </p:tgtEl>
                                        <p:attrNameLst>
                                          <p:attrName>ppt_x</p:attrName>
                                        </p:attrNameLst>
                                      </p:cBhvr>
                                      <p:tavLst>
                                        <p:tav tm="0">
                                          <p:val>
                                            <p:strVal val="#ppt_x"/>
                                          </p:val>
                                        </p:tav>
                                        <p:tav tm="100000">
                                          <p:val>
                                            <p:strVal val="#ppt_x"/>
                                          </p:val>
                                        </p:tav>
                                      </p:tavLst>
                                    </p:anim>
                                    <p:anim calcmode="lin" valueType="num">
                                      <p:cBhvr additive="base">
                                        <p:cTn id="18" dur="500" fill="hold"/>
                                        <p:tgtEl>
                                          <p:spTgt spid="26420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21861"/>
                                        </p:tgtEl>
                                        <p:attrNameLst>
                                          <p:attrName>style.visibility</p:attrName>
                                        </p:attrNameLst>
                                      </p:cBhvr>
                                      <p:to>
                                        <p:strVal val="visible"/>
                                      </p:to>
                                    </p:set>
                                    <p:anim calcmode="lin" valueType="num">
                                      <p:cBhvr additive="base">
                                        <p:cTn id="23" dur="500" fill="hold"/>
                                        <p:tgtEl>
                                          <p:spTgt spid="121861"/>
                                        </p:tgtEl>
                                        <p:attrNameLst>
                                          <p:attrName>ppt_x</p:attrName>
                                        </p:attrNameLst>
                                      </p:cBhvr>
                                      <p:tavLst>
                                        <p:tav tm="0">
                                          <p:val>
                                            <p:strVal val="0-#ppt_w/2"/>
                                          </p:val>
                                        </p:tav>
                                        <p:tav tm="100000">
                                          <p:val>
                                            <p:strVal val="#ppt_x"/>
                                          </p:val>
                                        </p:tav>
                                      </p:tavLst>
                                    </p:anim>
                                    <p:anim calcmode="lin" valueType="num">
                                      <p:cBhvr additive="base">
                                        <p:cTn id="24" dur="500" fill="hold"/>
                                        <p:tgtEl>
                                          <p:spTgt spid="1218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autoUpdateAnimBg="0"/>
      <p:bldP spid="121860" grpId="0" autoUpdateAnimBg="0"/>
      <p:bldP spid="121861" grpId="0" autoUpdateAnimBg="0"/>
      <p:bldP spid="26420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Text Box 2"/>
          <p:cNvSpPr txBox="1">
            <a:spLocks noChangeArrowheads="1"/>
          </p:cNvSpPr>
          <p:nvPr/>
        </p:nvSpPr>
        <p:spPr bwMode="auto">
          <a:xfrm>
            <a:off x="2209800" y="457200"/>
            <a:ext cx="441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GROUP PROBLEM SOLVING </a:t>
            </a:r>
            <a:r>
              <a:rPr lang="en-US" altLang="en-US" sz="2400" b="0">
                <a:solidFill>
                  <a:srgbClr val="00FF00"/>
                </a:solidFill>
                <a:latin typeface="Times New Roman" pitchFamily="18" charset="0"/>
              </a:rPr>
              <a:t>(continued)</a:t>
            </a:r>
            <a:endParaRPr lang="en-US" altLang="en-US" sz="2400">
              <a:solidFill>
                <a:srgbClr val="00FF00"/>
              </a:solidFill>
              <a:latin typeface="Times New Roman" pitchFamily="18" charset="0"/>
            </a:endParaRPr>
          </a:p>
        </p:txBody>
      </p:sp>
      <p:sp>
        <p:nvSpPr>
          <p:cNvPr id="266243" name="Text Box 3"/>
          <p:cNvSpPr txBox="1">
            <a:spLocks noChangeArrowheads="1"/>
          </p:cNvSpPr>
          <p:nvPr/>
        </p:nvSpPr>
        <p:spPr bwMode="auto">
          <a:xfrm>
            <a:off x="304800" y="1143000"/>
            <a:ext cx="1370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tabLst>
                <a:tab pos="461963" algn="l"/>
              </a:tabLst>
              <a:defRPr sz="4000">
                <a:solidFill>
                  <a:schemeClr val="tx1"/>
                </a:solidFill>
                <a:latin typeface="Arial" charset="0"/>
              </a:defRPr>
            </a:lvl1pPr>
            <a:lvl2pPr marL="742950" indent="-285750" eaLnBrk="0" hangingPunct="0">
              <a:tabLst>
                <a:tab pos="461963" algn="l"/>
              </a:tabLst>
              <a:defRPr sz="4000">
                <a:solidFill>
                  <a:schemeClr val="tx1"/>
                </a:solidFill>
                <a:latin typeface="Arial" charset="0"/>
              </a:defRPr>
            </a:lvl2pPr>
            <a:lvl3pPr marL="1143000" indent="-228600" eaLnBrk="0" hangingPunct="0">
              <a:tabLst>
                <a:tab pos="461963" algn="l"/>
              </a:tabLst>
              <a:defRPr sz="4000">
                <a:solidFill>
                  <a:schemeClr val="tx1"/>
                </a:solidFill>
                <a:latin typeface="Arial" charset="0"/>
              </a:defRPr>
            </a:lvl3pPr>
            <a:lvl4pPr marL="1600200" indent="-228600" eaLnBrk="0" hangingPunct="0">
              <a:tabLst>
                <a:tab pos="461963" algn="l"/>
              </a:tabLst>
              <a:defRPr sz="4000">
                <a:solidFill>
                  <a:schemeClr val="tx1"/>
                </a:solidFill>
                <a:latin typeface="Arial" charset="0"/>
              </a:defRPr>
            </a:lvl4pPr>
            <a:lvl5pPr marL="2057400" indent="-228600" eaLnBrk="0" hangingPunct="0">
              <a:tabLst>
                <a:tab pos="461963" algn="l"/>
              </a:tabLst>
              <a:defRPr sz="4000">
                <a:solidFill>
                  <a:schemeClr val="tx1"/>
                </a:solidFill>
                <a:latin typeface="Arial" charset="0"/>
              </a:defRPr>
            </a:lvl5pPr>
            <a:lvl6pPr marL="2514600" indent="-228600" eaLnBrk="0" fontAlgn="base" hangingPunct="0">
              <a:spcBef>
                <a:spcPct val="0"/>
              </a:spcBef>
              <a:spcAft>
                <a:spcPct val="0"/>
              </a:spcAft>
              <a:tabLst>
                <a:tab pos="461963" algn="l"/>
              </a:tabLst>
              <a:defRPr sz="4000">
                <a:solidFill>
                  <a:schemeClr val="tx1"/>
                </a:solidFill>
                <a:latin typeface="Arial" charset="0"/>
              </a:defRPr>
            </a:lvl6pPr>
            <a:lvl7pPr marL="2971800" indent="-228600" eaLnBrk="0" fontAlgn="base" hangingPunct="0">
              <a:spcBef>
                <a:spcPct val="0"/>
              </a:spcBef>
              <a:spcAft>
                <a:spcPct val="0"/>
              </a:spcAft>
              <a:tabLst>
                <a:tab pos="461963" algn="l"/>
              </a:tabLst>
              <a:defRPr sz="4000">
                <a:solidFill>
                  <a:schemeClr val="tx1"/>
                </a:solidFill>
                <a:latin typeface="Arial" charset="0"/>
              </a:defRPr>
            </a:lvl7pPr>
            <a:lvl8pPr marL="3429000" indent="-228600" eaLnBrk="0" fontAlgn="base" hangingPunct="0">
              <a:spcBef>
                <a:spcPct val="0"/>
              </a:spcBef>
              <a:spcAft>
                <a:spcPct val="0"/>
              </a:spcAft>
              <a:tabLst>
                <a:tab pos="461963" algn="l"/>
              </a:tabLst>
              <a:defRPr sz="4000">
                <a:solidFill>
                  <a:schemeClr val="tx1"/>
                </a:solidFill>
                <a:latin typeface="Arial" charset="0"/>
              </a:defRPr>
            </a:lvl8pPr>
            <a:lvl9pPr marL="3886200" indent="-228600" eaLnBrk="0" fontAlgn="base" hangingPunct="0">
              <a:spcBef>
                <a:spcPct val="0"/>
              </a:spcBef>
              <a:spcAft>
                <a:spcPct val="0"/>
              </a:spcAft>
              <a:tabLst>
                <a:tab pos="461963" algn="l"/>
              </a:tabLst>
              <a:defRPr sz="4000">
                <a:solidFill>
                  <a:schemeClr val="tx1"/>
                </a:solidFill>
                <a:latin typeface="Arial" charset="0"/>
              </a:defRPr>
            </a:lvl9pPr>
          </a:lstStyle>
          <a:p>
            <a:pPr eaLnBrk="1" hangingPunct="1"/>
            <a:r>
              <a:rPr lang="en-US" altLang="en-US" sz="2400">
                <a:solidFill>
                  <a:srgbClr val="FF0000"/>
                </a:solidFill>
                <a:latin typeface="Times New Roman" pitchFamily="18" charset="0"/>
              </a:rPr>
              <a:t>Solution:</a:t>
            </a:r>
            <a:endParaRPr lang="en-US" altLang="en-US" sz="2400">
              <a:latin typeface="Times New Roman" pitchFamily="18" charset="0"/>
            </a:endParaRPr>
          </a:p>
        </p:txBody>
      </p:sp>
      <p:sp>
        <p:nvSpPr>
          <p:cNvPr id="122884" name="Text Box 4"/>
          <p:cNvSpPr txBox="1">
            <a:spLocks noChangeArrowheads="1"/>
          </p:cNvSpPr>
          <p:nvPr/>
        </p:nvSpPr>
        <p:spPr bwMode="auto">
          <a:xfrm>
            <a:off x="838200" y="3352800"/>
            <a:ext cx="7696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63600" indent="-863600"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r>
              <a:rPr lang="en-US" altLang="en-US" sz="2400" b="0">
                <a:latin typeface="Times New Roman" pitchFamily="18" charset="0"/>
              </a:rPr>
              <a:t>Since gear B and pulley D turn together, </a:t>
            </a:r>
            <a:r>
              <a:rPr lang="en-US" altLang="en-US" sz="2400" b="0">
                <a:latin typeface="Symbol" pitchFamily="18" charset="2"/>
                <a:sym typeface="Symbol" pitchFamily="18" charset="2"/>
              </a:rPr>
              <a:t>a</a:t>
            </a:r>
            <a:r>
              <a:rPr lang="en-US" altLang="en-US" sz="2400" b="0" baseline="-25000">
                <a:latin typeface="Times New Roman" pitchFamily="18" charset="0"/>
                <a:sym typeface="Symbol" pitchFamily="18" charset="2"/>
              </a:rPr>
              <a:t>D</a:t>
            </a:r>
            <a:r>
              <a:rPr lang="en-US" altLang="en-US" sz="2400" b="0">
                <a:latin typeface="Times New Roman" pitchFamily="18" charset="0"/>
              </a:rPr>
              <a:t> = </a:t>
            </a:r>
            <a:r>
              <a:rPr lang="en-US" altLang="en-US" sz="2400" b="0">
                <a:latin typeface="Symbol" pitchFamily="18" charset="2"/>
                <a:sym typeface="Symbol" pitchFamily="18" charset="2"/>
              </a:rPr>
              <a:t>a</a:t>
            </a:r>
            <a:r>
              <a:rPr lang="en-US" altLang="en-US" sz="2400" b="0" baseline="-25000">
                <a:latin typeface="Times New Roman" pitchFamily="18" charset="0"/>
                <a:sym typeface="Symbol" pitchFamily="18" charset="2"/>
              </a:rPr>
              <a:t>B</a:t>
            </a:r>
            <a:r>
              <a:rPr lang="en-US" altLang="en-US" sz="2400" b="0">
                <a:latin typeface="Times New Roman" pitchFamily="18" charset="0"/>
              </a:rPr>
              <a:t> = 1.5 rad/s</a:t>
            </a:r>
            <a:r>
              <a:rPr lang="en-US" altLang="en-US" sz="2400" b="0" baseline="30000">
                <a:latin typeface="Times New Roman" pitchFamily="18" charset="0"/>
              </a:rPr>
              <a:t>2</a:t>
            </a:r>
          </a:p>
        </p:txBody>
      </p:sp>
      <p:sp>
        <p:nvSpPr>
          <p:cNvPr id="122885" name="Text Box 5"/>
          <p:cNvSpPr txBox="1">
            <a:spLocks noChangeArrowheads="1"/>
          </p:cNvSpPr>
          <p:nvPr/>
        </p:nvSpPr>
        <p:spPr bwMode="auto">
          <a:xfrm>
            <a:off x="457200" y="1676400"/>
            <a:ext cx="8458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17513" indent="-417513" eaLnBrk="0" hangingPunct="0">
              <a:tabLst>
                <a:tab pos="461963" algn="l"/>
              </a:tabLst>
              <a:defRPr sz="4000">
                <a:solidFill>
                  <a:schemeClr val="tx1"/>
                </a:solidFill>
                <a:latin typeface="Arial" charset="0"/>
              </a:defRPr>
            </a:lvl1pPr>
            <a:lvl2pPr marL="742950" indent="-285750" eaLnBrk="0" hangingPunct="0">
              <a:tabLst>
                <a:tab pos="461963" algn="l"/>
              </a:tabLst>
              <a:defRPr sz="4000">
                <a:solidFill>
                  <a:schemeClr val="tx1"/>
                </a:solidFill>
                <a:latin typeface="Arial" charset="0"/>
              </a:defRPr>
            </a:lvl2pPr>
            <a:lvl3pPr marL="1143000" indent="-228600" eaLnBrk="0" hangingPunct="0">
              <a:tabLst>
                <a:tab pos="461963" algn="l"/>
              </a:tabLst>
              <a:defRPr sz="4000">
                <a:solidFill>
                  <a:schemeClr val="tx1"/>
                </a:solidFill>
                <a:latin typeface="Arial" charset="0"/>
              </a:defRPr>
            </a:lvl3pPr>
            <a:lvl4pPr marL="1600200" indent="-228600" eaLnBrk="0" hangingPunct="0">
              <a:tabLst>
                <a:tab pos="461963" algn="l"/>
              </a:tabLst>
              <a:defRPr sz="4000">
                <a:solidFill>
                  <a:schemeClr val="tx1"/>
                </a:solidFill>
                <a:latin typeface="Arial" charset="0"/>
              </a:defRPr>
            </a:lvl4pPr>
            <a:lvl5pPr marL="2057400" indent="-228600" eaLnBrk="0" hangingPunct="0">
              <a:tabLst>
                <a:tab pos="461963" algn="l"/>
              </a:tabLst>
              <a:defRPr sz="4000">
                <a:solidFill>
                  <a:schemeClr val="tx1"/>
                </a:solidFill>
                <a:latin typeface="Arial" charset="0"/>
              </a:defRPr>
            </a:lvl5pPr>
            <a:lvl6pPr marL="2514600" indent="-228600" eaLnBrk="0" fontAlgn="base" hangingPunct="0">
              <a:spcBef>
                <a:spcPct val="0"/>
              </a:spcBef>
              <a:spcAft>
                <a:spcPct val="0"/>
              </a:spcAft>
              <a:tabLst>
                <a:tab pos="461963" algn="l"/>
              </a:tabLst>
              <a:defRPr sz="4000">
                <a:solidFill>
                  <a:schemeClr val="tx1"/>
                </a:solidFill>
                <a:latin typeface="Arial" charset="0"/>
              </a:defRPr>
            </a:lvl6pPr>
            <a:lvl7pPr marL="2971800" indent="-228600" eaLnBrk="0" fontAlgn="base" hangingPunct="0">
              <a:spcBef>
                <a:spcPct val="0"/>
              </a:spcBef>
              <a:spcAft>
                <a:spcPct val="0"/>
              </a:spcAft>
              <a:tabLst>
                <a:tab pos="461963" algn="l"/>
              </a:tabLst>
              <a:defRPr sz="4000">
                <a:solidFill>
                  <a:schemeClr val="tx1"/>
                </a:solidFill>
                <a:latin typeface="Arial" charset="0"/>
              </a:defRPr>
            </a:lvl7pPr>
            <a:lvl8pPr marL="3429000" indent="-228600" eaLnBrk="0" fontAlgn="base" hangingPunct="0">
              <a:spcBef>
                <a:spcPct val="0"/>
              </a:spcBef>
              <a:spcAft>
                <a:spcPct val="0"/>
              </a:spcAft>
              <a:tabLst>
                <a:tab pos="461963" algn="l"/>
              </a:tabLst>
              <a:defRPr sz="4000">
                <a:solidFill>
                  <a:schemeClr val="tx1"/>
                </a:solidFill>
                <a:latin typeface="Arial" charset="0"/>
              </a:defRPr>
            </a:lvl8pPr>
            <a:lvl9pPr marL="3886200" indent="-228600" eaLnBrk="0" fontAlgn="base" hangingPunct="0">
              <a:spcBef>
                <a:spcPct val="0"/>
              </a:spcBef>
              <a:spcAft>
                <a:spcPct val="0"/>
              </a:spcAft>
              <a:tabLst>
                <a:tab pos="461963" algn="l"/>
              </a:tabLst>
              <a:defRPr sz="4000">
                <a:solidFill>
                  <a:schemeClr val="tx1"/>
                </a:solidFill>
                <a:latin typeface="Arial" charset="0"/>
              </a:defRPr>
            </a:lvl9pPr>
          </a:lstStyle>
          <a:p>
            <a:pPr eaLnBrk="1" hangingPunct="1"/>
            <a:r>
              <a:rPr lang="en-US" altLang="en-US" sz="2400" b="0">
                <a:latin typeface="Times New Roman" pitchFamily="18" charset="0"/>
              </a:rPr>
              <a:t>1)	Gear A and B will have the </a:t>
            </a:r>
            <a:r>
              <a:rPr lang="en-US" altLang="en-US" sz="2400" b="0">
                <a:solidFill>
                  <a:schemeClr val="hlink"/>
                </a:solidFill>
                <a:latin typeface="Times New Roman" pitchFamily="18" charset="0"/>
              </a:rPr>
              <a:t>same</a:t>
            </a:r>
            <a:r>
              <a:rPr lang="en-US" altLang="en-US" sz="2400" b="0">
                <a:latin typeface="Times New Roman" pitchFamily="18" charset="0"/>
              </a:rPr>
              <a:t> speed and tangential component of acceleration at the point where </a:t>
            </a:r>
            <a:r>
              <a:rPr lang="en-US" altLang="en-US" sz="2400" b="0">
                <a:solidFill>
                  <a:schemeClr val="hlink"/>
                </a:solidFill>
                <a:latin typeface="Times New Roman" pitchFamily="18" charset="0"/>
              </a:rPr>
              <a:t>they mesh</a:t>
            </a:r>
            <a:r>
              <a:rPr lang="en-US" altLang="en-US" sz="2400" b="0">
                <a:latin typeface="Times New Roman" pitchFamily="18" charset="0"/>
              </a:rPr>
              <a:t>.  Thus,</a:t>
            </a:r>
            <a:endParaRPr lang="en-US" altLang="en-US" sz="2400">
              <a:latin typeface="Times New Roman" pitchFamily="18" charset="0"/>
            </a:endParaRPr>
          </a:p>
        </p:txBody>
      </p:sp>
      <p:sp>
        <p:nvSpPr>
          <p:cNvPr id="122886" name="Text Box 6"/>
          <p:cNvSpPr txBox="1">
            <a:spLocks noChangeArrowheads="1"/>
          </p:cNvSpPr>
          <p:nvPr/>
        </p:nvSpPr>
        <p:spPr bwMode="auto">
          <a:xfrm>
            <a:off x="914400" y="2667000"/>
            <a:ext cx="8001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buFont typeface="Symbol" pitchFamily="18" charset="2"/>
              <a:buNone/>
            </a:pPr>
            <a:r>
              <a:rPr lang="en-US" altLang="en-US" sz="2400" b="0">
                <a:latin typeface="Times New Roman" pitchFamily="18" charset="0"/>
                <a:sym typeface="Symbol" pitchFamily="18" charset="2"/>
              </a:rPr>
              <a:t>a</a:t>
            </a:r>
            <a:r>
              <a:rPr lang="en-US" altLang="en-US" sz="2400" b="0" baseline="-25000">
                <a:latin typeface="Times New Roman" pitchFamily="18" charset="0"/>
                <a:sym typeface="Symbol" pitchFamily="18" charset="2"/>
              </a:rPr>
              <a:t>t</a:t>
            </a:r>
            <a:r>
              <a:rPr lang="en-US" altLang="en-US" sz="2400" b="0">
                <a:latin typeface="Times New Roman" pitchFamily="18" charset="0"/>
                <a:sym typeface="Symbol" pitchFamily="18" charset="2"/>
              </a:rPr>
              <a:t> = </a:t>
            </a:r>
            <a:r>
              <a:rPr lang="en-US" altLang="en-US" sz="2400" b="0">
                <a:latin typeface="Symbol" pitchFamily="18" charset="2"/>
                <a:sym typeface="Symbol" pitchFamily="18" charset="2"/>
              </a:rPr>
              <a:t>a</a:t>
            </a:r>
            <a:r>
              <a:rPr lang="en-US" altLang="en-US" sz="2400" b="0" baseline="-25000">
                <a:latin typeface="Times New Roman" pitchFamily="18" charset="0"/>
                <a:sym typeface="Symbol" pitchFamily="18" charset="2"/>
              </a:rPr>
              <a:t>A</a:t>
            </a:r>
            <a:r>
              <a:rPr lang="en-US" altLang="en-US" sz="2400" b="0">
                <a:latin typeface="Times New Roman" pitchFamily="18" charset="0"/>
                <a:sym typeface="Symbol" pitchFamily="18" charset="2"/>
              </a:rPr>
              <a:t>r</a:t>
            </a:r>
            <a:r>
              <a:rPr lang="en-US" altLang="en-US" sz="2400" b="0" baseline="-25000">
                <a:latin typeface="Times New Roman" pitchFamily="18" charset="0"/>
                <a:sym typeface="Symbol" pitchFamily="18" charset="2"/>
              </a:rPr>
              <a:t>A</a:t>
            </a:r>
            <a:r>
              <a:rPr lang="en-US" altLang="en-US" sz="2400" b="0">
                <a:latin typeface="Times New Roman" pitchFamily="18" charset="0"/>
                <a:sym typeface="Symbol" pitchFamily="18" charset="2"/>
              </a:rPr>
              <a:t> = </a:t>
            </a:r>
            <a:r>
              <a:rPr lang="en-US" altLang="en-US" sz="2400" b="0">
                <a:latin typeface="Symbol" pitchFamily="18" charset="2"/>
                <a:sym typeface="Symbol" pitchFamily="18" charset="2"/>
              </a:rPr>
              <a:t>a</a:t>
            </a:r>
            <a:r>
              <a:rPr lang="en-US" altLang="en-US" sz="2400" b="0" baseline="-25000">
                <a:latin typeface="Times New Roman" pitchFamily="18" charset="0"/>
                <a:sym typeface="Symbol" pitchFamily="18" charset="2"/>
              </a:rPr>
              <a:t>B</a:t>
            </a:r>
            <a:r>
              <a:rPr lang="en-US" altLang="en-US" sz="2400" b="0">
                <a:latin typeface="Times New Roman" pitchFamily="18" charset="0"/>
                <a:sym typeface="Symbol" pitchFamily="18" charset="2"/>
              </a:rPr>
              <a:t>r</a:t>
            </a:r>
            <a:r>
              <a:rPr lang="en-US" altLang="en-US" sz="2400" b="0" baseline="-25000">
                <a:latin typeface="Times New Roman" pitchFamily="18" charset="0"/>
                <a:sym typeface="Symbol" pitchFamily="18" charset="2"/>
              </a:rPr>
              <a:t>B</a:t>
            </a:r>
            <a:r>
              <a:rPr lang="en-US" altLang="en-US" sz="2400" b="0">
                <a:latin typeface="Times New Roman" pitchFamily="18" charset="0"/>
                <a:sym typeface="Symbol" pitchFamily="18" charset="2"/>
              </a:rPr>
              <a:t>       (4.5)(75) = </a:t>
            </a:r>
            <a:r>
              <a:rPr lang="en-US" altLang="en-US" sz="2400" b="0">
                <a:latin typeface="Symbol" pitchFamily="18" charset="2"/>
                <a:sym typeface="Symbol" pitchFamily="18" charset="2"/>
              </a:rPr>
              <a:t>a</a:t>
            </a:r>
            <a:r>
              <a:rPr lang="en-US" altLang="en-US" sz="2400" b="0" baseline="-25000">
                <a:latin typeface="Times New Roman" pitchFamily="18" charset="0"/>
                <a:sym typeface="Symbol" pitchFamily="18" charset="2"/>
              </a:rPr>
              <a:t>B</a:t>
            </a:r>
            <a:r>
              <a:rPr lang="en-US" altLang="en-US" sz="2400" b="0">
                <a:latin typeface="Times New Roman" pitchFamily="18" charset="0"/>
                <a:sym typeface="Symbol" pitchFamily="18" charset="2"/>
              </a:rPr>
              <a:t>(225)    </a:t>
            </a:r>
            <a:r>
              <a:rPr lang="en-US" altLang="en-US" sz="2400" b="0">
                <a:latin typeface="Symbol" pitchFamily="18" charset="2"/>
                <a:sym typeface="Symbol" pitchFamily="18" charset="2"/>
              </a:rPr>
              <a:t>a</a:t>
            </a:r>
            <a:r>
              <a:rPr lang="en-US" altLang="en-US" sz="2400" b="0" baseline="-25000">
                <a:latin typeface="Times New Roman" pitchFamily="18" charset="0"/>
                <a:sym typeface="Symbol" pitchFamily="18" charset="2"/>
              </a:rPr>
              <a:t>B</a:t>
            </a:r>
            <a:r>
              <a:rPr lang="en-US" altLang="en-US" sz="2400" b="0">
                <a:latin typeface="Times New Roman" pitchFamily="18" charset="0"/>
                <a:sym typeface="Symbol" pitchFamily="18" charset="2"/>
              </a:rPr>
              <a:t> = 1.5 rad/s</a:t>
            </a:r>
            <a:r>
              <a:rPr lang="en-US" altLang="en-US" sz="2400" b="0" baseline="30000">
                <a:latin typeface="Times New Roman" pitchFamily="18" charset="0"/>
                <a:sym typeface="Symbol" pitchFamily="18" charset="2"/>
              </a:rPr>
              <a:t>2</a:t>
            </a:r>
          </a:p>
        </p:txBody>
      </p:sp>
      <p:sp>
        <p:nvSpPr>
          <p:cNvPr id="122887" name="Text Box 7"/>
          <p:cNvSpPr txBox="1">
            <a:spLocks noChangeArrowheads="1"/>
          </p:cNvSpPr>
          <p:nvPr/>
        </p:nvSpPr>
        <p:spPr bwMode="auto">
          <a:xfrm>
            <a:off x="457200" y="4038600"/>
            <a:ext cx="83058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17513" indent="-417513" eaLnBrk="0" hangingPunct="0">
              <a:tabLst>
                <a:tab pos="461963" algn="l"/>
              </a:tabLst>
              <a:defRPr sz="4000">
                <a:solidFill>
                  <a:schemeClr val="tx1"/>
                </a:solidFill>
                <a:latin typeface="Arial" charset="0"/>
              </a:defRPr>
            </a:lvl1pPr>
            <a:lvl2pPr marL="742950" indent="-285750" eaLnBrk="0" hangingPunct="0">
              <a:tabLst>
                <a:tab pos="461963" algn="l"/>
              </a:tabLst>
              <a:defRPr sz="4000">
                <a:solidFill>
                  <a:schemeClr val="tx1"/>
                </a:solidFill>
                <a:latin typeface="Arial" charset="0"/>
              </a:defRPr>
            </a:lvl2pPr>
            <a:lvl3pPr marL="1143000" indent="-228600" eaLnBrk="0" hangingPunct="0">
              <a:tabLst>
                <a:tab pos="461963" algn="l"/>
              </a:tabLst>
              <a:defRPr sz="4000">
                <a:solidFill>
                  <a:schemeClr val="tx1"/>
                </a:solidFill>
                <a:latin typeface="Arial" charset="0"/>
              </a:defRPr>
            </a:lvl3pPr>
            <a:lvl4pPr marL="1600200" indent="-228600" eaLnBrk="0" hangingPunct="0">
              <a:tabLst>
                <a:tab pos="461963" algn="l"/>
              </a:tabLst>
              <a:defRPr sz="4000">
                <a:solidFill>
                  <a:schemeClr val="tx1"/>
                </a:solidFill>
                <a:latin typeface="Arial" charset="0"/>
              </a:defRPr>
            </a:lvl4pPr>
            <a:lvl5pPr marL="2057400" indent="-228600" eaLnBrk="0" hangingPunct="0">
              <a:tabLst>
                <a:tab pos="461963" algn="l"/>
              </a:tabLst>
              <a:defRPr sz="4000">
                <a:solidFill>
                  <a:schemeClr val="tx1"/>
                </a:solidFill>
                <a:latin typeface="Arial" charset="0"/>
              </a:defRPr>
            </a:lvl5pPr>
            <a:lvl6pPr marL="2514600" indent="-228600" eaLnBrk="0" fontAlgn="base" hangingPunct="0">
              <a:spcBef>
                <a:spcPct val="0"/>
              </a:spcBef>
              <a:spcAft>
                <a:spcPct val="0"/>
              </a:spcAft>
              <a:tabLst>
                <a:tab pos="461963" algn="l"/>
              </a:tabLst>
              <a:defRPr sz="4000">
                <a:solidFill>
                  <a:schemeClr val="tx1"/>
                </a:solidFill>
                <a:latin typeface="Arial" charset="0"/>
              </a:defRPr>
            </a:lvl6pPr>
            <a:lvl7pPr marL="2971800" indent="-228600" eaLnBrk="0" fontAlgn="base" hangingPunct="0">
              <a:spcBef>
                <a:spcPct val="0"/>
              </a:spcBef>
              <a:spcAft>
                <a:spcPct val="0"/>
              </a:spcAft>
              <a:tabLst>
                <a:tab pos="461963" algn="l"/>
              </a:tabLst>
              <a:defRPr sz="4000">
                <a:solidFill>
                  <a:schemeClr val="tx1"/>
                </a:solidFill>
                <a:latin typeface="Arial" charset="0"/>
              </a:defRPr>
            </a:lvl7pPr>
            <a:lvl8pPr marL="3429000" indent="-228600" eaLnBrk="0" fontAlgn="base" hangingPunct="0">
              <a:spcBef>
                <a:spcPct val="0"/>
              </a:spcBef>
              <a:spcAft>
                <a:spcPct val="0"/>
              </a:spcAft>
              <a:tabLst>
                <a:tab pos="461963" algn="l"/>
              </a:tabLst>
              <a:defRPr sz="4000">
                <a:solidFill>
                  <a:schemeClr val="tx1"/>
                </a:solidFill>
                <a:latin typeface="Arial" charset="0"/>
              </a:defRPr>
            </a:lvl8pPr>
            <a:lvl9pPr marL="3886200" indent="-228600" eaLnBrk="0" fontAlgn="base" hangingPunct="0">
              <a:spcBef>
                <a:spcPct val="0"/>
              </a:spcBef>
              <a:spcAft>
                <a:spcPct val="0"/>
              </a:spcAft>
              <a:tabLst>
                <a:tab pos="461963" algn="l"/>
              </a:tabLst>
              <a:defRPr sz="4000">
                <a:solidFill>
                  <a:schemeClr val="tx1"/>
                </a:solidFill>
                <a:latin typeface="Arial" charset="0"/>
              </a:defRPr>
            </a:lvl9pPr>
          </a:lstStyle>
          <a:p>
            <a:pPr eaLnBrk="1" hangingPunct="1"/>
            <a:r>
              <a:rPr lang="en-US" altLang="en-US" sz="2400" b="0">
                <a:latin typeface="Times New Roman" pitchFamily="18" charset="0"/>
              </a:rPr>
              <a:t>2)	Assuming the cord attached to pulley D is inextensible and does not slip, the velocity and acceleration of cylinder C will be the same as the velocity and tangential component of acceleration along the pulley D:</a:t>
            </a:r>
          </a:p>
        </p:txBody>
      </p:sp>
      <p:sp>
        <p:nvSpPr>
          <p:cNvPr id="266248" name="AutoShape 8">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66249" name="AutoShape 9">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grpSp>
        <p:nvGrpSpPr>
          <p:cNvPr id="2" name="Group 10"/>
          <p:cNvGrpSpPr>
            <a:grpSpLocks/>
          </p:cNvGrpSpPr>
          <p:nvPr/>
        </p:nvGrpSpPr>
        <p:grpSpPr bwMode="auto">
          <a:xfrm>
            <a:off x="1524000" y="5715000"/>
            <a:ext cx="6477000" cy="457200"/>
            <a:chOff x="576" y="3360"/>
            <a:chExt cx="3696" cy="288"/>
          </a:xfrm>
        </p:grpSpPr>
        <p:sp>
          <p:nvSpPr>
            <p:cNvPr id="266251" name="Text Box 11"/>
            <p:cNvSpPr txBox="1">
              <a:spLocks noChangeArrowheads="1"/>
            </p:cNvSpPr>
            <p:nvPr/>
          </p:nvSpPr>
          <p:spPr bwMode="auto">
            <a:xfrm>
              <a:off x="576" y="3360"/>
              <a:ext cx="36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61963" algn="l"/>
                </a:tabLst>
                <a:defRPr sz="4000">
                  <a:solidFill>
                    <a:schemeClr val="tx1"/>
                  </a:solidFill>
                  <a:latin typeface="Arial" charset="0"/>
                </a:defRPr>
              </a:lvl1pPr>
              <a:lvl2pPr marL="742950" indent="-285750" eaLnBrk="0" hangingPunct="0">
                <a:tabLst>
                  <a:tab pos="461963" algn="l"/>
                </a:tabLst>
                <a:defRPr sz="4000">
                  <a:solidFill>
                    <a:schemeClr val="tx1"/>
                  </a:solidFill>
                  <a:latin typeface="Arial" charset="0"/>
                </a:defRPr>
              </a:lvl2pPr>
              <a:lvl3pPr marL="1143000" indent="-228600" eaLnBrk="0" hangingPunct="0">
                <a:tabLst>
                  <a:tab pos="461963" algn="l"/>
                </a:tabLst>
                <a:defRPr sz="4000">
                  <a:solidFill>
                    <a:schemeClr val="tx1"/>
                  </a:solidFill>
                  <a:latin typeface="Arial" charset="0"/>
                </a:defRPr>
              </a:lvl3pPr>
              <a:lvl4pPr marL="1600200" indent="-228600" eaLnBrk="0" hangingPunct="0">
                <a:tabLst>
                  <a:tab pos="461963" algn="l"/>
                </a:tabLst>
                <a:defRPr sz="4000">
                  <a:solidFill>
                    <a:schemeClr val="tx1"/>
                  </a:solidFill>
                  <a:latin typeface="Arial" charset="0"/>
                </a:defRPr>
              </a:lvl4pPr>
              <a:lvl5pPr marL="2057400" indent="-228600" eaLnBrk="0" hangingPunct="0">
                <a:tabLst>
                  <a:tab pos="461963" algn="l"/>
                </a:tabLst>
                <a:defRPr sz="4000">
                  <a:solidFill>
                    <a:schemeClr val="tx1"/>
                  </a:solidFill>
                  <a:latin typeface="Arial" charset="0"/>
                </a:defRPr>
              </a:lvl5pPr>
              <a:lvl6pPr marL="2514600" indent="-228600" eaLnBrk="0" fontAlgn="base" hangingPunct="0">
                <a:spcBef>
                  <a:spcPct val="0"/>
                </a:spcBef>
                <a:spcAft>
                  <a:spcPct val="0"/>
                </a:spcAft>
                <a:tabLst>
                  <a:tab pos="461963" algn="l"/>
                </a:tabLst>
                <a:defRPr sz="4000">
                  <a:solidFill>
                    <a:schemeClr val="tx1"/>
                  </a:solidFill>
                  <a:latin typeface="Arial" charset="0"/>
                </a:defRPr>
              </a:lvl6pPr>
              <a:lvl7pPr marL="2971800" indent="-228600" eaLnBrk="0" fontAlgn="base" hangingPunct="0">
                <a:spcBef>
                  <a:spcPct val="0"/>
                </a:spcBef>
                <a:spcAft>
                  <a:spcPct val="0"/>
                </a:spcAft>
                <a:tabLst>
                  <a:tab pos="461963" algn="l"/>
                </a:tabLst>
                <a:defRPr sz="4000">
                  <a:solidFill>
                    <a:schemeClr val="tx1"/>
                  </a:solidFill>
                  <a:latin typeface="Arial" charset="0"/>
                </a:defRPr>
              </a:lvl7pPr>
              <a:lvl8pPr marL="3429000" indent="-228600" eaLnBrk="0" fontAlgn="base" hangingPunct="0">
                <a:spcBef>
                  <a:spcPct val="0"/>
                </a:spcBef>
                <a:spcAft>
                  <a:spcPct val="0"/>
                </a:spcAft>
                <a:tabLst>
                  <a:tab pos="461963" algn="l"/>
                </a:tabLst>
                <a:defRPr sz="4000">
                  <a:solidFill>
                    <a:schemeClr val="tx1"/>
                  </a:solidFill>
                  <a:latin typeface="Arial" charset="0"/>
                </a:defRPr>
              </a:lvl8pPr>
              <a:lvl9pPr marL="3886200" indent="-228600" eaLnBrk="0" fontAlgn="base" hangingPunct="0">
                <a:spcBef>
                  <a:spcPct val="0"/>
                </a:spcBef>
                <a:spcAft>
                  <a:spcPct val="0"/>
                </a:spcAft>
                <a:tabLst>
                  <a:tab pos="461963" algn="l"/>
                </a:tabLst>
                <a:defRPr sz="4000">
                  <a:solidFill>
                    <a:schemeClr val="tx1"/>
                  </a:solidFill>
                  <a:latin typeface="Arial" charset="0"/>
                </a:defRPr>
              </a:lvl9pPr>
            </a:lstStyle>
            <a:p>
              <a:pPr eaLnBrk="1" hangingPunct="1"/>
              <a:r>
                <a:rPr lang="en-US" altLang="en-US" sz="2400" b="0">
                  <a:latin typeface="Times New Roman" pitchFamily="18" charset="0"/>
                </a:rPr>
                <a:t>a</a:t>
              </a:r>
              <a:r>
                <a:rPr lang="en-US" altLang="en-US" sz="2400" b="0" baseline="-25000">
                  <a:latin typeface="Times New Roman" pitchFamily="18" charset="0"/>
                </a:rPr>
                <a:t>C</a:t>
              </a:r>
              <a:r>
                <a:rPr lang="en-US" altLang="en-US" sz="2400" b="0">
                  <a:latin typeface="Times New Roman" pitchFamily="18" charset="0"/>
                </a:rPr>
                <a:t> = (</a:t>
              </a:r>
              <a:r>
                <a:rPr lang="en-US" altLang="en-US" sz="2400" b="0">
                  <a:latin typeface="Times New Roman" pitchFamily="18" charset="0"/>
                  <a:sym typeface="Symbol" pitchFamily="18" charset="2"/>
                </a:rPr>
                <a:t>a</a:t>
              </a:r>
              <a:r>
                <a:rPr lang="en-US" altLang="en-US" sz="2400" b="0" baseline="-25000">
                  <a:latin typeface="Times New Roman" pitchFamily="18" charset="0"/>
                  <a:sym typeface="Symbol" pitchFamily="18" charset="2"/>
                </a:rPr>
                <a:t>t</a:t>
              </a:r>
              <a:r>
                <a:rPr lang="en-US" altLang="en-US" sz="2400" b="0">
                  <a:latin typeface="Times New Roman" pitchFamily="18" charset="0"/>
                </a:rPr>
                <a:t>)</a:t>
              </a:r>
              <a:r>
                <a:rPr lang="en-US" altLang="en-US" sz="2400" b="0" baseline="-25000">
                  <a:latin typeface="Times New Roman" pitchFamily="18" charset="0"/>
                </a:rPr>
                <a:t>D</a:t>
              </a:r>
              <a:r>
                <a:rPr lang="en-US" altLang="en-US" sz="2400" b="0">
                  <a:latin typeface="Times New Roman" pitchFamily="18" charset="0"/>
                </a:rPr>
                <a:t> = </a:t>
              </a:r>
              <a:r>
                <a:rPr lang="en-US" altLang="en-US" sz="2400" b="0">
                  <a:latin typeface="Symbol" pitchFamily="18" charset="2"/>
                  <a:sym typeface="Symbol" pitchFamily="18" charset="2"/>
                </a:rPr>
                <a:t>a</a:t>
              </a:r>
              <a:r>
                <a:rPr lang="en-US" altLang="en-US" sz="2400" b="0" baseline="-25000">
                  <a:latin typeface="Times New Roman" pitchFamily="18" charset="0"/>
                </a:rPr>
                <a:t>D </a:t>
              </a:r>
              <a:r>
                <a:rPr lang="en-US" altLang="en-US" sz="2400" b="0">
                  <a:latin typeface="Times New Roman" pitchFamily="18" charset="0"/>
                </a:rPr>
                <a:t>r</a:t>
              </a:r>
              <a:r>
                <a:rPr lang="en-US" altLang="en-US" sz="2400" b="0" baseline="-25000">
                  <a:latin typeface="Times New Roman" pitchFamily="18" charset="0"/>
                </a:rPr>
                <a:t>D</a:t>
              </a:r>
              <a:r>
                <a:rPr lang="en-US" altLang="en-US" sz="2400" b="0">
                  <a:latin typeface="Times New Roman" pitchFamily="18" charset="0"/>
                </a:rPr>
                <a:t> = (1.5)(0.125) = </a:t>
              </a:r>
              <a:r>
                <a:rPr lang="en-US" altLang="en-US" sz="2400" b="0">
                  <a:solidFill>
                    <a:srgbClr val="66FFFF"/>
                  </a:solidFill>
                  <a:latin typeface="Times New Roman" pitchFamily="18" charset="0"/>
                </a:rPr>
                <a:t>0.1875 m/s</a:t>
              </a:r>
              <a:r>
                <a:rPr lang="en-US" altLang="en-US" sz="2400" b="0" baseline="30000">
                  <a:solidFill>
                    <a:srgbClr val="66FFFF"/>
                  </a:solidFill>
                  <a:latin typeface="Times New Roman" pitchFamily="18" charset="0"/>
                </a:rPr>
                <a:t>2</a:t>
              </a:r>
            </a:p>
          </p:txBody>
        </p:sp>
        <p:sp>
          <p:nvSpPr>
            <p:cNvPr id="266252" name="Line 12"/>
            <p:cNvSpPr>
              <a:spLocks noChangeShapeType="1"/>
            </p:cNvSpPr>
            <p:nvPr/>
          </p:nvSpPr>
          <p:spPr bwMode="auto">
            <a:xfrm flipV="1">
              <a:off x="3936" y="3408"/>
              <a:ext cx="0" cy="192"/>
            </a:xfrm>
            <a:prstGeom prst="line">
              <a:avLst/>
            </a:prstGeom>
            <a:noFill/>
            <a:ln w="190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25510608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885"/>
                                        </p:tgtEl>
                                        <p:attrNameLst>
                                          <p:attrName>style.visibility</p:attrName>
                                        </p:attrNameLst>
                                      </p:cBhvr>
                                      <p:to>
                                        <p:strVal val="visible"/>
                                      </p:to>
                                    </p:set>
                                    <p:anim calcmode="lin" valueType="num">
                                      <p:cBhvr additive="base">
                                        <p:cTn id="7" dur="500" fill="hold"/>
                                        <p:tgtEl>
                                          <p:spTgt spid="122885"/>
                                        </p:tgtEl>
                                        <p:attrNameLst>
                                          <p:attrName>ppt_x</p:attrName>
                                        </p:attrNameLst>
                                      </p:cBhvr>
                                      <p:tavLst>
                                        <p:tav tm="0">
                                          <p:val>
                                            <p:strVal val="0-#ppt_w/2"/>
                                          </p:val>
                                        </p:tav>
                                        <p:tav tm="100000">
                                          <p:val>
                                            <p:strVal val="#ppt_x"/>
                                          </p:val>
                                        </p:tav>
                                      </p:tavLst>
                                    </p:anim>
                                    <p:anim calcmode="lin" valueType="num">
                                      <p:cBhvr additive="base">
                                        <p:cTn id="8" dur="500" fill="hold"/>
                                        <p:tgtEl>
                                          <p:spTgt spid="12288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886"/>
                                        </p:tgtEl>
                                        <p:attrNameLst>
                                          <p:attrName>style.visibility</p:attrName>
                                        </p:attrNameLst>
                                      </p:cBhvr>
                                      <p:to>
                                        <p:strVal val="visible"/>
                                      </p:to>
                                    </p:set>
                                    <p:anim calcmode="lin" valueType="num">
                                      <p:cBhvr additive="base">
                                        <p:cTn id="13" dur="500" fill="hold"/>
                                        <p:tgtEl>
                                          <p:spTgt spid="122886"/>
                                        </p:tgtEl>
                                        <p:attrNameLst>
                                          <p:attrName>ppt_x</p:attrName>
                                        </p:attrNameLst>
                                      </p:cBhvr>
                                      <p:tavLst>
                                        <p:tav tm="0">
                                          <p:val>
                                            <p:strVal val="0-#ppt_w/2"/>
                                          </p:val>
                                        </p:tav>
                                        <p:tav tm="100000">
                                          <p:val>
                                            <p:strVal val="#ppt_x"/>
                                          </p:val>
                                        </p:tav>
                                      </p:tavLst>
                                    </p:anim>
                                    <p:anim calcmode="lin" valueType="num">
                                      <p:cBhvr additive="base">
                                        <p:cTn id="14" dur="500" fill="hold"/>
                                        <p:tgtEl>
                                          <p:spTgt spid="12288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884"/>
                                        </p:tgtEl>
                                        <p:attrNameLst>
                                          <p:attrName>style.visibility</p:attrName>
                                        </p:attrNameLst>
                                      </p:cBhvr>
                                      <p:to>
                                        <p:strVal val="visible"/>
                                      </p:to>
                                    </p:set>
                                    <p:anim calcmode="lin" valueType="num">
                                      <p:cBhvr additive="base">
                                        <p:cTn id="19" dur="500" fill="hold"/>
                                        <p:tgtEl>
                                          <p:spTgt spid="122884"/>
                                        </p:tgtEl>
                                        <p:attrNameLst>
                                          <p:attrName>ppt_x</p:attrName>
                                        </p:attrNameLst>
                                      </p:cBhvr>
                                      <p:tavLst>
                                        <p:tav tm="0">
                                          <p:val>
                                            <p:strVal val="0-#ppt_w/2"/>
                                          </p:val>
                                        </p:tav>
                                        <p:tav tm="100000">
                                          <p:val>
                                            <p:strVal val="#ppt_x"/>
                                          </p:val>
                                        </p:tav>
                                      </p:tavLst>
                                    </p:anim>
                                    <p:anim calcmode="lin" valueType="num">
                                      <p:cBhvr additive="base">
                                        <p:cTn id="20" dur="500" fill="hold"/>
                                        <p:tgtEl>
                                          <p:spTgt spid="12288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887"/>
                                        </p:tgtEl>
                                        <p:attrNameLst>
                                          <p:attrName>style.visibility</p:attrName>
                                        </p:attrNameLst>
                                      </p:cBhvr>
                                      <p:to>
                                        <p:strVal val="visible"/>
                                      </p:to>
                                    </p:set>
                                    <p:anim calcmode="lin" valueType="num">
                                      <p:cBhvr additive="base">
                                        <p:cTn id="25" dur="500" fill="hold"/>
                                        <p:tgtEl>
                                          <p:spTgt spid="122887"/>
                                        </p:tgtEl>
                                        <p:attrNameLst>
                                          <p:attrName>ppt_x</p:attrName>
                                        </p:attrNameLst>
                                      </p:cBhvr>
                                      <p:tavLst>
                                        <p:tav tm="0">
                                          <p:val>
                                            <p:strVal val="0-#ppt_w/2"/>
                                          </p:val>
                                        </p:tav>
                                        <p:tav tm="100000">
                                          <p:val>
                                            <p:strVal val="#ppt_x"/>
                                          </p:val>
                                        </p:tav>
                                      </p:tavLst>
                                    </p:anim>
                                    <p:anim calcmode="lin" valueType="num">
                                      <p:cBhvr additive="base">
                                        <p:cTn id="26" dur="500" fill="hold"/>
                                        <p:tgtEl>
                                          <p:spTgt spid="12288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0-#ppt_w/2"/>
                                          </p:val>
                                        </p:tav>
                                        <p:tav tm="100000">
                                          <p:val>
                                            <p:strVal val="#ppt_x"/>
                                          </p:val>
                                        </p:tav>
                                      </p:tavLst>
                                    </p:anim>
                                    <p:anim calcmode="lin" valueType="num">
                                      <p:cBhvr additive="base">
                                        <p:cTn id="32"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4" grpId="0" autoUpdateAnimBg="0"/>
      <p:bldP spid="122885" grpId="0" autoUpdateAnimBg="0"/>
      <p:bldP spid="122886" grpId="0" autoUpdateAnimBg="0"/>
      <p:bldP spid="122887"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Text Box 3"/>
          <p:cNvSpPr txBox="1">
            <a:spLocks noChangeArrowheads="1"/>
          </p:cNvSpPr>
          <p:nvPr/>
        </p:nvSpPr>
        <p:spPr bwMode="auto">
          <a:xfrm>
            <a:off x="533400" y="1524000"/>
            <a:ext cx="7848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17513" indent="-417513" eaLnBrk="0" hangingPunct="0">
              <a:tabLst>
                <a:tab pos="461963" algn="l"/>
              </a:tabLst>
              <a:defRPr sz="4000">
                <a:solidFill>
                  <a:schemeClr val="tx1"/>
                </a:solidFill>
                <a:latin typeface="Arial" charset="0"/>
              </a:defRPr>
            </a:lvl1pPr>
            <a:lvl2pPr marL="742950" indent="-285750" eaLnBrk="0" hangingPunct="0">
              <a:tabLst>
                <a:tab pos="461963" algn="l"/>
              </a:tabLst>
              <a:defRPr sz="4000">
                <a:solidFill>
                  <a:schemeClr val="tx1"/>
                </a:solidFill>
                <a:latin typeface="Arial" charset="0"/>
              </a:defRPr>
            </a:lvl2pPr>
            <a:lvl3pPr marL="1143000" indent="-228600" eaLnBrk="0" hangingPunct="0">
              <a:tabLst>
                <a:tab pos="461963" algn="l"/>
              </a:tabLst>
              <a:defRPr sz="4000">
                <a:solidFill>
                  <a:schemeClr val="tx1"/>
                </a:solidFill>
                <a:latin typeface="Arial" charset="0"/>
              </a:defRPr>
            </a:lvl3pPr>
            <a:lvl4pPr marL="1600200" indent="-228600" eaLnBrk="0" hangingPunct="0">
              <a:tabLst>
                <a:tab pos="461963" algn="l"/>
              </a:tabLst>
              <a:defRPr sz="4000">
                <a:solidFill>
                  <a:schemeClr val="tx1"/>
                </a:solidFill>
                <a:latin typeface="Arial" charset="0"/>
              </a:defRPr>
            </a:lvl4pPr>
            <a:lvl5pPr marL="2057400" indent="-228600" eaLnBrk="0" hangingPunct="0">
              <a:tabLst>
                <a:tab pos="461963" algn="l"/>
              </a:tabLst>
              <a:defRPr sz="4000">
                <a:solidFill>
                  <a:schemeClr val="tx1"/>
                </a:solidFill>
                <a:latin typeface="Arial" charset="0"/>
              </a:defRPr>
            </a:lvl5pPr>
            <a:lvl6pPr marL="2514600" indent="-228600" eaLnBrk="0" fontAlgn="base" hangingPunct="0">
              <a:spcBef>
                <a:spcPct val="0"/>
              </a:spcBef>
              <a:spcAft>
                <a:spcPct val="0"/>
              </a:spcAft>
              <a:tabLst>
                <a:tab pos="461963" algn="l"/>
              </a:tabLst>
              <a:defRPr sz="4000">
                <a:solidFill>
                  <a:schemeClr val="tx1"/>
                </a:solidFill>
                <a:latin typeface="Arial" charset="0"/>
              </a:defRPr>
            </a:lvl6pPr>
            <a:lvl7pPr marL="2971800" indent="-228600" eaLnBrk="0" fontAlgn="base" hangingPunct="0">
              <a:spcBef>
                <a:spcPct val="0"/>
              </a:spcBef>
              <a:spcAft>
                <a:spcPct val="0"/>
              </a:spcAft>
              <a:tabLst>
                <a:tab pos="461963" algn="l"/>
              </a:tabLst>
              <a:defRPr sz="4000">
                <a:solidFill>
                  <a:schemeClr val="tx1"/>
                </a:solidFill>
                <a:latin typeface="Arial" charset="0"/>
              </a:defRPr>
            </a:lvl7pPr>
            <a:lvl8pPr marL="3429000" indent="-228600" eaLnBrk="0" fontAlgn="base" hangingPunct="0">
              <a:spcBef>
                <a:spcPct val="0"/>
              </a:spcBef>
              <a:spcAft>
                <a:spcPct val="0"/>
              </a:spcAft>
              <a:tabLst>
                <a:tab pos="461963" algn="l"/>
              </a:tabLst>
              <a:defRPr sz="4000">
                <a:solidFill>
                  <a:schemeClr val="tx1"/>
                </a:solidFill>
                <a:latin typeface="Arial" charset="0"/>
              </a:defRPr>
            </a:lvl8pPr>
            <a:lvl9pPr marL="3886200" indent="-228600" eaLnBrk="0" fontAlgn="base" hangingPunct="0">
              <a:spcBef>
                <a:spcPct val="0"/>
              </a:spcBef>
              <a:spcAft>
                <a:spcPct val="0"/>
              </a:spcAft>
              <a:tabLst>
                <a:tab pos="461963" algn="l"/>
              </a:tabLst>
              <a:defRPr sz="4000">
                <a:solidFill>
                  <a:schemeClr val="tx1"/>
                </a:solidFill>
                <a:latin typeface="Arial" charset="0"/>
              </a:defRPr>
            </a:lvl9pPr>
          </a:lstStyle>
          <a:p>
            <a:pPr eaLnBrk="1" hangingPunct="1"/>
            <a:r>
              <a:rPr lang="en-US" altLang="en-US" sz="2400" b="0">
                <a:latin typeface="Times New Roman" pitchFamily="18" charset="0"/>
              </a:rPr>
              <a:t>3)	Since </a:t>
            </a:r>
            <a:r>
              <a:rPr lang="en-US" altLang="en-US" sz="2400" b="0">
                <a:latin typeface="Symbol" pitchFamily="18" charset="2"/>
              </a:rPr>
              <a:t>a</a:t>
            </a:r>
            <a:r>
              <a:rPr lang="en-US" altLang="en-US" sz="2400" b="0" baseline="-25000">
                <a:latin typeface="Times New Roman" pitchFamily="18" charset="0"/>
              </a:rPr>
              <a:t>A</a:t>
            </a:r>
            <a:r>
              <a:rPr lang="en-US" altLang="en-US" sz="2400" b="0">
                <a:latin typeface="Times New Roman" pitchFamily="18" charset="0"/>
              </a:rPr>
              <a:t> is constant, </a:t>
            </a:r>
            <a:r>
              <a:rPr lang="en-US" altLang="en-US" sz="2400" b="0">
                <a:latin typeface="Symbol" pitchFamily="18" charset="2"/>
              </a:rPr>
              <a:t>a</a:t>
            </a:r>
            <a:r>
              <a:rPr lang="en-US" altLang="en-US" sz="2400" b="0" baseline="-25000">
                <a:latin typeface="Times New Roman" pitchFamily="18" charset="0"/>
              </a:rPr>
              <a:t>D</a:t>
            </a:r>
            <a:r>
              <a:rPr lang="en-US" altLang="en-US" sz="2400" b="0">
                <a:latin typeface="Times New Roman" pitchFamily="18" charset="0"/>
              </a:rPr>
              <a:t> and a</a:t>
            </a:r>
            <a:r>
              <a:rPr lang="en-US" altLang="en-US" sz="2400" b="0" baseline="-25000">
                <a:latin typeface="Times New Roman" pitchFamily="18" charset="0"/>
              </a:rPr>
              <a:t>C</a:t>
            </a:r>
            <a:r>
              <a:rPr lang="en-US" altLang="en-US" sz="2400" b="0">
                <a:latin typeface="Times New Roman" pitchFamily="18" charset="0"/>
              </a:rPr>
              <a:t> will be constant.  The constant acceleration equation for rectilinear motion can be used to determine the velocity and displacement of  cylinder C when t = 3 s (s</a:t>
            </a:r>
            <a:r>
              <a:rPr lang="en-US" altLang="en-US" sz="2400" b="0" baseline="-25000">
                <a:latin typeface="Times New Roman" pitchFamily="18" charset="0"/>
              </a:rPr>
              <a:t>0</a:t>
            </a:r>
            <a:r>
              <a:rPr lang="en-US" altLang="en-US" sz="2400" b="0">
                <a:latin typeface="Times New Roman" pitchFamily="18" charset="0"/>
              </a:rPr>
              <a:t>= v</a:t>
            </a:r>
            <a:r>
              <a:rPr lang="en-US" altLang="en-US" sz="2400" b="0" baseline="-25000">
                <a:latin typeface="Times New Roman" pitchFamily="18" charset="0"/>
              </a:rPr>
              <a:t>0</a:t>
            </a:r>
            <a:r>
              <a:rPr lang="en-US" altLang="en-US" sz="2400" b="0">
                <a:latin typeface="Times New Roman" pitchFamily="18" charset="0"/>
              </a:rPr>
              <a:t> = 0):</a:t>
            </a:r>
          </a:p>
        </p:txBody>
      </p:sp>
      <p:sp>
        <p:nvSpPr>
          <p:cNvPr id="268291" name="AutoShape 4">
            <a:hlinkClick r:id="" action="ppaction://hlinkshowjump?jump=nextslide" highlightClick="1"/>
          </p:cNvPr>
          <p:cNvSpPr>
            <a:spLocks noChangeArrowheads="1"/>
          </p:cNvSpPr>
          <p:nvPr/>
        </p:nvSpPr>
        <p:spPr bwMode="auto">
          <a:xfrm>
            <a:off x="8305800" y="6172200"/>
            <a:ext cx="228600" cy="228600"/>
          </a:xfrm>
          <a:prstGeom prst="actionButtonForwardNext">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sp>
        <p:nvSpPr>
          <p:cNvPr id="268292" name="AutoShape 5">
            <a:hlinkClick r:id="" action="ppaction://hlinkshowjump?jump=previousslide" highlightClick="1"/>
          </p:cNvPr>
          <p:cNvSpPr>
            <a:spLocks noChangeArrowheads="1"/>
          </p:cNvSpPr>
          <p:nvPr/>
        </p:nvSpPr>
        <p:spPr bwMode="auto">
          <a:xfrm>
            <a:off x="8077200" y="6172200"/>
            <a:ext cx="228600" cy="228600"/>
          </a:xfrm>
          <a:prstGeom prst="actionButtonBackPrevious">
            <a:avLst/>
          </a:prstGeom>
          <a:solidFill>
            <a:schemeClr val="accent1"/>
          </a:solidFill>
          <a:ln w="9525">
            <a:solidFill>
              <a:schemeClr val="tx1"/>
            </a:solidFill>
            <a:miter lim="800000"/>
            <a:headEnd/>
            <a:tailEnd/>
          </a:ln>
        </p:spPr>
        <p:txBody>
          <a:bodyPr wrap="none" anchor="ct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endParaRPr lang="en-US" altLang="en-US" sz="2400" i="1">
              <a:latin typeface="Times New Roman" pitchFamily="18" charset="0"/>
            </a:endParaRPr>
          </a:p>
        </p:txBody>
      </p:sp>
      <p:grpSp>
        <p:nvGrpSpPr>
          <p:cNvPr id="2" name="Group 6"/>
          <p:cNvGrpSpPr>
            <a:grpSpLocks/>
          </p:cNvGrpSpPr>
          <p:nvPr/>
        </p:nvGrpSpPr>
        <p:grpSpPr bwMode="auto">
          <a:xfrm>
            <a:off x="1371600" y="3195638"/>
            <a:ext cx="5715000" cy="461962"/>
            <a:chOff x="1392" y="1872"/>
            <a:chExt cx="2644" cy="291"/>
          </a:xfrm>
        </p:grpSpPr>
        <p:sp>
          <p:nvSpPr>
            <p:cNvPr id="268294" name="Text Box 7"/>
            <p:cNvSpPr txBox="1">
              <a:spLocks noChangeArrowheads="1"/>
            </p:cNvSpPr>
            <p:nvPr/>
          </p:nvSpPr>
          <p:spPr bwMode="auto">
            <a:xfrm>
              <a:off x="1392" y="1872"/>
              <a:ext cx="264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buFont typeface="Symbol" pitchFamily="18" charset="2"/>
                <a:buNone/>
              </a:pPr>
              <a:r>
                <a:rPr lang="en-US" altLang="en-US" sz="2400" b="0">
                  <a:latin typeface="Times New Roman" pitchFamily="18" charset="0"/>
                  <a:sym typeface="Symbol" pitchFamily="18" charset="2"/>
                </a:rPr>
                <a:t>v</a:t>
              </a:r>
              <a:r>
                <a:rPr lang="en-US" altLang="en-US" sz="2400" b="0" baseline="-25000">
                  <a:latin typeface="Times New Roman" pitchFamily="18" charset="0"/>
                  <a:sym typeface="Symbol" pitchFamily="18" charset="2"/>
                </a:rPr>
                <a:t>c</a:t>
              </a:r>
              <a:r>
                <a:rPr lang="en-US" altLang="en-US" sz="2400" b="0">
                  <a:latin typeface="Times New Roman" pitchFamily="18" charset="0"/>
                  <a:sym typeface="Symbol" pitchFamily="18" charset="2"/>
                </a:rPr>
                <a:t> = </a:t>
              </a:r>
              <a:r>
                <a:rPr lang="en-US" altLang="en-US" sz="2400" b="0">
                  <a:latin typeface="Times New Roman" pitchFamily="18" charset="0"/>
                </a:rPr>
                <a:t>v</a:t>
              </a:r>
              <a:r>
                <a:rPr lang="en-US" altLang="en-US" sz="2400" b="0" baseline="-25000">
                  <a:latin typeface="Times New Roman" pitchFamily="18" charset="0"/>
                </a:rPr>
                <a:t>0  </a:t>
              </a:r>
              <a:r>
                <a:rPr lang="en-US" altLang="en-US" sz="2400" b="0">
                  <a:latin typeface="Times New Roman" pitchFamily="18" charset="0"/>
                </a:rPr>
                <a:t>+</a:t>
              </a:r>
              <a:r>
                <a:rPr lang="en-US" altLang="en-US" sz="2400" b="0" baseline="-25000">
                  <a:latin typeface="Times New Roman" pitchFamily="18" charset="0"/>
                </a:rPr>
                <a:t> </a:t>
              </a:r>
              <a:r>
                <a:rPr lang="en-US" altLang="en-US" sz="2400" b="0">
                  <a:latin typeface="Times New Roman" pitchFamily="18" charset="0"/>
                  <a:sym typeface="Symbol" pitchFamily="18" charset="2"/>
                </a:rPr>
                <a:t>a</a:t>
              </a:r>
              <a:r>
                <a:rPr lang="en-US" altLang="en-US" sz="2400" b="0" baseline="-25000">
                  <a:latin typeface="Times New Roman" pitchFamily="18" charset="0"/>
                  <a:sym typeface="Symbol" pitchFamily="18" charset="2"/>
                </a:rPr>
                <a:t>C</a:t>
              </a:r>
              <a:r>
                <a:rPr lang="en-US" altLang="en-US" sz="2400" b="0">
                  <a:latin typeface="Times New Roman" pitchFamily="18" charset="0"/>
                  <a:sym typeface="Symbol" pitchFamily="18" charset="2"/>
                </a:rPr>
                <a:t> t = 0 + </a:t>
              </a:r>
              <a:r>
                <a:rPr lang="en-US" altLang="en-US" sz="2400" b="0">
                  <a:solidFill>
                    <a:schemeClr val="tx2"/>
                  </a:solidFill>
                  <a:latin typeface="Times New Roman" pitchFamily="18" charset="0"/>
                </a:rPr>
                <a:t>0.1875 (3)  = </a:t>
              </a:r>
              <a:r>
                <a:rPr lang="en-US" altLang="en-US" sz="2400" b="0">
                  <a:solidFill>
                    <a:srgbClr val="66FFFF"/>
                  </a:solidFill>
                  <a:latin typeface="Times New Roman" pitchFamily="18" charset="0"/>
                </a:rPr>
                <a:t>0.563 </a:t>
              </a:r>
              <a:r>
                <a:rPr lang="en-US" altLang="en-US" sz="2400" b="0">
                  <a:solidFill>
                    <a:srgbClr val="66FFFF"/>
                  </a:solidFill>
                  <a:latin typeface="Times New Roman" pitchFamily="18" charset="0"/>
                  <a:sym typeface="Symbol" pitchFamily="18" charset="2"/>
                </a:rPr>
                <a:t>m/s</a:t>
              </a:r>
              <a:r>
                <a:rPr lang="en-US" altLang="en-US" sz="2400" b="0">
                  <a:solidFill>
                    <a:srgbClr val="66FFFF"/>
                  </a:solidFill>
                  <a:latin typeface="Times New Roman" pitchFamily="18" charset="0"/>
                </a:rPr>
                <a:t> </a:t>
              </a:r>
              <a:endParaRPr lang="en-US" altLang="en-US" sz="2400" b="0">
                <a:solidFill>
                  <a:srgbClr val="66FFFF"/>
                </a:solidFill>
                <a:latin typeface="Times New Roman" pitchFamily="18" charset="0"/>
                <a:sym typeface="Symbol" pitchFamily="18" charset="2"/>
              </a:endParaRPr>
            </a:p>
          </p:txBody>
        </p:sp>
        <p:sp>
          <p:nvSpPr>
            <p:cNvPr id="268295" name="Line 8"/>
            <p:cNvSpPr>
              <a:spLocks noChangeShapeType="1"/>
            </p:cNvSpPr>
            <p:nvPr/>
          </p:nvSpPr>
          <p:spPr bwMode="auto">
            <a:xfrm flipV="1">
              <a:off x="3965" y="1920"/>
              <a:ext cx="0" cy="192"/>
            </a:xfrm>
            <a:prstGeom prst="line">
              <a:avLst/>
            </a:prstGeom>
            <a:noFill/>
            <a:ln w="190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
        <p:nvSpPr>
          <p:cNvPr id="268296" name="Text Box 12"/>
          <p:cNvSpPr txBox="1">
            <a:spLocks noChangeArrowheads="1"/>
          </p:cNvSpPr>
          <p:nvPr/>
        </p:nvSpPr>
        <p:spPr bwMode="auto">
          <a:xfrm>
            <a:off x="2209800" y="457200"/>
            <a:ext cx="441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algn="ctr" eaLnBrk="1" hangingPunct="1"/>
            <a:r>
              <a:rPr lang="en-US" altLang="en-US" sz="2400">
                <a:solidFill>
                  <a:srgbClr val="00FF00"/>
                </a:solidFill>
                <a:latin typeface="Times New Roman" pitchFamily="18" charset="0"/>
              </a:rPr>
              <a:t>GROUP PROBLEM SOLVING </a:t>
            </a:r>
            <a:r>
              <a:rPr lang="en-US" altLang="en-US" sz="2400" b="0">
                <a:solidFill>
                  <a:srgbClr val="00FF00"/>
                </a:solidFill>
                <a:latin typeface="Times New Roman" pitchFamily="18" charset="0"/>
              </a:rPr>
              <a:t>(continued)</a:t>
            </a:r>
            <a:endParaRPr lang="en-US" altLang="en-US" sz="2400">
              <a:solidFill>
                <a:srgbClr val="00FF00"/>
              </a:solidFill>
              <a:latin typeface="Times New Roman" pitchFamily="18" charset="0"/>
            </a:endParaRPr>
          </a:p>
        </p:txBody>
      </p:sp>
      <p:grpSp>
        <p:nvGrpSpPr>
          <p:cNvPr id="3" name="Group 6"/>
          <p:cNvGrpSpPr>
            <a:grpSpLocks/>
          </p:cNvGrpSpPr>
          <p:nvPr/>
        </p:nvGrpSpPr>
        <p:grpSpPr bwMode="auto">
          <a:xfrm>
            <a:off x="1447800" y="4122738"/>
            <a:ext cx="6705600" cy="830262"/>
            <a:chOff x="1392" y="1872"/>
            <a:chExt cx="2644" cy="523"/>
          </a:xfrm>
        </p:grpSpPr>
        <p:sp>
          <p:nvSpPr>
            <p:cNvPr id="268298" name="Text Box 7"/>
            <p:cNvSpPr txBox="1">
              <a:spLocks noChangeArrowheads="1"/>
            </p:cNvSpPr>
            <p:nvPr/>
          </p:nvSpPr>
          <p:spPr bwMode="auto">
            <a:xfrm>
              <a:off x="1392" y="1872"/>
              <a:ext cx="2644"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000">
                  <a:solidFill>
                    <a:schemeClr val="tx1"/>
                  </a:solidFill>
                  <a:latin typeface="Arial" charset="0"/>
                </a:defRPr>
              </a:lvl1pPr>
              <a:lvl2pPr marL="742950" indent="-285750" eaLnBrk="0" hangingPunct="0">
                <a:defRPr sz="4000">
                  <a:solidFill>
                    <a:schemeClr val="tx1"/>
                  </a:solidFill>
                  <a:latin typeface="Arial" charset="0"/>
                </a:defRPr>
              </a:lvl2pPr>
              <a:lvl3pPr marL="1143000" indent="-228600" eaLnBrk="0" hangingPunct="0">
                <a:defRPr sz="4000">
                  <a:solidFill>
                    <a:schemeClr val="tx1"/>
                  </a:solidFill>
                  <a:latin typeface="Arial" charset="0"/>
                </a:defRPr>
              </a:lvl3pPr>
              <a:lvl4pPr marL="1600200" indent="-228600" eaLnBrk="0" hangingPunct="0">
                <a:defRPr sz="4000">
                  <a:solidFill>
                    <a:schemeClr val="tx1"/>
                  </a:solidFill>
                  <a:latin typeface="Arial" charset="0"/>
                </a:defRPr>
              </a:lvl4pPr>
              <a:lvl5pPr marL="2057400" indent="-228600" eaLnBrk="0" hangingPunct="0">
                <a:defRPr sz="4000">
                  <a:solidFill>
                    <a:schemeClr val="tx1"/>
                  </a:solidFill>
                  <a:latin typeface="Arial" charset="0"/>
                </a:defRPr>
              </a:lvl5pPr>
              <a:lvl6pPr marL="2514600" indent="-228600" eaLnBrk="0" fontAlgn="base" hangingPunct="0">
                <a:spcBef>
                  <a:spcPct val="0"/>
                </a:spcBef>
                <a:spcAft>
                  <a:spcPct val="0"/>
                </a:spcAft>
                <a:defRPr sz="4000">
                  <a:solidFill>
                    <a:schemeClr val="tx1"/>
                  </a:solidFill>
                  <a:latin typeface="Arial" charset="0"/>
                </a:defRPr>
              </a:lvl6pPr>
              <a:lvl7pPr marL="2971800" indent="-228600" eaLnBrk="0" fontAlgn="base" hangingPunct="0">
                <a:spcBef>
                  <a:spcPct val="0"/>
                </a:spcBef>
                <a:spcAft>
                  <a:spcPct val="0"/>
                </a:spcAft>
                <a:defRPr sz="4000">
                  <a:solidFill>
                    <a:schemeClr val="tx1"/>
                  </a:solidFill>
                  <a:latin typeface="Arial" charset="0"/>
                </a:defRPr>
              </a:lvl7pPr>
              <a:lvl8pPr marL="3429000" indent="-228600" eaLnBrk="0" fontAlgn="base" hangingPunct="0">
                <a:spcBef>
                  <a:spcPct val="0"/>
                </a:spcBef>
                <a:spcAft>
                  <a:spcPct val="0"/>
                </a:spcAft>
                <a:defRPr sz="4000">
                  <a:solidFill>
                    <a:schemeClr val="tx1"/>
                  </a:solidFill>
                  <a:latin typeface="Arial" charset="0"/>
                </a:defRPr>
              </a:lvl8pPr>
              <a:lvl9pPr marL="3886200" indent="-228600" eaLnBrk="0" fontAlgn="base" hangingPunct="0">
                <a:spcBef>
                  <a:spcPct val="0"/>
                </a:spcBef>
                <a:spcAft>
                  <a:spcPct val="0"/>
                </a:spcAft>
                <a:defRPr sz="4000">
                  <a:solidFill>
                    <a:schemeClr val="tx1"/>
                  </a:solidFill>
                  <a:latin typeface="Arial" charset="0"/>
                </a:defRPr>
              </a:lvl9pPr>
            </a:lstStyle>
            <a:p>
              <a:pPr eaLnBrk="1" hangingPunct="1">
                <a:buFont typeface="Symbol" pitchFamily="18" charset="2"/>
                <a:buNone/>
              </a:pPr>
              <a:r>
                <a:rPr lang="en-US" altLang="en-US" sz="2400" b="0">
                  <a:latin typeface="Times New Roman" pitchFamily="18" charset="0"/>
                  <a:sym typeface="Symbol" pitchFamily="18" charset="2"/>
                </a:rPr>
                <a:t>s</a:t>
              </a:r>
              <a:r>
                <a:rPr lang="en-US" altLang="en-US" sz="2400" b="0" baseline="-25000">
                  <a:latin typeface="Times New Roman" pitchFamily="18" charset="0"/>
                  <a:sym typeface="Symbol" pitchFamily="18" charset="2"/>
                </a:rPr>
                <a:t>c</a:t>
              </a:r>
              <a:r>
                <a:rPr lang="en-US" altLang="en-US" sz="2400" b="0">
                  <a:latin typeface="Times New Roman" pitchFamily="18" charset="0"/>
                  <a:sym typeface="Symbol" pitchFamily="18" charset="2"/>
                </a:rPr>
                <a:t> = s</a:t>
              </a:r>
              <a:r>
                <a:rPr lang="en-US" altLang="en-US" sz="2400" b="0" baseline="-25000">
                  <a:latin typeface="Times New Roman" pitchFamily="18" charset="0"/>
                </a:rPr>
                <a:t>0 </a:t>
              </a:r>
              <a:r>
                <a:rPr lang="en-US" altLang="en-US" sz="2400" b="0">
                  <a:latin typeface="Times New Roman" pitchFamily="18" charset="0"/>
                </a:rPr>
                <a:t>+</a:t>
              </a:r>
              <a:r>
                <a:rPr lang="en-US" altLang="en-US" sz="2400" b="0" baseline="-25000">
                  <a:latin typeface="Times New Roman" pitchFamily="18" charset="0"/>
                </a:rPr>
                <a:t> </a:t>
              </a:r>
              <a:r>
                <a:rPr lang="en-US" altLang="en-US" sz="2400" b="0">
                  <a:latin typeface="Times New Roman" pitchFamily="18" charset="0"/>
                </a:rPr>
                <a:t>v</a:t>
              </a:r>
              <a:r>
                <a:rPr lang="en-US" altLang="en-US" sz="2400" b="0" baseline="-25000">
                  <a:latin typeface="Times New Roman" pitchFamily="18" charset="0"/>
                </a:rPr>
                <a:t>0 </a:t>
              </a:r>
              <a:r>
                <a:rPr lang="en-US" altLang="en-US" sz="2400" b="0">
                  <a:latin typeface="Times New Roman" pitchFamily="18" charset="0"/>
                  <a:sym typeface="Symbol" pitchFamily="18" charset="2"/>
                </a:rPr>
                <a:t>t</a:t>
              </a:r>
              <a:r>
                <a:rPr lang="en-US" altLang="en-US" sz="2400" b="0" baseline="-25000">
                  <a:latin typeface="Times New Roman" pitchFamily="18" charset="0"/>
                </a:rPr>
                <a:t> </a:t>
              </a:r>
              <a:r>
                <a:rPr lang="en-US" altLang="en-US" sz="2400" b="0">
                  <a:latin typeface="Times New Roman" pitchFamily="18" charset="0"/>
                </a:rPr>
                <a:t>+ (0.5) </a:t>
              </a:r>
              <a:r>
                <a:rPr lang="en-US" altLang="en-US" sz="2400" b="0">
                  <a:latin typeface="Times New Roman" pitchFamily="18" charset="0"/>
                  <a:sym typeface="Symbol" pitchFamily="18" charset="2"/>
                </a:rPr>
                <a:t>a</a:t>
              </a:r>
              <a:r>
                <a:rPr lang="en-US" altLang="en-US" sz="2400" b="0" baseline="-25000">
                  <a:latin typeface="Times New Roman" pitchFamily="18" charset="0"/>
                  <a:sym typeface="Symbol" pitchFamily="18" charset="2"/>
                </a:rPr>
                <a:t>C</a:t>
              </a:r>
              <a:r>
                <a:rPr lang="en-US" altLang="en-US" sz="2400" b="0">
                  <a:latin typeface="Times New Roman" pitchFamily="18" charset="0"/>
                  <a:sym typeface="Symbol" pitchFamily="18" charset="2"/>
                </a:rPr>
                <a:t> t</a:t>
              </a:r>
              <a:r>
                <a:rPr lang="en-US" altLang="en-US" sz="2400" b="0" baseline="30000">
                  <a:latin typeface="Times New Roman" pitchFamily="18" charset="0"/>
                  <a:sym typeface="Symbol" pitchFamily="18" charset="2"/>
                </a:rPr>
                <a:t>2</a:t>
              </a:r>
              <a:r>
                <a:rPr lang="en-US" altLang="en-US" sz="2400" b="0">
                  <a:latin typeface="Times New Roman" pitchFamily="18" charset="0"/>
                  <a:sym typeface="Symbol" pitchFamily="18" charset="2"/>
                </a:rPr>
                <a:t> </a:t>
              </a:r>
            </a:p>
            <a:p>
              <a:pPr eaLnBrk="1" hangingPunct="1">
                <a:buFont typeface="Symbol" pitchFamily="18" charset="2"/>
                <a:buNone/>
              </a:pPr>
              <a:r>
                <a:rPr lang="en-US" altLang="en-US" sz="2400" b="0">
                  <a:latin typeface="Times New Roman" pitchFamily="18" charset="0"/>
                  <a:sym typeface="Symbol" pitchFamily="18" charset="2"/>
                </a:rPr>
                <a:t>    = 0 + 0 + (0.5) </a:t>
              </a:r>
              <a:r>
                <a:rPr lang="en-US" altLang="en-US" sz="2400" b="0">
                  <a:solidFill>
                    <a:schemeClr val="tx2"/>
                  </a:solidFill>
                  <a:latin typeface="Times New Roman" pitchFamily="18" charset="0"/>
                </a:rPr>
                <a:t>0.1875 (3)</a:t>
              </a:r>
              <a:r>
                <a:rPr lang="en-US" altLang="en-US" sz="2400" b="0" baseline="30000">
                  <a:solidFill>
                    <a:schemeClr val="tx2"/>
                  </a:solidFill>
                  <a:latin typeface="Times New Roman" pitchFamily="18" charset="0"/>
                </a:rPr>
                <a:t>2</a:t>
              </a:r>
              <a:r>
                <a:rPr lang="en-US" altLang="en-US" sz="2400" b="0">
                  <a:solidFill>
                    <a:schemeClr val="tx2"/>
                  </a:solidFill>
                  <a:latin typeface="Times New Roman" pitchFamily="18" charset="0"/>
                </a:rPr>
                <a:t>  = </a:t>
              </a:r>
              <a:r>
                <a:rPr lang="en-US" altLang="en-US" sz="2400" b="0">
                  <a:solidFill>
                    <a:srgbClr val="66FFFF"/>
                  </a:solidFill>
                  <a:latin typeface="Times New Roman" pitchFamily="18" charset="0"/>
                </a:rPr>
                <a:t>0.844 </a:t>
              </a:r>
              <a:r>
                <a:rPr lang="en-US" altLang="en-US" sz="2400" b="0">
                  <a:solidFill>
                    <a:srgbClr val="66FFFF"/>
                  </a:solidFill>
                  <a:latin typeface="Times New Roman" pitchFamily="18" charset="0"/>
                  <a:sym typeface="Symbol" pitchFamily="18" charset="2"/>
                </a:rPr>
                <a:t>m</a:t>
              </a:r>
              <a:r>
                <a:rPr lang="en-US" altLang="en-US" sz="2400" b="0">
                  <a:solidFill>
                    <a:srgbClr val="66FFFF"/>
                  </a:solidFill>
                  <a:latin typeface="Times New Roman" pitchFamily="18" charset="0"/>
                </a:rPr>
                <a:t> </a:t>
              </a:r>
              <a:endParaRPr lang="en-US" altLang="en-US" sz="2400" b="0">
                <a:latin typeface="Times New Roman" pitchFamily="18" charset="0"/>
                <a:sym typeface="Symbol" pitchFamily="18" charset="2"/>
              </a:endParaRPr>
            </a:p>
          </p:txBody>
        </p:sp>
        <p:sp>
          <p:nvSpPr>
            <p:cNvPr id="268299" name="Line 8"/>
            <p:cNvSpPr>
              <a:spLocks noChangeShapeType="1"/>
            </p:cNvSpPr>
            <p:nvPr/>
          </p:nvSpPr>
          <p:spPr bwMode="auto">
            <a:xfrm flipV="1">
              <a:off x="3435" y="2112"/>
              <a:ext cx="0" cy="192"/>
            </a:xfrm>
            <a:prstGeom prst="line">
              <a:avLst/>
            </a:prstGeom>
            <a:noFill/>
            <a:ln w="19050">
              <a:solidFill>
                <a:srgbClr val="FF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25523989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2"/>
          <p:cNvGraphicFramePr>
            <a:graphicFrameLocks noChangeAspect="1"/>
          </p:cNvGraphicFramePr>
          <p:nvPr/>
        </p:nvGraphicFramePr>
        <p:xfrm>
          <a:off x="-152400" y="2971800"/>
          <a:ext cx="5118100" cy="2925763"/>
        </p:xfrm>
        <a:graphic>
          <a:graphicData uri="http://schemas.openxmlformats.org/presentationml/2006/ole">
            <mc:AlternateContent xmlns:mc="http://schemas.openxmlformats.org/markup-compatibility/2006">
              <mc:Choice xmlns:v="urn:schemas-microsoft-com:vml" Requires="v">
                <p:oleObj spid="_x0000_s9222" name="Visio" r:id="rId3" imgW="5118530" imgH="2925377" progId="Visio.Drawing.6">
                  <p:embed/>
                </p:oleObj>
              </mc:Choice>
              <mc:Fallback>
                <p:oleObj name="Visio" r:id="rId3" imgW="5118530" imgH="2925377" progId="Visio.Drawing.6">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971800"/>
                        <a:ext cx="5118100" cy="292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19" name="Text Box 2"/>
          <p:cNvSpPr txBox="1">
            <a:spLocks noChangeArrowheads="1"/>
          </p:cNvSpPr>
          <p:nvPr/>
        </p:nvSpPr>
        <p:spPr bwMode="auto">
          <a:xfrm>
            <a:off x="4708525" y="685800"/>
            <a:ext cx="4435475" cy="43624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800"/>
              <a:t>Chapter 17 Inertial Dynamics</a:t>
            </a:r>
          </a:p>
          <a:p>
            <a:pPr eaLnBrk="1" hangingPunct="1">
              <a:spcBef>
                <a:spcPct val="0"/>
              </a:spcBef>
              <a:buFontTx/>
              <a:buNone/>
            </a:pPr>
            <a:endParaRPr lang="en-US" altLang="en-US" sz="2800"/>
          </a:p>
          <a:p>
            <a:pPr eaLnBrk="1" hangingPunct="1">
              <a:spcBef>
                <a:spcPct val="0"/>
              </a:spcBef>
              <a:buFontTx/>
              <a:buAutoNum type="arabicPeriod"/>
            </a:pPr>
            <a:r>
              <a:rPr lang="en-US" altLang="en-US" sz="2800"/>
              <a:t>Frame</a:t>
            </a:r>
          </a:p>
          <a:p>
            <a:pPr eaLnBrk="1" hangingPunct="1">
              <a:spcBef>
                <a:spcPct val="0"/>
              </a:spcBef>
              <a:buFontTx/>
              <a:buAutoNum type="arabicPeriod"/>
            </a:pPr>
            <a:r>
              <a:rPr lang="en-US" altLang="en-US" sz="2800"/>
              <a:t>Free-Body</a:t>
            </a:r>
          </a:p>
          <a:p>
            <a:pPr eaLnBrk="1" hangingPunct="1">
              <a:spcBef>
                <a:spcPct val="0"/>
              </a:spcBef>
              <a:buFontTx/>
              <a:buAutoNum type="arabicPeriod"/>
            </a:pPr>
            <a:r>
              <a:rPr lang="en-US" altLang="en-US" sz="2800"/>
              <a:t> </a:t>
            </a:r>
            <a:r>
              <a:rPr lang="en-US" altLang="en-US" sz="2800">
                <a:solidFill>
                  <a:srgbClr val="0000FF"/>
                </a:solidFill>
              </a:rPr>
              <a:t>Constraint equations. You must have as many equations as unknowns. </a:t>
            </a:r>
            <a:r>
              <a:rPr lang="en-US" altLang="en-US" sz="2800">
                <a:solidFill>
                  <a:srgbClr val="FF0066"/>
                </a:solidFill>
              </a:rPr>
              <a:t>COUNT!</a:t>
            </a:r>
          </a:p>
          <a:p>
            <a:pPr eaLnBrk="1" hangingPunct="1">
              <a:spcBef>
                <a:spcPct val="0"/>
              </a:spcBef>
              <a:buFontTx/>
              <a:buNone/>
            </a:pPr>
            <a:endParaRPr lang="en-US" altLang="en-US" sz="2800">
              <a:solidFill>
                <a:srgbClr val="FF0066"/>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62000" y="304800"/>
            <a:ext cx="7543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2400" b="1">
                <a:solidFill>
                  <a:srgbClr val="0033CC"/>
                </a:solidFill>
                <a:latin typeface="Times New Roman" pitchFamily="18" charset="0"/>
              </a:rPr>
              <a:t>EQUATIONS  OF  MOTION: </a:t>
            </a:r>
          </a:p>
          <a:p>
            <a:pPr algn="ctr" eaLnBrk="1" hangingPunct="1">
              <a:spcBef>
                <a:spcPct val="0"/>
              </a:spcBef>
              <a:buFontTx/>
              <a:buNone/>
            </a:pPr>
            <a:r>
              <a:rPr lang="en-US" altLang="en-US" sz="2400" b="1">
                <a:solidFill>
                  <a:srgbClr val="0033CC"/>
                </a:solidFill>
                <a:latin typeface="Times New Roman" pitchFamily="18" charset="0"/>
              </a:rPr>
              <a:t>ROTATION  ABOUT  A  FIXED  AXIS</a:t>
            </a:r>
          </a:p>
        </p:txBody>
      </p:sp>
      <p:sp>
        <p:nvSpPr>
          <p:cNvPr id="65539" name="Text Box 3"/>
          <p:cNvSpPr txBox="1">
            <a:spLocks noChangeArrowheads="1"/>
          </p:cNvSpPr>
          <p:nvPr/>
        </p:nvSpPr>
        <p:spPr bwMode="auto">
          <a:xfrm>
            <a:off x="609600" y="2209800"/>
            <a:ext cx="3962400" cy="33877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3600" b="1" u="sng">
                <a:latin typeface="Times New Roman" pitchFamily="18" charset="0"/>
              </a:rPr>
              <a:t>Today’s Objectives</a:t>
            </a:r>
            <a:r>
              <a:rPr lang="en-US" altLang="en-US" sz="3600" b="1">
                <a:latin typeface="Times New Roman" pitchFamily="18" charset="0"/>
              </a:rPr>
              <a:t>:</a:t>
            </a:r>
          </a:p>
          <a:p>
            <a:pPr eaLnBrk="1" hangingPunct="1">
              <a:spcBef>
                <a:spcPct val="0"/>
              </a:spcBef>
              <a:buFontTx/>
              <a:buNone/>
            </a:pPr>
            <a:r>
              <a:rPr lang="en-US" altLang="en-US" sz="3600">
                <a:latin typeface="Times New Roman" pitchFamily="18" charset="0"/>
              </a:rPr>
              <a:t>Analyze the planar kinetics of a rigid body undergoing rotational motion.</a:t>
            </a:r>
          </a:p>
        </p:txBody>
      </p:sp>
      <p:pic>
        <p:nvPicPr>
          <p:cNvPr id="1434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9838" y="1447800"/>
            <a:ext cx="3376612"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39"/>
                                        </p:tgtEl>
                                        <p:attrNameLst>
                                          <p:attrName>style.visibility</p:attrName>
                                        </p:attrNameLst>
                                      </p:cBhvr>
                                      <p:to>
                                        <p:strVal val="visible"/>
                                      </p:to>
                                    </p:set>
                                    <p:anim calcmode="lin" valueType="num">
                                      <p:cBhvr additive="base">
                                        <p:cTn id="7" dur="500" fill="hold"/>
                                        <p:tgtEl>
                                          <p:spTgt spid="65539"/>
                                        </p:tgtEl>
                                        <p:attrNameLst>
                                          <p:attrName>ppt_x</p:attrName>
                                        </p:attrNameLst>
                                      </p:cBhvr>
                                      <p:tavLst>
                                        <p:tav tm="0">
                                          <p:val>
                                            <p:strVal val="0-#ppt_w/2"/>
                                          </p:val>
                                        </p:tav>
                                        <p:tav tm="100000">
                                          <p:val>
                                            <p:strVal val="#ppt_x"/>
                                          </p:val>
                                        </p:tav>
                                      </p:tavLst>
                                    </p:anim>
                                    <p:anim calcmode="lin" valueType="num">
                                      <p:cBhvr additive="base">
                                        <p:cTn id="8" dur="500" fill="hold"/>
                                        <p:tgtEl>
                                          <p:spTgt spid="655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026"/>
          <p:cNvSpPr txBox="1">
            <a:spLocks noChangeArrowheads="1"/>
          </p:cNvSpPr>
          <p:nvPr/>
        </p:nvSpPr>
        <p:spPr bwMode="auto">
          <a:xfrm>
            <a:off x="2819400" y="228600"/>
            <a:ext cx="3551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4400" b="1">
                <a:solidFill>
                  <a:srgbClr val="0033CC"/>
                </a:solidFill>
                <a:latin typeface="Times New Roman" pitchFamily="18" charset="0"/>
              </a:rPr>
              <a:t>Pure Rotation</a:t>
            </a:r>
          </a:p>
        </p:txBody>
      </p:sp>
      <p:sp>
        <p:nvSpPr>
          <p:cNvPr id="67587" name="Text Box 1027"/>
          <p:cNvSpPr txBox="1">
            <a:spLocks noChangeArrowheads="1"/>
          </p:cNvSpPr>
          <p:nvPr/>
        </p:nvSpPr>
        <p:spPr bwMode="auto">
          <a:xfrm>
            <a:off x="3505200" y="1371600"/>
            <a:ext cx="5257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The crank on the oil-pump rig undergoes rotation about a fixed axis, caused by the driving torque, M, from a motor.</a:t>
            </a:r>
          </a:p>
        </p:txBody>
      </p:sp>
      <p:sp>
        <p:nvSpPr>
          <p:cNvPr id="67588" name="Text Box 1028"/>
          <p:cNvSpPr txBox="1">
            <a:spLocks noChangeArrowheads="1"/>
          </p:cNvSpPr>
          <p:nvPr/>
        </p:nvSpPr>
        <p:spPr bwMode="auto">
          <a:xfrm>
            <a:off x="3486150" y="4697413"/>
            <a:ext cx="51689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If the motor exerts a constant torque M on the crank, does the crank turn at a constant angular velocity?  </a:t>
            </a:r>
          </a:p>
        </p:txBody>
      </p:sp>
      <p:sp>
        <p:nvSpPr>
          <p:cNvPr id="67590" name="Text Box 1030"/>
          <p:cNvSpPr txBox="1">
            <a:spLocks noChangeArrowheads="1"/>
          </p:cNvSpPr>
          <p:nvPr/>
        </p:nvSpPr>
        <p:spPr bwMode="auto">
          <a:xfrm>
            <a:off x="3505200" y="2743200"/>
            <a:ext cx="5181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latin typeface="Times New Roman" pitchFamily="18" charset="0"/>
              </a:rPr>
              <a:t>As the crank turns, a dynamic reaction is produced at the pin.  This reaction is a function of angular velocity, angular acceleration, and the orientation of the crank.</a:t>
            </a:r>
          </a:p>
        </p:txBody>
      </p:sp>
      <p:grpSp>
        <p:nvGrpSpPr>
          <p:cNvPr id="15366" name="Group 15"/>
          <p:cNvGrpSpPr>
            <a:grpSpLocks/>
          </p:cNvGrpSpPr>
          <p:nvPr/>
        </p:nvGrpSpPr>
        <p:grpSpPr bwMode="auto">
          <a:xfrm>
            <a:off x="520700" y="1282700"/>
            <a:ext cx="2900363" cy="4206875"/>
            <a:chOff x="533400" y="1524000"/>
            <a:chExt cx="2900359" cy="4206877"/>
          </a:xfrm>
        </p:grpSpPr>
        <p:pic>
          <p:nvPicPr>
            <p:cNvPr id="15367" name="Picture 10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524000"/>
              <a:ext cx="2900359"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368" name="Group 1036"/>
            <p:cNvGrpSpPr>
              <a:grpSpLocks/>
            </p:cNvGrpSpPr>
            <p:nvPr/>
          </p:nvGrpSpPr>
          <p:grpSpPr bwMode="auto">
            <a:xfrm>
              <a:off x="609600" y="3317876"/>
              <a:ext cx="2590800" cy="2413001"/>
              <a:chOff x="384" y="2090"/>
              <a:chExt cx="1632" cy="1520"/>
            </a:xfrm>
          </p:grpSpPr>
          <p:sp>
            <p:nvSpPr>
              <p:cNvPr id="15369" name="Text Box 1035"/>
              <p:cNvSpPr txBox="1">
                <a:spLocks noChangeArrowheads="1"/>
              </p:cNvSpPr>
              <p:nvPr/>
            </p:nvSpPr>
            <p:spPr bwMode="auto">
              <a:xfrm>
                <a:off x="384" y="3168"/>
                <a:ext cx="16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000">
                    <a:solidFill>
                      <a:srgbClr val="FF0000"/>
                    </a:solidFill>
                    <a:latin typeface="Times New Roman" pitchFamily="18" charset="0"/>
                  </a:rPr>
                  <a:t>Pin at the center of rotation.</a:t>
                </a:r>
                <a:endParaRPr lang="en-US" altLang="en-US" sz="2400">
                  <a:solidFill>
                    <a:srgbClr val="FF0000"/>
                  </a:solidFill>
                  <a:latin typeface="Times New Roman" pitchFamily="18" charset="0"/>
                </a:endParaRPr>
              </a:p>
            </p:txBody>
          </p:sp>
          <p:sp>
            <p:nvSpPr>
              <p:cNvPr id="15370" name="Line 1034"/>
              <p:cNvSpPr>
                <a:spLocks noChangeShapeType="1"/>
              </p:cNvSpPr>
              <p:nvPr/>
            </p:nvSpPr>
            <p:spPr bwMode="auto">
              <a:xfrm flipH="1" flipV="1">
                <a:off x="1063" y="2090"/>
                <a:ext cx="96" cy="1056"/>
              </a:xfrm>
              <a:prstGeom prst="line">
                <a:avLst/>
              </a:prstGeom>
              <a:noFill/>
              <a:ln w="38100">
                <a:solidFill>
                  <a:srgbClr val="FF33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7"/>
                                        </p:tgtEl>
                                        <p:attrNameLst>
                                          <p:attrName>style.visibility</p:attrName>
                                        </p:attrNameLst>
                                      </p:cBhvr>
                                      <p:to>
                                        <p:strVal val="visible"/>
                                      </p:to>
                                    </p:set>
                                    <p:anim calcmode="lin" valueType="num">
                                      <p:cBhvr additive="base">
                                        <p:cTn id="7" dur="500" fill="hold"/>
                                        <p:tgtEl>
                                          <p:spTgt spid="67587"/>
                                        </p:tgtEl>
                                        <p:attrNameLst>
                                          <p:attrName>ppt_x</p:attrName>
                                        </p:attrNameLst>
                                      </p:cBhvr>
                                      <p:tavLst>
                                        <p:tav tm="0">
                                          <p:val>
                                            <p:strVal val="0-#ppt_w/2"/>
                                          </p:val>
                                        </p:tav>
                                        <p:tav tm="100000">
                                          <p:val>
                                            <p:strVal val="#ppt_x"/>
                                          </p:val>
                                        </p:tav>
                                      </p:tavLst>
                                    </p:anim>
                                    <p:anim calcmode="lin" valueType="num">
                                      <p:cBhvr additive="base">
                                        <p:cTn id="8" dur="500" fill="hold"/>
                                        <p:tgtEl>
                                          <p:spTgt spid="675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590"/>
                                        </p:tgtEl>
                                        <p:attrNameLst>
                                          <p:attrName>style.visibility</p:attrName>
                                        </p:attrNameLst>
                                      </p:cBhvr>
                                      <p:to>
                                        <p:strVal val="visible"/>
                                      </p:to>
                                    </p:set>
                                    <p:anim calcmode="lin" valueType="num">
                                      <p:cBhvr additive="base">
                                        <p:cTn id="13" dur="500" fill="hold"/>
                                        <p:tgtEl>
                                          <p:spTgt spid="67590"/>
                                        </p:tgtEl>
                                        <p:attrNameLst>
                                          <p:attrName>ppt_x</p:attrName>
                                        </p:attrNameLst>
                                      </p:cBhvr>
                                      <p:tavLst>
                                        <p:tav tm="0">
                                          <p:val>
                                            <p:strVal val="0-#ppt_w/2"/>
                                          </p:val>
                                        </p:tav>
                                        <p:tav tm="100000">
                                          <p:val>
                                            <p:strVal val="#ppt_x"/>
                                          </p:val>
                                        </p:tav>
                                      </p:tavLst>
                                    </p:anim>
                                    <p:anim calcmode="lin" valueType="num">
                                      <p:cBhvr additive="base">
                                        <p:cTn id="14" dur="500" fill="hold"/>
                                        <p:tgtEl>
                                          <p:spTgt spid="6759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7588"/>
                                        </p:tgtEl>
                                        <p:attrNameLst>
                                          <p:attrName>style.visibility</p:attrName>
                                        </p:attrNameLst>
                                      </p:cBhvr>
                                      <p:to>
                                        <p:strVal val="visible"/>
                                      </p:to>
                                    </p:set>
                                    <p:anim calcmode="lin" valueType="num">
                                      <p:cBhvr additive="base">
                                        <p:cTn id="19" dur="500" fill="hold"/>
                                        <p:tgtEl>
                                          <p:spTgt spid="67588"/>
                                        </p:tgtEl>
                                        <p:attrNameLst>
                                          <p:attrName>ppt_x</p:attrName>
                                        </p:attrNameLst>
                                      </p:cBhvr>
                                      <p:tavLst>
                                        <p:tav tm="0">
                                          <p:val>
                                            <p:strVal val="0-#ppt_w/2"/>
                                          </p:val>
                                        </p:tav>
                                        <p:tav tm="100000">
                                          <p:val>
                                            <p:strVal val="#ppt_x"/>
                                          </p:val>
                                        </p:tav>
                                      </p:tavLst>
                                    </p:anim>
                                    <p:anim calcmode="lin" valueType="num">
                                      <p:cBhvr additive="base">
                                        <p:cTn id="20" dur="500" fill="hold"/>
                                        <p:tgtEl>
                                          <p:spTgt spid="675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autoUpdateAnimBg="0"/>
      <p:bldP spid="67588" grpId="0" autoUpdateAnimBg="0"/>
      <p:bldP spid="6759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Text Box 5"/>
          <p:cNvSpPr txBox="1">
            <a:spLocks noChangeArrowheads="1"/>
          </p:cNvSpPr>
          <p:nvPr/>
        </p:nvSpPr>
        <p:spPr bwMode="auto">
          <a:xfrm>
            <a:off x="614363" y="1366838"/>
            <a:ext cx="81200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solidFill>
                  <a:srgbClr val="FFFF00"/>
                </a:solidFill>
                <a:latin typeface="Times New Roman" pitchFamily="18" charset="0"/>
              </a:rPr>
              <a:t>When a rigid body undergoes only translation, all the particles of the body have the same acceleration so </a:t>
            </a:r>
            <a:r>
              <a:rPr lang="en-US" altLang="en-US" sz="2400" b="1">
                <a:solidFill>
                  <a:srgbClr val="FFFF00"/>
                </a:solidFill>
                <a:latin typeface="Times New Roman" pitchFamily="18" charset="0"/>
              </a:rPr>
              <a:t>a</a:t>
            </a:r>
            <a:r>
              <a:rPr lang="en-US" altLang="en-US" sz="2400" baseline="-25000">
                <a:solidFill>
                  <a:srgbClr val="FFFF00"/>
                </a:solidFill>
                <a:latin typeface="Times New Roman" pitchFamily="18" charset="0"/>
              </a:rPr>
              <a:t>G </a:t>
            </a:r>
            <a:r>
              <a:rPr lang="en-US" altLang="en-US" sz="2400">
                <a:solidFill>
                  <a:srgbClr val="FFFF00"/>
                </a:solidFill>
                <a:latin typeface="Times New Roman" pitchFamily="18" charset="0"/>
              </a:rPr>
              <a:t>= </a:t>
            </a:r>
            <a:r>
              <a:rPr lang="en-US" altLang="en-US" sz="2400" b="1">
                <a:solidFill>
                  <a:srgbClr val="FFFF00"/>
                </a:solidFill>
                <a:latin typeface="Times New Roman" pitchFamily="18" charset="0"/>
              </a:rPr>
              <a:t>a</a:t>
            </a:r>
            <a:r>
              <a:rPr lang="en-US" altLang="en-US" sz="2400">
                <a:solidFill>
                  <a:srgbClr val="FFFF00"/>
                </a:solidFill>
                <a:latin typeface="Times New Roman" pitchFamily="18" charset="0"/>
              </a:rPr>
              <a:t> and </a:t>
            </a:r>
            <a:r>
              <a:rPr lang="en-US" altLang="en-US" sz="2400" b="1">
                <a:solidFill>
                  <a:srgbClr val="FFFF00"/>
                </a:solidFill>
                <a:latin typeface="Symbol" pitchFamily="18" charset="2"/>
              </a:rPr>
              <a:t>a</a:t>
            </a:r>
            <a:r>
              <a:rPr lang="en-US" altLang="en-US" sz="2400">
                <a:solidFill>
                  <a:srgbClr val="FFFF00"/>
                </a:solidFill>
                <a:latin typeface="Times New Roman" pitchFamily="18" charset="0"/>
                <a:sym typeface="Symbol" pitchFamily="18" charset="2"/>
              </a:rPr>
              <a:t> </a:t>
            </a:r>
            <a:r>
              <a:rPr lang="en-US" altLang="en-US" sz="2400">
                <a:solidFill>
                  <a:srgbClr val="FFFF00"/>
                </a:solidFill>
                <a:latin typeface="Times New Roman" pitchFamily="18" charset="0"/>
              </a:rPr>
              <a:t>= </a:t>
            </a:r>
            <a:r>
              <a:rPr lang="en-US" altLang="en-US" sz="2400" b="1" i="1">
                <a:solidFill>
                  <a:srgbClr val="FFFF00"/>
                </a:solidFill>
                <a:latin typeface="Times New Roman" pitchFamily="18" charset="0"/>
              </a:rPr>
              <a:t>0</a:t>
            </a:r>
            <a:r>
              <a:rPr lang="en-US" altLang="en-US" sz="2400">
                <a:solidFill>
                  <a:srgbClr val="FFFF00"/>
                </a:solidFill>
                <a:latin typeface="Times New Roman" pitchFamily="18" charset="0"/>
              </a:rPr>
              <a:t>.        The equations of motion become:</a:t>
            </a:r>
          </a:p>
        </p:txBody>
      </p:sp>
      <p:sp>
        <p:nvSpPr>
          <p:cNvPr id="96275" name="Text Box 19"/>
          <p:cNvSpPr txBox="1">
            <a:spLocks noChangeArrowheads="1"/>
          </p:cNvSpPr>
          <p:nvPr/>
        </p:nvSpPr>
        <p:spPr bwMode="auto">
          <a:xfrm>
            <a:off x="614363" y="4786313"/>
            <a:ext cx="81565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solidFill>
                  <a:srgbClr val="FFFF00"/>
                </a:solidFill>
                <a:latin typeface="Times New Roman" pitchFamily="18" charset="0"/>
              </a:rPr>
              <a:t>Note that, if it makes the problem easier, the moment equation can be applied about another point instead of the mass center.    For example, if point A is chosen, </a:t>
            </a:r>
          </a:p>
          <a:p>
            <a:pPr eaLnBrk="1" hangingPunct="1">
              <a:spcBef>
                <a:spcPct val="0"/>
              </a:spcBef>
              <a:buFontTx/>
              <a:buNone/>
            </a:pPr>
            <a:r>
              <a:rPr lang="en-US" altLang="en-US" sz="2400">
                <a:solidFill>
                  <a:srgbClr val="FFFF00"/>
                </a:solidFill>
                <a:latin typeface="Times New Roman" pitchFamily="18" charset="0"/>
                <a:sym typeface="Symbol" pitchFamily="18" charset="2"/>
              </a:rPr>
              <a:t>                                       </a:t>
            </a:r>
            <a:r>
              <a:rPr lang="en-US" altLang="en-US" sz="2400">
                <a:solidFill>
                  <a:srgbClr val="00FFFF"/>
                </a:solidFill>
                <a:latin typeface="Times New Roman" pitchFamily="18" charset="0"/>
                <a:sym typeface="Symbol" pitchFamily="18" charset="2"/>
              </a:rPr>
              <a:t>M</a:t>
            </a:r>
            <a:r>
              <a:rPr lang="en-US" altLang="en-US" sz="2400" baseline="-25000">
                <a:solidFill>
                  <a:srgbClr val="00FFFF"/>
                </a:solidFill>
                <a:latin typeface="Times New Roman" pitchFamily="18" charset="0"/>
                <a:sym typeface="Symbol" pitchFamily="18" charset="2"/>
              </a:rPr>
              <a:t>A</a:t>
            </a:r>
            <a:r>
              <a:rPr lang="en-US" altLang="en-US" sz="2400" b="1" i="1" baseline="-25000">
                <a:solidFill>
                  <a:srgbClr val="00FFFF"/>
                </a:solidFill>
                <a:latin typeface="Times New Roman" pitchFamily="18" charset="0"/>
                <a:sym typeface="Symbol" pitchFamily="18" charset="2"/>
              </a:rPr>
              <a:t> </a:t>
            </a:r>
            <a:r>
              <a:rPr lang="en-US" altLang="en-US" sz="2400">
                <a:solidFill>
                  <a:srgbClr val="00FFFF"/>
                </a:solidFill>
                <a:latin typeface="Times New Roman" pitchFamily="18" charset="0"/>
              </a:rPr>
              <a:t>= (m a</a:t>
            </a:r>
            <a:r>
              <a:rPr lang="en-US" altLang="en-US" sz="2400" b="1" baseline="-25000">
                <a:solidFill>
                  <a:srgbClr val="00FFFF"/>
                </a:solidFill>
                <a:latin typeface="Times New Roman" pitchFamily="18" charset="0"/>
              </a:rPr>
              <a:t>G</a:t>
            </a:r>
            <a:r>
              <a:rPr lang="en-US" altLang="en-US" sz="2400" b="1" i="1" baseline="-25000">
                <a:solidFill>
                  <a:srgbClr val="00FFFF"/>
                </a:solidFill>
                <a:latin typeface="Times New Roman" pitchFamily="18" charset="0"/>
              </a:rPr>
              <a:t> </a:t>
            </a:r>
            <a:r>
              <a:rPr lang="en-US" altLang="en-US" sz="2400">
                <a:solidFill>
                  <a:srgbClr val="00FFFF"/>
                </a:solidFill>
                <a:latin typeface="Times New Roman" pitchFamily="18" charset="0"/>
              </a:rPr>
              <a:t>) </a:t>
            </a:r>
            <a:r>
              <a:rPr lang="en-US" altLang="en-US" sz="2400">
                <a:solidFill>
                  <a:srgbClr val="00FFFF"/>
                </a:solidFill>
                <a:latin typeface="Times New Roman" pitchFamily="18" charset="0"/>
                <a:sym typeface="Symbol" pitchFamily="18" charset="2"/>
              </a:rPr>
              <a:t>d </a:t>
            </a:r>
            <a:r>
              <a:rPr lang="en-US" altLang="en-US" sz="2400">
                <a:latin typeface="Times New Roman" pitchFamily="18" charset="0"/>
                <a:sym typeface="Symbol" pitchFamily="18" charset="2"/>
              </a:rPr>
              <a:t>.</a:t>
            </a:r>
            <a:endParaRPr lang="en-US" altLang="en-US" sz="2400">
              <a:latin typeface="Times New Roman" pitchFamily="18" charset="0"/>
            </a:endParaRPr>
          </a:p>
        </p:txBody>
      </p:sp>
      <p:sp>
        <p:nvSpPr>
          <p:cNvPr id="16388" name="Text Box 78"/>
          <p:cNvSpPr txBox="1">
            <a:spLocks noChangeArrowheads="1"/>
          </p:cNvSpPr>
          <p:nvPr/>
        </p:nvSpPr>
        <p:spPr bwMode="auto">
          <a:xfrm>
            <a:off x="442913" y="446088"/>
            <a:ext cx="8382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2400" b="1">
                <a:solidFill>
                  <a:srgbClr val="FFFF00"/>
                </a:solidFill>
                <a:latin typeface="Times New Roman" pitchFamily="18" charset="0"/>
              </a:rPr>
              <a:t>EQUATIONS   OF   MOTION:  TRANSLATION</a:t>
            </a:r>
          </a:p>
          <a:p>
            <a:pPr algn="ctr" eaLnBrk="1" hangingPunct="1">
              <a:spcBef>
                <a:spcPct val="0"/>
              </a:spcBef>
              <a:buFontTx/>
              <a:buNone/>
            </a:pPr>
            <a:r>
              <a:rPr lang="en-US" altLang="en-US" sz="2400">
                <a:solidFill>
                  <a:srgbClr val="FFFF00"/>
                </a:solidFill>
                <a:latin typeface="Times New Roman" pitchFamily="18" charset="0"/>
              </a:rPr>
              <a:t>(Section 17.3)</a:t>
            </a:r>
            <a:endParaRPr lang="en-US" altLang="en-US" sz="2400" b="1">
              <a:solidFill>
                <a:srgbClr val="FFFF00"/>
              </a:solidFill>
              <a:latin typeface="Times New Roman" pitchFamily="18" charset="0"/>
            </a:endParaRPr>
          </a:p>
        </p:txBody>
      </p:sp>
      <p:grpSp>
        <p:nvGrpSpPr>
          <p:cNvPr id="2" name="Group 80"/>
          <p:cNvGrpSpPr>
            <a:grpSpLocks/>
          </p:cNvGrpSpPr>
          <p:nvPr/>
        </p:nvGrpSpPr>
        <p:grpSpPr bwMode="auto">
          <a:xfrm>
            <a:off x="841375" y="2608263"/>
            <a:ext cx="7523163" cy="2125662"/>
            <a:chOff x="530" y="1472"/>
            <a:chExt cx="4739" cy="1339"/>
          </a:xfrm>
        </p:grpSpPr>
        <p:pic>
          <p:nvPicPr>
            <p:cNvPr id="16390" name="Picture 16" descr="aacdgyy0"/>
            <p:cNvPicPr>
              <a:picLocks noChangeAspect="1" noChangeArrowheads="1"/>
            </p:cNvPicPr>
            <p:nvPr/>
          </p:nvPicPr>
          <p:blipFill>
            <a:blip r:embed="rId3">
              <a:extLst>
                <a:ext uri="{28A0092B-C50C-407E-A947-70E740481C1C}">
                  <a14:useLocalDpi xmlns:a14="http://schemas.microsoft.com/office/drawing/2010/main" val="0"/>
                </a:ext>
              </a:extLst>
            </a:blip>
            <a:srcRect b="16760"/>
            <a:stretch>
              <a:fillRect/>
            </a:stretch>
          </p:blipFill>
          <p:spPr bwMode="auto">
            <a:xfrm>
              <a:off x="2265" y="1472"/>
              <a:ext cx="3004"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Rectangle 79"/>
            <p:cNvSpPr>
              <a:spLocks noChangeArrowheads="1"/>
            </p:cNvSpPr>
            <p:nvPr/>
          </p:nvSpPr>
          <p:spPr bwMode="auto">
            <a:xfrm>
              <a:off x="530" y="1530"/>
              <a:ext cx="1304" cy="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solidFill>
                    <a:srgbClr val="FFFF00"/>
                  </a:solidFill>
                  <a:latin typeface="Times New Roman" pitchFamily="18" charset="0"/>
                  <a:sym typeface="Symbol" pitchFamily="18" charset="2"/>
                </a:rPr>
                <a:t> F</a:t>
              </a:r>
              <a:r>
                <a:rPr lang="en-US" altLang="en-US" sz="2400" baseline="-25000">
                  <a:solidFill>
                    <a:srgbClr val="FFFF00"/>
                  </a:solidFill>
                  <a:latin typeface="Times New Roman" pitchFamily="18" charset="0"/>
                  <a:sym typeface="Symbol" pitchFamily="18" charset="2"/>
                </a:rPr>
                <a:t>x  </a:t>
              </a:r>
              <a:r>
                <a:rPr lang="en-US" altLang="en-US" sz="2400">
                  <a:solidFill>
                    <a:srgbClr val="FFFF00"/>
                  </a:solidFill>
                  <a:latin typeface="Times New Roman" pitchFamily="18" charset="0"/>
                  <a:sym typeface="Symbol" pitchFamily="18" charset="2"/>
                </a:rPr>
                <a:t>=  m(a</a:t>
              </a:r>
              <a:r>
                <a:rPr lang="en-US" altLang="en-US" sz="2400" baseline="-25000">
                  <a:solidFill>
                    <a:srgbClr val="FFFF00"/>
                  </a:solidFill>
                  <a:latin typeface="Times New Roman" pitchFamily="18" charset="0"/>
                  <a:sym typeface="Symbol" pitchFamily="18" charset="2"/>
                </a:rPr>
                <a:t>G</a:t>
              </a:r>
              <a:r>
                <a:rPr lang="en-US" altLang="en-US" sz="2400">
                  <a:solidFill>
                    <a:srgbClr val="FFFF00"/>
                  </a:solidFill>
                  <a:latin typeface="Times New Roman" pitchFamily="18" charset="0"/>
                  <a:sym typeface="Symbol" pitchFamily="18" charset="2"/>
                </a:rPr>
                <a:t>)</a:t>
              </a:r>
              <a:r>
                <a:rPr lang="en-US" altLang="en-US" sz="2400" baseline="-25000">
                  <a:solidFill>
                    <a:srgbClr val="FFFF00"/>
                  </a:solidFill>
                  <a:latin typeface="Times New Roman" pitchFamily="18" charset="0"/>
                  <a:sym typeface="Symbol" pitchFamily="18" charset="2"/>
                </a:rPr>
                <a:t>x</a:t>
              </a:r>
              <a:endParaRPr lang="en-US" altLang="en-US" sz="2400">
                <a:solidFill>
                  <a:srgbClr val="FFFF00"/>
                </a:solidFill>
                <a:latin typeface="Times New Roman" pitchFamily="18" charset="0"/>
                <a:sym typeface="Symbol" pitchFamily="18" charset="2"/>
              </a:endParaRPr>
            </a:p>
            <a:p>
              <a:pPr eaLnBrk="1" hangingPunct="1">
                <a:spcBef>
                  <a:spcPct val="0"/>
                </a:spcBef>
                <a:buFontTx/>
                <a:buNone/>
              </a:pPr>
              <a:endParaRPr lang="en-US" altLang="en-US" sz="2400">
                <a:solidFill>
                  <a:srgbClr val="FFFF00"/>
                </a:solidFill>
                <a:latin typeface="Times New Roman" pitchFamily="18" charset="0"/>
              </a:endParaRPr>
            </a:p>
            <a:p>
              <a:pPr eaLnBrk="1" hangingPunct="1">
                <a:spcBef>
                  <a:spcPct val="0"/>
                </a:spcBef>
                <a:buFontTx/>
                <a:buNone/>
              </a:pPr>
              <a:r>
                <a:rPr lang="en-US" altLang="en-US" sz="2400">
                  <a:solidFill>
                    <a:srgbClr val="FFFF00"/>
                  </a:solidFill>
                  <a:latin typeface="Times New Roman" pitchFamily="18" charset="0"/>
                  <a:sym typeface="Symbol" pitchFamily="18" charset="2"/>
                </a:rPr>
                <a:t> F</a:t>
              </a:r>
              <a:r>
                <a:rPr lang="en-US" altLang="en-US" sz="2400" baseline="-25000">
                  <a:solidFill>
                    <a:srgbClr val="FFFF00"/>
                  </a:solidFill>
                  <a:latin typeface="Times New Roman" pitchFamily="18" charset="0"/>
                  <a:sym typeface="Symbol" pitchFamily="18" charset="2"/>
                </a:rPr>
                <a:t>y  </a:t>
              </a:r>
              <a:r>
                <a:rPr lang="en-US" altLang="en-US" sz="2400">
                  <a:solidFill>
                    <a:srgbClr val="FFFF00"/>
                  </a:solidFill>
                  <a:latin typeface="Times New Roman" pitchFamily="18" charset="0"/>
                  <a:sym typeface="Symbol" pitchFamily="18" charset="2"/>
                </a:rPr>
                <a:t>=  m(a</a:t>
              </a:r>
              <a:r>
                <a:rPr lang="en-US" altLang="en-US" sz="2400" baseline="-25000">
                  <a:solidFill>
                    <a:srgbClr val="FFFF00"/>
                  </a:solidFill>
                  <a:latin typeface="Times New Roman" pitchFamily="18" charset="0"/>
                  <a:sym typeface="Symbol" pitchFamily="18" charset="2"/>
                </a:rPr>
                <a:t>G</a:t>
              </a:r>
              <a:r>
                <a:rPr lang="en-US" altLang="en-US" sz="2400">
                  <a:solidFill>
                    <a:srgbClr val="FFFF00"/>
                  </a:solidFill>
                  <a:latin typeface="Times New Roman" pitchFamily="18" charset="0"/>
                  <a:sym typeface="Symbol" pitchFamily="18" charset="2"/>
                </a:rPr>
                <a:t>)</a:t>
              </a:r>
              <a:r>
                <a:rPr lang="en-US" altLang="en-US" sz="2400" baseline="-25000">
                  <a:solidFill>
                    <a:srgbClr val="FFFF00"/>
                  </a:solidFill>
                  <a:latin typeface="Times New Roman" pitchFamily="18" charset="0"/>
                  <a:sym typeface="Symbol" pitchFamily="18" charset="2"/>
                </a:rPr>
                <a:t>y</a:t>
              </a:r>
              <a:endParaRPr lang="en-US" altLang="en-US" sz="2400">
                <a:solidFill>
                  <a:srgbClr val="FFFF00"/>
                </a:solidFill>
                <a:latin typeface="Times New Roman" pitchFamily="18" charset="0"/>
                <a:sym typeface="Symbol" pitchFamily="18" charset="2"/>
              </a:endParaRPr>
            </a:p>
            <a:p>
              <a:pPr eaLnBrk="1" hangingPunct="1">
                <a:spcBef>
                  <a:spcPct val="0"/>
                </a:spcBef>
                <a:buFontTx/>
                <a:buNone/>
              </a:pPr>
              <a:endParaRPr lang="en-US" altLang="en-US" sz="2400">
                <a:solidFill>
                  <a:srgbClr val="FFFF00"/>
                </a:solidFill>
                <a:latin typeface="Times New Roman" pitchFamily="18" charset="0"/>
              </a:endParaRPr>
            </a:p>
            <a:p>
              <a:pPr eaLnBrk="1" hangingPunct="1">
                <a:spcBef>
                  <a:spcPct val="0"/>
                </a:spcBef>
                <a:buFontTx/>
                <a:buNone/>
              </a:pPr>
              <a:r>
                <a:rPr lang="en-US" altLang="en-US" sz="2400">
                  <a:solidFill>
                    <a:srgbClr val="FFFF00"/>
                  </a:solidFill>
                  <a:latin typeface="Times New Roman" pitchFamily="18" charset="0"/>
                  <a:sym typeface="Symbol" pitchFamily="18" charset="2"/>
                </a:rPr>
                <a:t> M</a:t>
              </a:r>
              <a:r>
                <a:rPr lang="en-US" altLang="en-US" sz="2400" baseline="-25000">
                  <a:solidFill>
                    <a:srgbClr val="FFFF00"/>
                  </a:solidFill>
                  <a:latin typeface="Times New Roman" pitchFamily="18" charset="0"/>
                  <a:sym typeface="Symbol" pitchFamily="18" charset="2"/>
                </a:rPr>
                <a:t>G</a:t>
              </a:r>
              <a:r>
                <a:rPr lang="en-US" altLang="en-US" sz="2400" i="1" baseline="-25000">
                  <a:solidFill>
                    <a:srgbClr val="FFFF00"/>
                  </a:solidFill>
                  <a:latin typeface="Times New Roman" pitchFamily="18" charset="0"/>
                  <a:sym typeface="Symbol" pitchFamily="18" charset="2"/>
                </a:rPr>
                <a:t>  </a:t>
              </a:r>
              <a:r>
                <a:rPr lang="en-US" altLang="en-US" sz="2400">
                  <a:solidFill>
                    <a:srgbClr val="FFFF00"/>
                  </a:solidFill>
                  <a:latin typeface="Times New Roman" pitchFamily="18" charset="0"/>
                </a:rPr>
                <a:t>=  0</a:t>
              </a:r>
              <a:endParaRPr lang="en-US" altLang="en-US" sz="2400" baseline="-25000">
                <a:solidFill>
                  <a:srgbClr val="FFFF00"/>
                </a:solidFill>
                <a:latin typeface="Times New Roman" pitchFamily="18" charset="0"/>
                <a:sym typeface="Symbol" pitchFamily="18" charset="2"/>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6275"/>
                                        </p:tgtEl>
                                        <p:attrNameLst>
                                          <p:attrName>style.visibility</p:attrName>
                                        </p:attrNameLst>
                                      </p:cBhvr>
                                      <p:to>
                                        <p:strVal val="visible"/>
                                      </p:to>
                                    </p:set>
                                    <p:anim calcmode="lin" valueType="num">
                                      <p:cBhvr additive="base">
                                        <p:cTn id="13" dur="500" fill="hold"/>
                                        <p:tgtEl>
                                          <p:spTgt spid="96275"/>
                                        </p:tgtEl>
                                        <p:attrNameLst>
                                          <p:attrName>ppt_x</p:attrName>
                                        </p:attrNameLst>
                                      </p:cBhvr>
                                      <p:tavLst>
                                        <p:tav tm="0">
                                          <p:val>
                                            <p:strVal val="0-#ppt_w/2"/>
                                          </p:val>
                                        </p:tav>
                                        <p:tav tm="100000">
                                          <p:val>
                                            <p:strVal val="#ppt_x"/>
                                          </p:val>
                                        </p:tav>
                                      </p:tavLst>
                                    </p:anim>
                                    <p:anim calcmode="lin" valueType="num">
                                      <p:cBhvr additive="base">
                                        <p:cTn id="14" dur="500" fill="hold"/>
                                        <p:tgtEl>
                                          <p:spTgt spid="962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7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57200" y="3810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algn="ctr" eaLnBrk="1" hangingPunct="1">
              <a:spcBef>
                <a:spcPct val="0"/>
              </a:spcBef>
              <a:buFontTx/>
              <a:buNone/>
            </a:pPr>
            <a:r>
              <a:rPr lang="en-US" altLang="en-US" sz="2400" b="1">
                <a:solidFill>
                  <a:srgbClr val="00FF00"/>
                </a:solidFill>
                <a:latin typeface="Times New Roman" pitchFamily="18" charset="0"/>
              </a:rPr>
              <a:t>EQUATIONS  OF  ROTATIONAL  MOTION</a:t>
            </a:r>
          </a:p>
        </p:txBody>
      </p:sp>
      <p:pic>
        <p:nvPicPr>
          <p:cNvPr id="17411" name="Picture 10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2775" y="4325938"/>
            <a:ext cx="5227638"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17412" name="Group 23"/>
          <p:cNvGrpSpPr>
            <a:grpSpLocks/>
          </p:cNvGrpSpPr>
          <p:nvPr/>
        </p:nvGrpSpPr>
        <p:grpSpPr bwMode="auto">
          <a:xfrm>
            <a:off x="815975" y="919163"/>
            <a:ext cx="7467600" cy="2063750"/>
            <a:chOff x="609600" y="1066800"/>
            <a:chExt cx="7467600" cy="2064492"/>
          </a:xfrm>
        </p:grpSpPr>
        <p:sp>
          <p:nvSpPr>
            <p:cNvPr id="17418" name="Text Box 5"/>
            <p:cNvSpPr txBox="1">
              <a:spLocks noChangeArrowheads="1"/>
            </p:cNvSpPr>
            <p:nvPr/>
          </p:nvSpPr>
          <p:spPr bwMode="auto">
            <a:xfrm>
              <a:off x="609600" y="1066800"/>
              <a:ext cx="7467600" cy="206449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solidFill>
                    <a:srgbClr val="FFFF00"/>
                  </a:solidFill>
                  <a:latin typeface="Times New Roman" pitchFamily="18" charset="0"/>
                </a:rPr>
                <a:t>We need to determine the effects caused by the moments of an external force system.  </a:t>
              </a:r>
            </a:p>
            <a:p>
              <a:pPr eaLnBrk="1" hangingPunct="1">
                <a:spcBef>
                  <a:spcPct val="0"/>
                </a:spcBef>
                <a:buFontTx/>
                <a:buNone/>
              </a:pPr>
              <a:r>
                <a:rPr lang="en-US" altLang="en-US" sz="2400">
                  <a:solidFill>
                    <a:srgbClr val="FFFF00"/>
                  </a:solidFill>
                  <a:latin typeface="Times New Roman" pitchFamily="18" charset="0"/>
                </a:rPr>
                <a:t>The moment about point P can be written as:</a:t>
              </a:r>
            </a:p>
            <a:p>
              <a:pPr algn="ctr" eaLnBrk="1" hangingPunct="1">
                <a:lnSpc>
                  <a:spcPct val="120000"/>
                </a:lnSpc>
                <a:spcBef>
                  <a:spcPct val="0"/>
                </a:spcBef>
                <a:buFont typeface="Symbol" pitchFamily="18" charset="2"/>
                <a:buNone/>
              </a:pPr>
              <a:r>
                <a:rPr lang="en-US" altLang="en-US" sz="2400">
                  <a:solidFill>
                    <a:srgbClr val="FFFF00"/>
                  </a:solidFill>
                  <a:latin typeface="Times New Roman" pitchFamily="18" charset="0"/>
                  <a:sym typeface="Symbol" pitchFamily="18" charset="2"/>
                </a:rPr>
                <a:t> (</a:t>
              </a:r>
              <a:r>
                <a:rPr lang="en-US" altLang="en-US" sz="2400" b="1" i="1">
                  <a:solidFill>
                    <a:srgbClr val="FFFF00"/>
                  </a:solidFill>
                  <a:latin typeface="Times New Roman" pitchFamily="18" charset="0"/>
                  <a:sym typeface="Symbol" pitchFamily="18" charset="2"/>
                </a:rPr>
                <a:t>r</a:t>
              </a:r>
              <a:r>
                <a:rPr lang="en-US" altLang="en-US" sz="2400" baseline="-25000">
                  <a:solidFill>
                    <a:srgbClr val="FFFF00"/>
                  </a:solidFill>
                  <a:latin typeface="Times New Roman" pitchFamily="18" charset="0"/>
                  <a:sym typeface="Symbol" pitchFamily="18" charset="2"/>
                </a:rPr>
                <a:t>i </a:t>
              </a:r>
              <a:r>
                <a:rPr lang="en-US" altLang="en-US" sz="2400">
                  <a:solidFill>
                    <a:srgbClr val="FFFF00"/>
                  </a:solidFill>
                  <a:latin typeface="Times New Roman" pitchFamily="18" charset="0"/>
                  <a:sym typeface="Symbol" pitchFamily="18" charset="2"/>
                </a:rPr>
                <a:t> </a:t>
              </a:r>
              <a:r>
                <a:rPr lang="en-US" altLang="en-US" sz="2400" b="1" i="1">
                  <a:solidFill>
                    <a:srgbClr val="FFFF00"/>
                  </a:solidFill>
                  <a:latin typeface="Times New Roman" pitchFamily="18" charset="0"/>
                </a:rPr>
                <a:t>F</a:t>
              </a:r>
              <a:r>
                <a:rPr lang="en-US" altLang="en-US" sz="2400" baseline="-25000">
                  <a:solidFill>
                    <a:srgbClr val="FFFF00"/>
                  </a:solidFill>
                  <a:latin typeface="Times New Roman" pitchFamily="18" charset="0"/>
                  <a:sym typeface="Symbol" pitchFamily="18" charset="2"/>
                </a:rPr>
                <a:t>i</a:t>
              </a:r>
              <a:r>
                <a:rPr lang="en-US" altLang="en-US" sz="2400">
                  <a:solidFill>
                    <a:srgbClr val="FFFF00"/>
                  </a:solidFill>
                  <a:latin typeface="Times New Roman" pitchFamily="18" charset="0"/>
                  <a:sym typeface="Symbol" pitchFamily="18" charset="2"/>
                </a:rPr>
                <a:t>)</a:t>
              </a:r>
              <a:r>
                <a:rPr lang="en-US" altLang="en-US" sz="2400" i="1" baseline="-25000">
                  <a:solidFill>
                    <a:srgbClr val="FFFF00"/>
                  </a:solidFill>
                  <a:latin typeface="Times New Roman" pitchFamily="18" charset="0"/>
                  <a:sym typeface="Symbol" pitchFamily="18" charset="2"/>
                </a:rPr>
                <a:t> </a:t>
              </a:r>
              <a:r>
                <a:rPr lang="en-US" altLang="en-US" sz="2400" b="1">
                  <a:solidFill>
                    <a:srgbClr val="FFFF00"/>
                  </a:solidFill>
                  <a:latin typeface="Times New Roman" pitchFamily="18" charset="0"/>
                </a:rPr>
                <a:t>+ </a:t>
              </a:r>
              <a:r>
                <a:rPr lang="en-US" altLang="en-US" sz="2400">
                  <a:solidFill>
                    <a:srgbClr val="FFFF00"/>
                  </a:solidFill>
                  <a:latin typeface="Times New Roman" pitchFamily="18" charset="0"/>
                  <a:sym typeface="Symbol" pitchFamily="18" charset="2"/>
                </a:rPr>
                <a:t> </a:t>
              </a:r>
              <a:r>
                <a:rPr lang="en-US" altLang="en-US" sz="2400" b="1" i="1">
                  <a:solidFill>
                    <a:srgbClr val="FFFF00"/>
                  </a:solidFill>
                  <a:latin typeface="Times New Roman" pitchFamily="18" charset="0"/>
                  <a:sym typeface="Symbol" pitchFamily="18" charset="2"/>
                </a:rPr>
                <a:t>M</a:t>
              </a:r>
              <a:r>
                <a:rPr lang="en-US" altLang="en-US" sz="2400" baseline="-25000">
                  <a:solidFill>
                    <a:srgbClr val="FFFF00"/>
                  </a:solidFill>
                  <a:latin typeface="Times New Roman" pitchFamily="18" charset="0"/>
                  <a:sym typeface="Symbol" pitchFamily="18" charset="2"/>
                </a:rPr>
                <a:t>i</a:t>
              </a:r>
              <a:r>
                <a:rPr lang="en-US" altLang="en-US" sz="2400" b="1">
                  <a:solidFill>
                    <a:srgbClr val="FFFF00"/>
                  </a:solidFill>
                  <a:latin typeface="Times New Roman" pitchFamily="18" charset="0"/>
                </a:rPr>
                <a:t>  </a:t>
              </a:r>
              <a:r>
                <a:rPr lang="en-US" altLang="en-US" sz="2400">
                  <a:solidFill>
                    <a:srgbClr val="FFFF00"/>
                  </a:solidFill>
                  <a:latin typeface="Times New Roman" pitchFamily="18" charset="0"/>
                </a:rPr>
                <a:t>=  </a:t>
              </a:r>
              <a:r>
                <a:rPr lang="en-US" altLang="en-US" sz="2400" b="1" i="1">
                  <a:solidFill>
                    <a:srgbClr val="FFFF00"/>
                  </a:solidFill>
                  <a:latin typeface="Times New Roman" pitchFamily="18" charset="0"/>
                  <a:sym typeface="Symbol" pitchFamily="18" charset="2"/>
                </a:rPr>
                <a:t>r </a:t>
              </a:r>
              <a:r>
                <a:rPr lang="en-US" altLang="en-US" sz="2400">
                  <a:solidFill>
                    <a:srgbClr val="FFFF00"/>
                  </a:solidFill>
                  <a:latin typeface="Times New Roman" pitchFamily="18" charset="0"/>
                  <a:sym typeface="Symbol" pitchFamily="18" charset="2"/>
                </a:rPr>
                <a:t></a:t>
              </a:r>
              <a:r>
                <a:rPr lang="en-US" altLang="en-US" sz="2400">
                  <a:solidFill>
                    <a:srgbClr val="FFFF00"/>
                  </a:solidFill>
                  <a:latin typeface="Times New Roman" pitchFamily="18" charset="0"/>
                </a:rPr>
                <a:t> m</a:t>
              </a:r>
              <a:r>
                <a:rPr lang="en-US" altLang="en-US" sz="2400" b="1">
                  <a:solidFill>
                    <a:srgbClr val="FFFF00"/>
                  </a:solidFill>
                  <a:latin typeface="Times New Roman" pitchFamily="18" charset="0"/>
                </a:rPr>
                <a:t>a</a:t>
              </a:r>
              <a:r>
                <a:rPr lang="en-US" altLang="en-US" sz="2400" baseline="-25000">
                  <a:solidFill>
                    <a:srgbClr val="FFFF00"/>
                  </a:solidFill>
                  <a:latin typeface="Times New Roman" pitchFamily="18" charset="0"/>
                </a:rPr>
                <a:t>G</a:t>
              </a:r>
              <a:r>
                <a:rPr lang="en-US" altLang="en-US" sz="2400" b="1" i="1" baseline="-25000">
                  <a:solidFill>
                    <a:srgbClr val="FFFF00"/>
                  </a:solidFill>
                  <a:latin typeface="Times New Roman" pitchFamily="18" charset="0"/>
                </a:rPr>
                <a:t>   </a:t>
              </a:r>
              <a:r>
                <a:rPr lang="en-US" altLang="en-US" sz="2400" b="1">
                  <a:solidFill>
                    <a:srgbClr val="FFFF00"/>
                  </a:solidFill>
                  <a:latin typeface="Times New Roman" pitchFamily="18" charset="0"/>
                </a:rPr>
                <a:t>+  </a:t>
              </a:r>
              <a:r>
                <a:rPr lang="en-US" altLang="en-US" sz="2400">
                  <a:solidFill>
                    <a:srgbClr val="FFFF00"/>
                  </a:solidFill>
                  <a:latin typeface="Times New Roman" pitchFamily="18" charset="0"/>
                </a:rPr>
                <a:t>I</a:t>
              </a:r>
              <a:r>
                <a:rPr lang="en-US" altLang="en-US" sz="2400" baseline="-25000">
                  <a:solidFill>
                    <a:srgbClr val="FFFF00"/>
                  </a:solidFill>
                  <a:latin typeface="Times New Roman" pitchFamily="18" charset="0"/>
                </a:rPr>
                <a:t>G</a:t>
              </a:r>
              <a:r>
                <a:rPr lang="en-US" altLang="en-US" sz="2400" b="1">
                  <a:solidFill>
                    <a:srgbClr val="FFFF00"/>
                  </a:solidFill>
                  <a:latin typeface="Times New Roman" pitchFamily="18" charset="0"/>
                  <a:sym typeface="Symbol" pitchFamily="18" charset="2"/>
                </a:rPr>
                <a:t></a:t>
              </a:r>
            </a:p>
            <a:p>
              <a:pPr algn="ctr" eaLnBrk="1" hangingPunct="1">
                <a:lnSpc>
                  <a:spcPct val="120000"/>
                </a:lnSpc>
                <a:spcBef>
                  <a:spcPct val="0"/>
                </a:spcBef>
                <a:buFont typeface="Symbol" pitchFamily="18" charset="2"/>
                <a:buNone/>
              </a:pPr>
              <a:r>
                <a:rPr lang="en-US" altLang="en-US" sz="2400">
                  <a:solidFill>
                    <a:srgbClr val="FFFF00"/>
                  </a:solidFill>
                  <a:latin typeface="Times New Roman" pitchFamily="18" charset="0"/>
                  <a:sym typeface="Symbol" pitchFamily="18" charset="2"/>
                </a:rPr>
                <a:t> M</a:t>
              </a:r>
              <a:r>
                <a:rPr lang="en-US" altLang="en-US" sz="2400" baseline="-25000">
                  <a:solidFill>
                    <a:srgbClr val="FFFF00"/>
                  </a:solidFill>
                  <a:latin typeface="Times New Roman" pitchFamily="18" charset="0"/>
                  <a:sym typeface="Symbol" pitchFamily="18" charset="2"/>
                </a:rPr>
                <a:t>p</a:t>
              </a:r>
              <a:r>
                <a:rPr lang="en-US" altLang="en-US" sz="2400" b="1" baseline="-25000">
                  <a:solidFill>
                    <a:srgbClr val="FFFF00"/>
                  </a:solidFill>
                  <a:latin typeface="Times New Roman" pitchFamily="18" charset="0"/>
                  <a:sym typeface="Symbol" pitchFamily="18" charset="2"/>
                </a:rPr>
                <a:t> </a:t>
              </a:r>
              <a:r>
                <a:rPr lang="en-US" altLang="en-US" sz="2400" b="1">
                  <a:solidFill>
                    <a:srgbClr val="FFFF00"/>
                  </a:solidFill>
                  <a:latin typeface="Times New Roman" pitchFamily="18" charset="0"/>
                  <a:sym typeface="Symbol" pitchFamily="18" charset="2"/>
                </a:rPr>
                <a:t>= </a:t>
              </a:r>
              <a:r>
                <a:rPr lang="en-US" altLang="en-US" sz="2400">
                  <a:solidFill>
                    <a:srgbClr val="FFFF00"/>
                  </a:solidFill>
                  <a:latin typeface="Times New Roman" pitchFamily="18" charset="0"/>
                  <a:sym typeface="Symbol" pitchFamily="18" charset="2"/>
                </a:rPr>
                <a:t>(</a:t>
              </a:r>
              <a:r>
                <a:rPr lang="en-US" altLang="en-US" sz="2400" i="1">
                  <a:solidFill>
                    <a:srgbClr val="FFFF00"/>
                  </a:solidFill>
                  <a:latin typeface="Times New Roman" pitchFamily="18" charset="0"/>
                  <a:sym typeface="Symbol" pitchFamily="18" charset="2"/>
                </a:rPr>
                <a:t>M</a:t>
              </a:r>
              <a:r>
                <a:rPr lang="en-US" altLang="en-US" sz="2400" i="1" baseline="-25000">
                  <a:solidFill>
                    <a:srgbClr val="FFFF00"/>
                  </a:solidFill>
                  <a:latin typeface="Times New Roman" pitchFamily="18" charset="0"/>
                  <a:sym typeface="Symbol" pitchFamily="18" charset="2"/>
                </a:rPr>
                <a:t>k</a:t>
              </a:r>
              <a:r>
                <a:rPr lang="en-US" altLang="en-US" sz="2400">
                  <a:solidFill>
                    <a:srgbClr val="FFFF00"/>
                  </a:solidFill>
                  <a:latin typeface="Times New Roman" pitchFamily="18" charset="0"/>
                  <a:sym typeface="Symbol" pitchFamily="18" charset="2"/>
                </a:rPr>
                <a:t>)</a:t>
              </a:r>
              <a:r>
                <a:rPr lang="en-US" altLang="en-US" sz="2400" baseline="-25000">
                  <a:solidFill>
                    <a:srgbClr val="FFFF00"/>
                  </a:solidFill>
                  <a:latin typeface="Times New Roman" pitchFamily="18" charset="0"/>
                  <a:sym typeface="Symbol" pitchFamily="18" charset="2"/>
                </a:rPr>
                <a:t>p</a:t>
              </a:r>
              <a:r>
                <a:rPr lang="en-US" altLang="en-US" sz="2400" b="1">
                  <a:solidFill>
                    <a:srgbClr val="FFFF00"/>
                  </a:solidFill>
                  <a:latin typeface="Times New Roman" pitchFamily="18" charset="0"/>
                </a:rPr>
                <a:t> </a:t>
              </a:r>
            </a:p>
          </p:txBody>
        </p:sp>
        <p:cxnSp>
          <p:nvCxnSpPr>
            <p:cNvPr id="17419" name="Straight Connector 18"/>
            <p:cNvCxnSpPr>
              <a:cxnSpLocks noChangeShapeType="1"/>
            </p:cNvCxnSpPr>
            <p:nvPr/>
          </p:nvCxnSpPr>
          <p:spPr bwMode="auto">
            <a:xfrm>
              <a:off x="4641011" y="2337756"/>
              <a:ext cx="18288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22"/>
          <p:cNvGrpSpPr>
            <a:grpSpLocks/>
          </p:cNvGrpSpPr>
          <p:nvPr/>
        </p:nvGrpSpPr>
        <p:grpSpPr bwMode="auto">
          <a:xfrm>
            <a:off x="881063" y="3019425"/>
            <a:ext cx="7762875" cy="1187450"/>
            <a:chOff x="692150" y="3106738"/>
            <a:chExt cx="7762875" cy="1187627"/>
          </a:xfrm>
        </p:grpSpPr>
        <p:sp>
          <p:nvSpPr>
            <p:cNvPr id="17414" name="Text Box 22"/>
            <p:cNvSpPr txBox="1">
              <a:spLocks noChangeArrowheads="1"/>
            </p:cNvSpPr>
            <p:nvPr/>
          </p:nvSpPr>
          <p:spPr bwMode="auto">
            <a:xfrm>
              <a:off x="692150" y="3106738"/>
              <a:ext cx="7762875" cy="1187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1" charset="-128"/>
                </a:defRPr>
              </a:lvl1pPr>
              <a:lvl2pPr marL="742950" indent="-285750" eaLnBrk="0" hangingPunct="0">
                <a:spcBef>
                  <a:spcPct val="20000"/>
                </a:spcBef>
                <a:buChar char="–"/>
                <a:defRPr sz="2800">
                  <a:solidFill>
                    <a:schemeClr val="tx1"/>
                  </a:solidFill>
                  <a:latin typeface="Arial" charset="0"/>
                  <a:ea typeface="ＭＳ Ｐゴシック" pitchFamily="1" charset="-128"/>
                </a:defRPr>
              </a:lvl2pPr>
              <a:lvl3pPr marL="1143000" indent="-228600" eaLnBrk="0" hangingPunct="0">
                <a:spcBef>
                  <a:spcPct val="20000"/>
                </a:spcBef>
                <a:buChar char="•"/>
                <a:defRPr sz="2400">
                  <a:solidFill>
                    <a:schemeClr val="tx1"/>
                  </a:solidFill>
                  <a:latin typeface="Arial" charset="0"/>
                  <a:ea typeface="ＭＳ Ｐゴシック" pitchFamily="1" charset="-128"/>
                </a:defRPr>
              </a:lvl3pPr>
              <a:lvl4pPr marL="1600200" indent="-228600" eaLnBrk="0" hangingPunct="0">
                <a:spcBef>
                  <a:spcPct val="20000"/>
                </a:spcBef>
                <a:buChar char="–"/>
                <a:defRPr sz="2000">
                  <a:solidFill>
                    <a:schemeClr val="tx1"/>
                  </a:solidFill>
                  <a:latin typeface="Arial" charset="0"/>
                  <a:ea typeface="ＭＳ Ｐゴシック" pitchFamily="1" charset="-128"/>
                </a:defRPr>
              </a:lvl4pPr>
              <a:lvl5pPr marL="2057400" indent="-228600" eaLnBrk="0" hangingPunct="0">
                <a:spcBef>
                  <a:spcPct val="20000"/>
                </a:spcBef>
                <a:buChar char="»"/>
                <a:defRPr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1" charset="-128"/>
                </a:defRPr>
              </a:lvl9pPr>
            </a:lstStyle>
            <a:p>
              <a:pPr eaLnBrk="1" hangingPunct="1">
                <a:spcBef>
                  <a:spcPct val="0"/>
                </a:spcBef>
                <a:buFontTx/>
                <a:buNone/>
              </a:pPr>
              <a:r>
                <a:rPr lang="en-US" altLang="en-US" sz="2400">
                  <a:solidFill>
                    <a:schemeClr val="bg1"/>
                  </a:solidFill>
                  <a:latin typeface="Times New Roman" pitchFamily="18" charset="0"/>
                </a:rPr>
                <a:t>where </a:t>
              </a:r>
              <a:r>
                <a:rPr lang="en-US" altLang="en-US" sz="2400" b="1" i="1">
                  <a:solidFill>
                    <a:schemeClr val="bg1"/>
                  </a:solidFill>
                  <a:latin typeface="Times New Roman" pitchFamily="18" charset="0"/>
                  <a:sym typeface="Symbol" pitchFamily="18" charset="2"/>
                </a:rPr>
                <a:t>r</a:t>
              </a:r>
              <a:r>
                <a:rPr lang="en-US" altLang="en-US" sz="2400" b="1">
                  <a:solidFill>
                    <a:schemeClr val="bg1"/>
                  </a:solidFill>
                  <a:latin typeface="Times New Roman" pitchFamily="18" charset="0"/>
                </a:rPr>
                <a:t> </a:t>
              </a:r>
              <a:r>
                <a:rPr lang="en-US" altLang="en-US" sz="2400">
                  <a:solidFill>
                    <a:schemeClr val="bg1"/>
                  </a:solidFill>
                  <a:latin typeface="Times New Roman" pitchFamily="18" charset="0"/>
                </a:rPr>
                <a:t>= x </a:t>
              </a:r>
              <a:r>
                <a:rPr lang="en-US" altLang="en-US" sz="2400" b="1" i="1">
                  <a:solidFill>
                    <a:schemeClr val="bg1"/>
                  </a:solidFill>
                  <a:latin typeface="Times New Roman" pitchFamily="18" charset="0"/>
                </a:rPr>
                <a:t>i</a:t>
              </a:r>
              <a:r>
                <a:rPr lang="en-US" altLang="en-US" sz="2400">
                  <a:solidFill>
                    <a:schemeClr val="bg1"/>
                  </a:solidFill>
                  <a:latin typeface="Times New Roman" pitchFamily="18" charset="0"/>
                </a:rPr>
                <a:t> + y </a:t>
              </a:r>
              <a:r>
                <a:rPr lang="en-US" altLang="en-US" sz="2400" b="1" i="1">
                  <a:solidFill>
                    <a:schemeClr val="bg1"/>
                  </a:solidFill>
                  <a:latin typeface="Times New Roman" pitchFamily="18" charset="0"/>
                </a:rPr>
                <a:t>j</a:t>
              </a:r>
              <a:r>
                <a:rPr lang="en-US" altLang="en-US" sz="2400">
                  <a:solidFill>
                    <a:schemeClr val="bg1"/>
                  </a:solidFill>
                  <a:latin typeface="Times New Roman" pitchFamily="18" charset="0"/>
                </a:rPr>
                <a:t> and</a:t>
              </a:r>
              <a:r>
                <a:rPr lang="en-US" altLang="en-US" sz="2400" b="1">
                  <a:solidFill>
                    <a:schemeClr val="bg1"/>
                  </a:solidFill>
                  <a:latin typeface="Times New Roman" pitchFamily="18" charset="0"/>
                </a:rPr>
                <a:t> </a:t>
              </a:r>
              <a:r>
                <a:rPr lang="en-US" altLang="en-US" sz="2400">
                  <a:solidFill>
                    <a:schemeClr val="bg1"/>
                  </a:solidFill>
                  <a:latin typeface="Times New Roman" pitchFamily="18" charset="0"/>
                  <a:sym typeface="Symbol" pitchFamily="18" charset="2"/>
                </a:rPr>
                <a:t> M</a:t>
              </a:r>
              <a:r>
                <a:rPr lang="en-US" altLang="en-US" sz="2400" baseline="-25000">
                  <a:solidFill>
                    <a:schemeClr val="bg1"/>
                  </a:solidFill>
                  <a:latin typeface="Times New Roman" pitchFamily="18" charset="0"/>
                  <a:sym typeface="Symbol" pitchFamily="18" charset="2"/>
                </a:rPr>
                <a:t>p</a:t>
              </a:r>
              <a:r>
                <a:rPr lang="en-US" altLang="en-US" sz="2400">
                  <a:solidFill>
                    <a:schemeClr val="bg1"/>
                  </a:solidFill>
                  <a:latin typeface="Times New Roman" pitchFamily="18" charset="0"/>
                </a:rPr>
                <a:t> is the resultant moment about P due to all the external forces.</a:t>
              </a:r>
              <a:r>
                <a:rPr lang="en-US" altLang="en-US" sz="2400">
                  <a:latin typeface="Times New Roman" pitchFamily="18" charset="0"/>
                </a:rPr>
                <a:t>  </a:t>
              </a:r>
            </a:p>
            <a:p>
              <a:pPr eaLnBrk="1" hangingPunct="1">
                <a:spcBef>
                  <a:spcPct val="0"/>
                </a:spcBef>
                <a:buFontTx/>
                <a:buNone/>
              </a:pPr>
              <a:r>
                <a:rPr lang="en-US" altLang="en-US" sz="2400">
                  <a:solidFill>
                    <a:schemeClr val="bg1"/>
                  </a:solidFill>
                  <a:latin typeface="Times New Roman" pitchFamily="18" charset="0"/>
                </a:rPr>
                <a:t>The</a:t>
              </a:r>
              <a:r>
                <a:rPr lang="en-US" altLang="en-US" sz="2400">
                  <a:latin typeface="Times New Roman" pitchFamily="18" charset="0"/>
                </a:rPr>
                <a:t> </a:t>
              </a:r>
              <a:r>
                <a:rPr lang="en-US" altLang="en-US" sz="2400">
                  <a:solidFill>
                    <a:schemeClr val="hlink"/>
                  </a:solidFill>
                  <a:latin typeface="Times New Roman" pitchFamily="18" charset="0"/>
                </a:rPr>
                <a:t>term </a:t>
              </a:r>
              <a:r>
                <a:rPr lang="en-US" altLang="en-US" sz="2400">
                  <a:solidFill>
                    <a:schemeClr val="hlink"/>
                  </a:solidFill>
                  <a:latin typeface="Times New Roman" pitchFamily="18" charset="0"/>
                  <a:sym typeface="Symbol" pitchFamily="18" charset="2"/>
                </a:rPr>
                <a:t></a:t>
              </a:r>
              <a:r>
                <a:rPr lang="en-US" altLang="en-US" sz="2400" i="1">
                  <a:solidFill>
                    <a:schemeClr val="hlink"/>
                  </a:solidFill>
                  <a:latin typeface="Times New Roman" pitchFamily="18" charset="0"/>
                  <a:sym typeface="Symbol" pitchFamily="18" charset="2"/>
                </a:rPr>
                <a:t>(</a:t>
              </a:r>
              <a:r>
                <a:rPr lang="en-US" altLang="en-US" sz="2400" b="1" i="1">
                  <a:solidFill>
                    <a:schemeClr val="hlink"/>
                  </a:solidFill>
                  <a:latin typeface="Times New Roman" pitchFamily="18" charset="0"/>
                  <a:sym typeface="Symbol" pitchFamily="18" charset="2"/>
                </a:rPr>
                <a:t>M</a:t>
              </a:r>
              <a:r>
                <a:rPr lang="en-US" altLang="en-US" sz="2400" i="1" baseline="-25000">
                  <a:solidFill>
                    <a:schemeClr val="hlink"/>
                  </a:solidFill>
                  <a:latin typeface="Times New Roman" pitchFamily="18" charset="0"/>
                  <a:sym typeface="Symbol" pitchFamily="18" charset="2"/>
                </a:rPr>
                <a:t>k</a:t>
              </a:r>
              <a:r>
                <a:rPr lang="en-US" altLang="en-US" sz="2400" i="1">
                  <a:solidFill>
                    <a:schemeClr val="hlink"/>
                  </a:solidFill>
                  <a:latin typeface="Times New Roman" pitchFamily="18" charset="0"/>
                  <a:sym typeface="Symbol" pitchFamily="18" charset="2"/>
                </a:rPr>
                <a:t>)</a:t>
              </a:r>
              <a:r>
                <a:rPr lang="en-US" altLang="en-US" sz="2400" b="1" baseline="-25000">
                  <a:solidFill>
                    <a:schemeClr val="hlink"/>
                  </a:solidFill>
                  <a:latin typeface="Times New Roman" pitchFamily="18" charset="0"/>
                  <a:sym typeface="Symbol" pitchFamily="18" charset="2"/>
                </a:rPr>
                <a:t>p</a:t>
              </a:r>
              <a:r>
                <a:rPr lang="en-US" altLang="en-US" sz="2400" b="1" i="1">
                  <a:solidFill>
                    <a:schemeClr val="hlink"/>
                  </a:solidFill>
                  <a:latin typeface="Times New Roman" pitchFamily="18" charset="0"/>
                </a:rPr>
                <a:t> </a:t>
              </a:r>
              <a:r>
                <a:rPr lang="en-US" altLang="en-US" sz="2400">
                  <a:solidFill>
                    <a:schemeClr val="hlink"/>
                  </a:solidFill>
                  <a:latin typeface="Times New Roman" pitchFamily="18" charset="0"/>
                </a:rPr>
                <a:t>is called the  kinetic moment</a:t>
              </a:r>
              <a:r>
                <a:rPr lang="en-US" altLang="en-US" sz="2400">
                  <a:latin typeface="Times New Roman" pitchFamily="18" charset="0"/>
                </a:rPr>
                <a:t> </a:t>
              </a:r>
              <a:r>
                <a:rPr lang="en-US" altLang="en-US" sz="2400">
                  <a:solidFill>
                    <a:schemeClr val="bg1"/>
                  </a:solidFill>
                  <a:latin typeface="Times New Roman" pitchFamily="18" charset="0"/>
                </a:rPr>
                <a:t>about point P.</a:t>
              </a:r>
            </a:p>
          </p:txBody>
        </p:sp>
        <p:cxnSp>
          <p:nvCxnSpPr>
            <p:cNvPr id="17415" name="Straight Connector 19"/>
            <p:cNvCxnSpPr>
              <a:cxnSpLocks noChangeShapeType="1"/>
            </p:cNvCxnSpPr>
            <p:nvPr/>
          </p:nvCxnSpPr>
          <p:spPr bwMode="auto">
            <a:xfrm>
              <a:off x="1567126" y="3240640"/>
              <a:ext cx="18288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7416" name="Straight Connector 20"/>
            <p:cNvCxnSpPr>
              <a:cxnSpLocks noChangeShapeType="1"/>
            </p:cNvCxnSpPr>
            <p:nvPr/>
          </p:nvCxnSpPr>
          <p:spPr bwMode="auto">
            <a:xfrm>
              <a:off x="2004184" y="3237772"/>
              <a:ext cx="18288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7417" name="Straight Connector 21"/>
            <p:cNvCxnSpPr>
              <a:cxnSpLocks noChangeShapeType="1"/>
            </p:cNvCxnSpPr>
            <p:nvPr/>
          </p:nvCxnSpPr>
          <p:spPr bwMode="auto">
            <a:xfrm>
              <a:off x="2639640" y="3243530"/>
              <a:ext cx="18288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0.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1.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12.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3.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14.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5.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16.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7.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18.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19.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2.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20.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21.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22.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23.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3.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4.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5.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6.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7.xml><?xml version="1.0" encoding="utf-8"?>
<p:tagLst xmlns:a="http://schemas.openxmlformats.org/drawingml/2006/main" xmlns:r="http://schemas.openxmlformats.org/officeDocument/2006/relationships" xmlns:p="http://schemas.openxmlformats.org/presentationml/2006/main">
  <p:tag name="IIW_TYPE_CAPTION" val="Picture 2"/>
</p:tagLst>
</file>

<file path=ppt/tags/tag8.xml><?xml version="1.0" encoding="utf-8"?>
<p:tagLst xmlns:a="http://schemas.openxmlformats.org/drawingml/2006/main" xmlns:r="http://schemas.openxmlformats.org/officeDocument/2006/relationships" xmlns:p="http://schemas.openxmlformats.org/presentationml/2006/main">
  <p:tag name="IIW_TYPE_IMAGE" val="Text Box 3"/>
</p:tagLst>
</file>

<file path=ppt/tags/tag9.xml><?xml version="1.0" encoding="utf-8"?>
<p:tagLst xmlns:a="http://schemas.openxmlformats.org/drawingml/2006/main" xmlns:r="http://schemas.openxmlformats.org/officeDocument/2006/relationships" xmlns:p="http://schemas.openxmlformats.org/presentationml/2006/main">
  <p:tag name="IIW_TYPE_CAPTION" val="Picture 2"/>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7604</TotalTime>
  <Words>2272</Words>
  <Application>Microsoft Office PowerPoint</Application>
  <PresentationFormat>On-screen Show (4:3)</PresentationFormat>
  <Paragraphs>268</Paragraphs>
  <Slides>45</Slides>
  <Notes>28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45</vt:i4>
      </vt:variant>
    </vt:vector>
  </HeadingPairs>
  <TitlesOfParts>
    <vt:vector size="53" baseType="lpstr">
      <vt:lpstr>Arial</vt:lpstr>
      <vt:lpstr>ＭＳ Ｐゴシック</vt:lpstr>
      <vt:lpstr>Times New Roman</vt:lpstr>
      <vt:lpstr>Symbol</vt:lpstr>
      <vt:lpstr>Tahoma</vt:lpstr>
      <vt:lpstr>Default Design</vt:lpstr>
      <vt:lpstr>Microsoft Equation 3.0</vt:lpstr>
      <vt:lpstr>Microsoft Visio Drawing</vt:lpstr>
      <vt:lpstr>Chapter 17</vt:lpstr>
      <vt:lpstr>fig_06_006</vt:lpstr>
      <vt:lpstr>fig_06_006</vt:lpstr>
      <vt:lpstr>Center of Mass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Chapter 17.5</vt:lpstr>
      <vt:lpstr>fig_06_002</vt:lpstr>
      <vt:lpstr>Chapter 17.5</vt:lpstr>
      <vt:lpstr>fig_06_001</vt:lpstr>
      <vt:lpstr>fig_06_001</vt:lpstr>
      <vt:lpstr>fig_06_002</vt:lpstr>
      <vt:lpstr>fig_06_002</vt:lpstr>
      <vt:lpstr>fig_06_002</vt:lpstr>
      <vt:lpstr>fig_06_005</vt:lpstr>
      <vt:lpstr>fig_06_005</vt:lpstr>
      <vt:lpstr>fig_06_005</vt:lpstr>
      <vt:lpstr>fig_06_005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GMAUER</dc:creator>
  <cp:lastModifiedBy>Georg Mauer</cp:lastModifiedBy>
  <cp:revision>83</cp:revision>
  <dcterms:created xsi:type="dcterms:W3CDTF">2009-04-13T16:52:32Z</dcterms:created>
  <dcterms:modified xsi:type="dcterms:W3CDTF">2013-11-22T18:01:51Z</dcterms:modified>
</cp:coreProperties>
</file>