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72" r:id="rId2"/>
    <p:sldId id="469" r:id="rId3"/>
    <p:sldId id="470" r:id="rId4"/>
    <p:sldId id="257" r:id="rId5"/>
    <p:sldId id="258" r:id="rId6"/>
    <p:sldId id="259" r:id="rId7"/>
    <p:sldId id="260" r:id="rId8"/>
    <p:sldId id="263" r:id="rId9"/>
    <p:sldId id="264" r:id="rId10"/>
    <p:sldId id="256" r:id="rId11"/>
    <p:sldId id="395" r:id="rId12"/>
    <p:sldId id="381" r:id="rId13"/>
    <p:sldId id="280" r:id="rId14"/>
    <p:sldId id="281" r:id="rId15"/>
    <p:sldId id="283" r:id="rId16"/>
    <p:sldId id="327" r:id="rId17"/>
    <p:sldId id="285" r:id="rId18"/>
    <p:sldId id="399" r:id="rId19"/>
    <p:sldId id="400" r:id="rId20"/>
    <p:sldId id="454" r:id="rId21"/>
    <p:sldId id="455" r:id="rId22"/>
    <p:sldId id="475" r:id="rId23"/>
    <p:sldId id="385" r:id="rId24"/>
    <p:sldId id="386" r:id="rId25"/>
    <p:sldId id="476" r:id="rId26"/>
    <p:sldId id="387" r:id="rId27"/>
    <p:sldId id="389" r:id="rId28"/>
    <p:sldId id="390" r:id="rId29"/>
    <p:sldId id="391" r:id="rId30"/>
    <p:sldId id="392" r:id="rId31"/>
    <p:sldId id="393" r:id="rId32"/>
    <p:sldId id="394" r:id="rId33"/>
    <p:sldId id="363" r:id="rId34"/>
    <p:sldId id="364" r:id="rId35"/>
    <p:sldId id="398" r:id="rId36"/>
    <p:sldId id="473" r:id="rId37"/>
    <p:sldId id="332" r:id="rId38"/>
    <p:sldId id="333" r:id="rId39"/>
    <p:sldId id="334" r:id="rId40"/>
    <p:sldId id="403" r:id="rId41"/>
    <p:sldId id="299" r:id="rId42"/>
    <p:sldId id="301" r:id="rId43"/>
    <p:sldId id="306" r:id="rId44"/>
    <p:sldId id="307" r:id="rId45"/>
    <p:sldId id="308" r:id="rId46"/>
    <p:sldId id="309" r:id="rId47"/>
    <p:sldId id="464" r:id="rId48"/>
    <p:sldId id="413" r:id="rId49"/>
    <p:sldId id="416" r:id="rId50"/>
    <p:sldId id="417" r:id="rId51"/>
    <p:sldId id="418" r:id="rId52"/>
    <p:sldId id="419" r:id="rId53"/>
    <p:sldId id="420" r:id="rId54"/>
    <p:sldId id="421" r:id="rId55"/>
    <p:sldId id="422" r:id="rId56"/>
    <p:sldId id="423" r:id="rId57"/>
    <p:sldId id="424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32" r:id="rId66"/>
    <p:sldId id="433" r:id="rId67"/>
    <p:sldId id="434" r:id="rId68"/>
    <p:sldId id="435" r:id="rId69"/>
    <p:sldId id="436" r:id="rId70"/>
    <p:sldId id="437" r:id="rId71"/>
    <p:sldId id="448" r:id="rId72"/>
    <p:sldId id="449" r:id="rId73"/>
    <p:sldId id="477" r:id="rId74"/>
    <p:sldId id="478" r:id="rId75"/>
    <p:sldId id="466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FF"/>
    <a:srgbClr val="CCECFF"/>
    <a:srgbClr val="FFFFCC"/>
    <a:srgbClr val="33CC33"/>
    <a:srgbClr val="FFCCCC"/>
    <a:srgbClr val="FF0066"/>
    <a:srgbClr val="336600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3851" autoAdjust="0"/>
  </p:normalViewPr>
  <p:slideViewPr>
    <p:cSldViewPr>
      <p:cViewPr>
        <p:scale>
          <a:sx n="68" d="100"/>
          <a:sy n="68" d="100"/>
        </p:scale>
        <p:origin x="-1986" y="-13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9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799540E5-2829-4021-BF9D-0A3ACFC4D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4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421417-F84A-47AE-9733-104F777C99EF}" type="slidenum">
              <a:rPr lang="en-US" sz="1200" b="0" smtClean="0"/>
              <a:pPr eaLnBrk="1" hangingPunct="1"/>
              <a:t>5</a:t>
            </a:fld>
            <a:endParaRPr lang="en-US" sz="1200" b="0" smtClean="0"/>
          </a:p>
        </p:txBody>
      </p:sp>
      <p:sp>
        <p:nvSpPr>
          <p:cNvPr id="1177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86BC40B-327A-47DB-9A6F-34527529F8F7}" type="slidenum">
              <a:rPr lang="en-US" sz="1200" b="0">
                <a:ea typeface="ＭＳ Ｐゴシック" pitchFamily="34" charset="-128"/>
              </a:rPr>
              <a:pPr algn="r" eaLnBrk="1" hangingPunct="1"/>
              <a:t>5</a:t>
            </a:fld>
            <a:endParaRPr lang="en-US" sz="1200" b="0">
              <a:ea typeface="ＭＳ Ｐゴシック" pitchFamily="34" charset="-128"/>
            </a:endParaRPr>
          </a:p>
        </p:txBody>
      </p:sp>
      <p:sp>
        <p:nvSpPr>
          <p:cNvPr id="11776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776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pPr defTabSz="457200" eaLnBrk="1" hangingPunct="1"/>
            <a:endParaRPr lang="en-US" smtClean="0"/>
          </a:p>
        </p:txBody>
      </p:sp>
      <p:sp>
        <p:nvSpPr>
          <p:cNvPr id="11776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5D29CA9-9B46-4D7F-8F77-85CEEAD4688D}" type="slidenum">
              <a:rPr lang="en-US" sz="1100">
                <a:ea typeface="ＭＳ Ｐゴシック" pitchFamily="34" charset="-128"/>
              </a:rPr>
              <a:pPr algn="r" eaLnBrk="1" hangingPunct="1"/>
              <a:t>5</a:t>
            </a:fld>
            <a:endParaRPr lang="en-US" sz="11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DB0AD8-DF16-4FCF-A345-27998B776705}" type="slidenum">
              <a:rPr lang="en-US" sz="1200" b="0" smtClean="0"/>
              <a:pPr eaLnBrk="1" hangingPunct="1"/>
              <a:t>6</a:t>
            </a:fld>
            <a:endParaRPr lang="en-US" sz="1200" b="0" smtClean="0"/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F68CB60-8B92-437B-9D68-67CC58A1A1E3}" type="slidenum">
              <a:rPr lang="en-US" sz="1200" b="0">
                <a:ea typeface="ＭＳ Ｐゴシック" pitchFamily="34" charset="-128"/>
              </a:rPr>
              <a:pPr algn="r" eaLnBrk="1" hangingPunct="1"/>
              <a:t>6</a:t>
            </a:fld>
            <a:endParaRPr lang="en-US" sz="1200" b="0">
              <a:ea typeface="ＭＳ Ｐゴシック" pitchFamily="34" charset="-128"/>
            </a:endParaRPr>
          </a:p>
        </p:txBody>
      </p:sp>
      <p:sp>
        <p:nvSpPr>
          <p:cNvPr id="11878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878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pPr defTabSz="457200" eaLnBrk="1" hangingPunct="1"/>
            <a:endParaRPr lang="en-US" smtClean="0"/>
          </a:p>
        </p:txBody>
      </p:sp>
      <p:sp>
        <p:nvSpPr>
          <p:cNvPr id="11879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248C4A0-E53F-447F-B56C-0559DD3E8778}" type="slidenum">
              <a:rPr lang="en-US" sz="1100">
                <a:ea typeface="ＭＳ Ｐゴシック" pitchFamily="34" charset="-128"/>
              </a:rPr>
              <a:pPr algn="r" eaLnBrk="1" hangingPunct="1"/>
              <a:t>6</a:t>
            </a:fld>
            <a:endParaRPr lang="en-US" sz="11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033B97-4973-46AB-84D5-804F26A7E4AD}" type="slidenum">
              <a:rPr lang="en-US" sz="1200" b="0" smtClean="0"/>
              <a:pPr eaLnBrk="1" hangingPunct="1"/>
              <a:t>7</a:t>
            </a:fld>
            <a:endParaRPr lang="en-US" sz="1200" b="0" smtClean="0"/>
          </a:p>
        </p:txBody>
      </p:sp>
      <p:sp>
        <p:nvSpPr>
          <p:cNvPr id="1198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95D081F-7E41-45F4-9BEA-A06F831610AB}" type="slidenum">
              <a:rPr lang="en-US" sz="1200" b="0">
                <a:ea typeface="ＭＳ Ｐゴシック" pitchFamily="34" charset="-128"/>
              </a:rPr>
              <a:pPr algn="r" eaLnBrk="1" hangingPunct="1"/>
              <a:t>7</a:t>
            </a:fld>
            <a:endParaRPr lang="en-US" sz="1200" b="0">
              <a:ea typeface="ＭＳ Ｐゴシック" pitchFamily="34" charset="-128"/>
            </a:endParaRPr>
          </a:p>
        </p:txBody>
      </p:sp>
      <p:sp>
        <p:nvSpPr>
          <p:cNvPr id="11981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981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/>
          <a:lstStyle/>
          <a:p>
            <a:pPr defTabSz="457200" eaLnBrk="1" hangingPunct="1"/>
            <a:endParaRPr lang="en-US" smtClean="0"/>
          </a:p>
        </p:txBody>
      </p:sp>
      <p:sp>
        <p:nvSpPr>
          <p:cNvPr id="11981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 anchor="b"/>
          <a:lstStyle>
            <a:lvl1pPr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5188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FAE8F3B-5D2E-4554-B6D7-7B46105104F9}" type="slidenum">
              <a:rPr lang="en-US" sz="1100">
                <a:ea typeface="ＭＳ Ｐゴシック" pitchFamily="34" charset="-128"/>
              </a:rPr>
              <a:pPr algn="r" eaLnBrk="1" hangingPunct="1"/>
              <a:t>7</a:t>
            </a:fld>
            <a:endParaRPr lang="en-US" sz="110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F43BB48-64F4-4551-92F9-DB3EED7E5E7E}" type="slidenum">
              <a:rPr lang="en-US" sz="1200" b="0">
                <a:latin typeface="Times New Roman" pitchFamily="18" charset="0"/>
              </a:rPr>
              <a:pPr algn="r" eaLnBrk="1" hangingPunct="1"/>
              <a:t>20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r>
              <a:rPr lang="en-US" smtClean="0"/>
              <a:t>Answers:</a:t>
            </a:r>
          </a:p>
          <a:p>
            <a:r>
              <a:rPr lang="en-US" smtClean="0"/>
              <a:t>1.  C</a:t>
            </a:r>
          </a:p>
          <a:p>
            <a:r>
              <a:rPr lang="en-US" smtClean="0"/>
              <a:t>2.  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FB05F66-1BCE-4E51-BA5F-4FED99F79186}" type="slidenum">
              <a:rPr lang="en-US" sz="1200" b="0">
                <a:latin typeface="Times New Roman" pitchFamily="18" charset="0"/>
              </a:rPr>
              <a:pPr algn="r" eaLnBrk="1" hangingPunct="1"/>
              <a:t>21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pPr marL="228600" indent="-228600"/>
            <a:r>
              <a:rPr lang="en-US" smtClean="0">
                <a:solidFill>
                  <a:srgbClr val="FF0000"/>
                </a:solidFill>
              </a:rPr>
              <a:t>Answers:</a:t>
            </a:r>
          </a:p>
          <a:p>
            <a:pPr marL="228600" indent="-228600">
              <a:buFontTx/>
              <a:buAutoNum type="arabicPeriod"/>
            </a:pPr>
            <a:r>
              <a:rPr lang="en-US" smtClean="0">
                <a:solidFill>
                  <a:srgbClr val="FF0000"/>
                </a:solidFill>
              </a:rPr>
              <a:t>C</a:t>
            </a:r>
          </a:p>
          <a:p>
            <a:pPr marL="228600" indent="-228600">
              <a:buFontTx/>
              <a:buAutoNum type="arabicPeriod"/>
            </a:pPr>
            <a:r>
              <a:rPr lang="en-US" smtClean="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C57E84D-B32E-4BED-A96F-1FCEE44E422D}" type="slidenum">
              <a:rPr lang="en-US" sz="1200" b="0">
                <a:latin typeface="Times New Roman" pitchFamily="18" charset="0"/>
              </a:rPr>
              <a:pPr algn="r" eaLnBrk="1" hangingPunct="1"/>
              <a:t>47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0DC4D-A7E8-4334-91A8-35E95940D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92CC-6DE9-47EF-B094-016402DB7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1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4E84-3685-493A-AAD6-C65FD97E8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88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74DE-038C-4626-ADCF-43C62834B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5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1AA17-BBD3-4EB5-8B1E-3914F2C3C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5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469AE-D999-4746-93AF-6ADDF42EF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C08BB-EC6F-43A3-8282-C5D54E2FD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9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18923-9BAE-4C1B-8978-1F8E3F70B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0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D385A-513E-47D3-89F9-B5BF71C0E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37DC0-F49F-4C20-9B74-505626602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5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AE76A-7D47-4C4A-9C13-B04A471D0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8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35BD1-CD87-4AA4-8539-C7ABB03D9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0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EC63D-F0DC-4E63-8B87-18AD7EE9F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9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367E9-4224-4095-A924-E0C274629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41F0D-C90B-45AB-B703-246657523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8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39E0C23C-EBD9-4736-866B-382843675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8.wmf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8.wmf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8.wmf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52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5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54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5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5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5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58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59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6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61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62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6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6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6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6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6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53.bin"/><Relationship Id="rId4" Type="http://schemas.openxmlformats.org/officeDocument/2006/relationships/image" Target="../media/image6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67.emf"/><Relationship Id="rId2" Type="http://schemas.openxmlformats.org/officeDocument/2006/relationships/tags" Target="../tags/tag18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://session.masteringengineering.com/myct/assignment?assignmentID=1030137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4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_03_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85800"/>
            <a:ext cx="49911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81000" y="1905000"/>
          <a:ext cx="2901950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Equation" r:id="rId4" imgW="774364" imgH="253890" progId="Equation.3">
                  <p:embed/>
                </p:oleObj>
              </mc:Choice>
              <mc:Fallback>
                <p:oleObj name="Equation" r:id="rId4" imgW="774364" imgH="25389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905000"/>
                        <a:ext cx="2901950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09600" y="1146175"/>
            <a:ext cx="3044825" cy="4572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ea typeface="ＭＳ Ｐゴシック" pitchFamily="34" charset="-128"/>
              </a:rPr>
              <a:t>Angular Momentum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57200" y="4343400"/>
            <a:ext cx="2808288" cy="4572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ea typeface="ＭＳ Ｐゴシック" pitchFamily="34" charset="-128"/>
              </a:rPr>
              <a:t>Linear Momentum</a:t>
            </a: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803275" y="4719638"/>
          <a:ext cx="1903413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Equation" r:id="rId6" imgW="507780" imgH="215806" progId="Equation.3">
                  <p:embed/>
                </p:oleObj>
              </mc:Choice>
              <mc:Fallback>
                <p:oleObj name="Equation" r:id="rId6" imgW="507780" imgH="215806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" y="4719638"/>
                        <a:ext cx="1903413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Grp="1" noChangeAspect="1"/>
          </p:cNvGraphicFramePr>
          <p:nvPr>
            <p:ph type="ctrTitle"/>
          </p:nvPr>
        </p:nvGraphicFramePr>
        <p:xfrm>
          <a:off x="2228850" y="1349375"/>
          <a:ext cx="2432050" cy="171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Equation" r:id="rId3" imgW="885766" imgH="619057" progId="Equation.3">
                  <p:embed/>
                </p:oleObj>
              </mc:Choice>
              <mc:Fallback>
                <p:oleObj name="Equation" r:id="rId3" imgW="885766" imgH="61905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8850" y="1349375"/>
                        <a:ext cx="2432050" cy="171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279525" y="417513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0"/>
              <a:t>Page 317: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2286000" y="4144963"/>
            <a:ext cx="2168525" cy="7016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/>
              <a:t>a</a:t>
            </a:r>
            <a:r>
              <a:rPr lang="en-US" b="0" baseline="-25000"/>
              <a:t>t</a:t>
            </a:r>
            <a:r>
              <a:rPr lang="en-US" b="0"/>
              <a:t> = </a:t>
            </a:r>
            <a:r>
              <a:rPr lang="en-US" b="0">
                <a:latin typeface="Symbol" pitchFamily="18" charset="2"/>
              </a:rPr>
              <a:t>a</a:t>
            </a:r>
            <a:r>
              <a:rPr lang="en-US" b="0"/>
              <a:t> x r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981200" y="2819400"/>
            <a:ext cx="3294063" cy="64135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0"/>
              <a:t>a</a:t>
            </a:r>
            <a:r>
              <a:rPr lang="en-US" sz="3600" b="0" baseline="-25000"/>
              <a:t>n</a:t>
            </a:r>
            <a:r>
              <a:rPr lang="en-US" sz="3600" b="0"/>
              <a:t> =</a:t>
            </a:r>
            <a:r>
              <a:rPr lang="en-US" sz="3600" b="0">
                <a:latin typeface="Symbol" pitchFamily="18" charset="2"/>
              </a:rPr>
              <a:t> w</a:t>
            </a:r>
            <a:r>
              <a:rPr lang="en-US" sz="3600" b="0"/>
              <a:t> x ( </a:t>
            </a:r>
            <a:r>
              <a:rPr lang="en-US" sz="3600" b="0">
                <a:latin typeface="Symbol" pitchFamily="18" charset="2"/>
              </a:rPr>
              <a:t>w</a:t>
            </a:r>
            <a:r>
              <a:rPr lang="en-US" sz="3600" b="0"/>
              <a:t> x 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Rotation Kinematics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88963" y="1587500"/>
            <a:ext cx="3841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>
                <a:ea typeface="ＭＳ Ｐゴシック" pitchFamily="34" charset="-128"/>
              </a:rPr>
              <a:t>Similar to translation:</a:t>
            </a:r>
          </a:p>
        </p:txBody>
      </p:sp>
      <p:graphicFrame>
        <p:nvGraphicFramePr>
          <p:cNvPr id="1024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3627438" y="2103438"/>
          <a:ext cx="3856037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0" name="Equation" r:id="rId3" imgW="736600" imgH="279400" progId="Equation.3">
                  <p:embed/>
                </p:oleObj>
              </mc:Choice>
              <mc:Fallback>
                <p:oleObj name="Equation" r:id="rId3" imgW="736600" imgH="279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438" y="2103438"/>
                        <a:ext cx="3856037" cy="1462087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3725863" y="3654425"/>
          <a:ext cx="3716337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" name="Equation" r:id="rId5" imgW="710891" imgH="279279" progId="Equation.3">
                  <p:embed/>
                </p:oleObj>
              </mc:Choice>
              <mc:Fallback>
                <p:oleObj name="Equation" r:id="rId5" imgW="710891" imgH="27927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863" y="3654425"/>
                        <a:ext cx="3716337" cy="1460500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960438" y="5683250"/>
            <a:ext cx="11128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>
                <a:ea typeface="ＭＳ Ｐゴシック" pitchFamily="34" charset="-128"/>
              </a:rPr>
              <a:t>and   </a:t>
            </a:r>
          </a:p>
        </p:txBody>
      </p:sp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2593975" y="5451475"/>
          <a:ext cx="518636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2" name="Equation" r:id="rId7" imgW="990170" imgH="177723" progId="Equation.3">
                  <p:embed/>
                </p:oleObj>
              </mc:Choice>
              <mc:Fallback>
                <p:oleObj name="Equation" r:id="rId7" imgW="990170" imgH="17772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75" y="5451475"/>
                        <a:ext cx="5186363" cy="930275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g_05_00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2900"/>
            <a:ext cx="8229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3400" y="5387975"/>
            <a:ext cx="5565775" cy="822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272727"/>
                </a:solidFill>
                <a:latin typeface="Times New Roman" pitchFamily="18" charset="0"/>
              </a:rPr>
              <a:t>General Motion = Translation + Rotation</a:t>
            </a:r>
          </a:p>
          <a:p>
            <a:pPr eaLnBrk="1" hangingPunct="1"/>
            <a:r>
              <a:rPr lang="en-US" sz="2400" dirty="0">
                <a:solidFill>
                  <a:srgbClr val="272727"/>
                </a:solidFill>
                <a:latin typeface="Times New Roman" pitchFamily="18" charset="0"/>
              </a:rPr>
              <a:t>Vector sum  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=    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vB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	    +     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</a:rPr>
              <a:t>vA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/B</a:t>
            </a:r>
          </a:p>
        </p:txBody>
      </p:sp>
      <p:sp>
        <p:nvSpPr>
          <p:cNvPr id="17412" name="Rectangle 4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fig_05_006</a:t>
            </a:r>
          </a:p>
        </p:txBody>
      </p:sp>
      <p:sp>
        <p:nvSpPr>
          <p:cNvPr id="102406" name="Text Box 5"/>
          <p:cNvSpPr txBox="1">
            <a:spLocks noChangeArrowheads="1"/>
          </p:cNvSpPr>
          <p:nvPr/>
        </p:nvSpPr>
        <p:spPr bwMode="auto">
          <a:xfrm>
            <a:off x="2514600" y="152400"/>
            <a:ext cx="4511675" cy="7016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0"/>
              <a:t>Important!</a:t>
            </a:r>
          </a:p>
        </p:txBody>
      </p:sp>
      <p:sp>
        <p:nvSpPr>
          <p:cNvPr id="102407" name="Text Box 5"/>
          <p:cNvSpPr txBox="1">
            <a:spLocks noChangeArrowheads="1"/>
          </p:cNvSpPr>
          <p:nvPr/>
        </p:nvSpPr>
        <p:spPr bwMode="auto">
          <a:xfrm>
            <a:off x="1447800" y="1295400"/>
            <a:ext cx="6248400" cy="7016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Memorize and Practice!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 animBg="1"/>
      <p:bldP spid="1024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g_05_007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8229600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fig_05_007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7848600" cy="25304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0"/>
              <a:t>Any rigid body motion can be viewed as a pure rotation about an </a:t>
            </a:r>
            <a:r>
              <a:rPr lang="en-US" i="1">
                <a:solidFill>
                  <a:srgbClr val="0000CC"/>
                </a:solidFill>
              </a:rPr>
              <a:t>“Instantaneous Center” </a:t>
            </a:r>
            <a:r>
              <a:rPr lang="en-US" b="0"/>
              <a:t>(Chapter 16.6)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_05_01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42900"/>
            <a:ext cx="70564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1400" y="6642100"/>
            <a:ext cx="7056438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272727"/>
                </a:solidFill>
                <a:latin typeface="Times New Roman" pitchFamily="18" charset="0"/>
              </a:rPr>
              <a:t>fig_05_011</a:t>
            </a:r>
          </a:p>
        </p:txBody>
      </p:sp>
      <p:sp>
        <p:nvSpPr>
          <p:cNvPr id="19460" name="Rectangle 4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_05_01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342900"/>
            <a:ext cx="74914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5500" y="6642100"/>
            <a:ext cx="7491413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272727"/>
                </a:solidFill>
                <a:latin typeface="Times New Roman" pitchFamily="18" charset="0"/>
              </a:rPr>
              <a:t>fig_05_012</a:t>
            </a:r>
          </a:p>
        </p:txBody>
      </p:sp>
      <p:sp>
        <p:nvSpPr>
          <p:cNvPr id="21508" name="Rectangle 4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_05_01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900"/>
            <a:ext cx="7162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6642100"/>
            <a:ext cx="7162800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272727"/>
                </a:solidFill>
                <a:latin typeface="Times New Roman" pitchFamily="18" charset="0"/>
              </a:rPr>
              <a:t>fig_05_013</a:t>
            </a:r>
          </a:p>
        </p:txBody>
      </p:sp>
      <p:sp>
        <p:nvSpPr>
          <p:cNvPr id="22532" name="Rectangle 4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76200"/>
            <a:ext cx="6705600" cy="11430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mtClean="0"/>
              <a:t>16.4 Motion Analysis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76200"/>
            <a:ext cx="6705600" cy="11430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mtClean="0"/>
              <a:t>16.4 Motion Analysis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152400"/>
            <a:ext cx="43370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0" y="3962400"/>
            <a:ext cx="8763000" cy="584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 dirty="0"/>
              <a:t>http://www.mekanizmalar.com/fourbar01.html</a:t>
            </a:r>
          </a:p>
        </p:txBody>
      </p:sp>
      <p:sp>
        <p:nvSpPr>
          <p:cNvPr id="2" name="Rectangle 1"/>
          <p:cNvSpPr/>
          <p:nvPr/>
        </p:nvSpPr>
        <p:spPr>
          <a:xfrm>
            <a:off x="220394" y="4876800"/>
            <a:ext cx="62484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http://iel.ucdavis.edu/chhtml/toolkit/mechanism/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487666"/>
            <a:ext cx="60877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http://courses.engr.illinois.edu/tam212/aml.xhtml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Always work from Principle!</a:t>
            </a:r>
            <a:endParaRPr lang="en-US" dirty="0"/>
          </a:p>
        </p:txBody>
      </p:sp>
      <p:pic>
        <p:nvPicPr>
          <p:cNvPr id="4" name="Picture 4" descr="p_03_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191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80976" y="110959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/>
              <a:t>Ex: Work of gravity</a:t>
            </a:r>
            <a:endParaRPr lang="en-US" sz="3200" kern="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919025" y="2928426"/>
            <a:ext cx="4766603" cy="840544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0" kern="0" dirty="0" smtClean="0"/>
              <a:t>Principle: </a:t>
            </a:r>
            <a:r>
              <a:rPr lang="en-US" sz="3600" b="0" kern="0" dirty="0" err="1" smtClean="0"/>
              <a:t>dW</a:t>
            </a:r>
            <a:r>
              <a:rPr lang="en-US" sz="3600" b="0" kern="0" dirty="0" smtClean="0"/>
              <a:t> = F * ds</a:t>
            </a:r>
            <a:endParaRPr lang="en-US" sz="3600" b="0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035083" y="3921370"/>
            <a:ext cx="4766603" cy="840544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0" kern="0" dirty="0" smtClean="0">
                <a:solidFill>
                  <a:srgbClr val="002060"/>
                </a:solidFill>
              </a:rPr>
              <a:t>Here: </a:t>
            </a:r>
            <a:r>
              <a:rPr lang="en-US" sz="3600" b="0" kern="0" dirty="0" err="1" smtClean="0">
                <a:solidFill>
                  <a:srgbClr val="002060"/>
                </a:solidFill>
              </a:rPr>
              <a:t>dW</a:t>
            </a:r>
            <a:r>
              <a:rPr lang="en-US" sz="3600" b="0" kern="0" dirty="0" smtClean="0">
                <a:solidFill>
                  <a:srgbClr val="002060"/>
                </a:solidFill>
              </a:rPr>
              <a:t> = </a:t>
            </a:r>
            <a:r>
              <a:rPr lang="en-US" sz="3600" b="0" kern="0" dirty="0" smtClean="0">
                <a:solidFill>
                  <a:srgbClr val="FF0000"/>
                </a:solidFill>
              </a:rPr>
              <a:t>- mg </a:t>
            </a:r>
            <a:r>
              <a:rPr lang="en-US" sz="3600" b="0" kern="0" dirty="0" smtClean="0">
                <a:solidFill>
                  <a:srgbClr val="002060"/>
                </a:solidFill>
              </a:rPr>
              <a:t>* </a:t>
            </a:r>
            <a:r>
              <a:rPr lang="en-US" sz="3600" b="0" kern="0" dirty="0" err="1" smtClean="0">
                <a:solidFill>
                  <a:srgbClr val="0070C0"/>
                </a:solidFill>
              </a:rPr>
              <a:t>dy</a:t>
            </a:r>
            <a:endParaRPr lang="en-US" sz="3600" b="0" kern="0" dirty="0">
              <a:solidFill>
                <a:srgbClr val="0070C0"/>
              </a:solidFill>
            </a:endParaRPr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>
            <a:off x="1752600" y="2430195"/>
            <a:ext cx="0" cy="1447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2640812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V="1">
            <a:off x="2895600" y="2270174"/>
            <a:ext cx="0" cy="1179343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80976" y="243019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y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3" grpId="0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05800" y="6172200"/>
            <a:ext cx="228600" cy="2286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2400" b="0">
              <a:latin typeface="Times New Roman" pitchFamily="18" charset="0"/>
            </a:endParaRPr>
          </a:p>
        </p:txBody>
      </p:sp>
      <p:sp>
        <p:nvSpPr>
          <p:cNvPr id="39940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077200" y="6172200"/>
            <a:ext cx="228600" cy="2286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2400" b="0">
              <a:latin typeface="Times New Roman" pitchFamily="18" charset="0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33400" y="1066800"/>
            <a:ext cx="80930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1.	A body subjected to general plane motion undergoes a/an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	A)	translation.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	B)	rotation.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	C)	simultaneous translation and rotation.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	D)	out-of-plane movement.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533400" y="3505200"/>
            <a:ext cx="8382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2.	In general plane motion, if the rigid body is represented by a slab, the slab rotates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	A)	about an axis perpendicular to the plane.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	B)	about an axis parallel to the plane.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	C)	about an axis lying in the plane.</a:t>
            </a:r>
          </a:p>
          <a:p>
            <a:pPr eaLnBrk="1" hangingPunct="1">
              <a:spcBef>
                <a:spcPts val="600"/>
              </a:spcBef>
            </a:pPr>
            <a:r>
              <a:rPr lang="en-US" sz="2400" b="0">
                <a:latin typeface="Times New Roman" pitchFamily="18" charset="0"/>
              </a:rPr>
              <a:t>	D)	None of the above.</a:t>
            </a:r>
          </a:p>
        </p:txBody>
      </p:sp>
      <p:sp>
        <p:nvSpPr>
          <p:cNvPr id="215047" name="Line 18"/>
          <p:cNvSpPr>
            <a:spLocks noChangeShapeType="1"/>
          </p:cNvSpPr>
          <p:nvPr/>
        </p:nvSpPr>
        <p:spPr bwMode="auto">
          <a:xfrm>
            <a:off x="-457200" y="2590800"/>
            <a:ext cx="19050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8" name="Line 18"/>
          <p:cNvSpPr>
            <a:spLocks noChangeShapeType="1"/>
          </p:cNvSpPr>
          <p:nvPr/>
        </p:nvSpPr>
        <p:spPr bwMode="auto">
          <a:xfrm>
            <a:off x="-685800" y="4495800"/>
            <a:ext cx="19050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autoUpdateAnimBg="0"/>
      <p:bldP spid="66568" grpId="0" autoUpdateAnimBg="0"/>
      <p:bldP spid="215047" grpId="0" animBg="1"/>
      <p:bldP spid="2150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457200" y="1143000"/>
            <a:ext cx="809307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0">
                <a:latin typeface="Times New Roman" pitchFamily="18" charset="0"/>
              </a:rPr>
              <a:t>1.	The position, s, is given as a function of angular position, </a:t>
            </a:r>
            <a:r>
              <a:rPr lang="en-US" sz="2400" b="0">
                <a:latin typeface="Symbol" pitchFamily="18" charset="2"/>
              </a:rPr>
              <a:t>q</a:t>
            </a:r>
            <a:r>
              <a:rPr lang="en-US" sz="2400" b="0">
                <a:latin typeface="Times New Roman" pitchFamily="18" charset="0"/>
              </a:rPr>
              <a:t>, as s = 10 sin 2</a:t>
            </a:r>
            <a:r>
              <a:rPr lang="en-US" sz="2400" b="0" i="1">
                <a:latin typeface="Symbol" pitchFamily="18" charset="2"/>
              </a:rPr>
              <a:t>q </a:t>
            </a:r>
            <a:r>
              <a:rPr lang="en-US" sz="2400" b="0">
                <a:latin typeface="Times New Roman" pitchFamily="18" charset="0"/>
              </a:rPr>
              <a:t>.  The velocity, v, is</a:t>
            </a:r>
          </a:p>
          <a:p>
            <a:pPr eaLnBrk="1" hangingPunct="1"/>
            <a:endParaRPr lang="en-US" sz="2400" b="0">
              <a:latin typeface="Times New Roman" pitchFamily="18" charset="0"/>
            </a:endParaRPr>
          </a:p>
          <a:p>
            <a:pPr eaLnBrk="1" hangingPunct="1"/>
            <a:r>
              <a:rPr lang="en-US" sz="2400" b="0">
                <a:latin typeface="Times New Roman" pitchFamily="18" charset="0"/>
              </a:rPr>
              <a:t>	A)	20 cos 2</a:t>
            </a:r>
            <a:r>
              <a:rPr lang="en-US" sz="2400" b="0" i="1">
                <a:latin typeface="Symbol" pitchFamily="18" charset="2"/>
              </a:rPr>
              <a:t>q</a:t>
            </a:r>
            <a:r>
              <a:rPr lang="en-US" sz="2400" b="0">
                <a:latin typeface="Times New Roman" pitchFamily="18" charset="0"/>
              </a:rPr>
              <a:t> 	B)	20 sin 2</a:t>
            </a:r>
            <a:r>
              <a:rPr lang="en-US" sz="2400" b="0" i="1">
                <a:latin typeface="Symbol" pitchFamily="18" charset="2"/>
              </a:rPr>
              <a:t>q</a:t>
            </a:r>
            <a:endParaRPr lang="en-US" sz="2400" b="0" i="1">
              <a:latin typeface="Times New Roman" pitchFamily="18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en-US" sz="2400" b="0">
                <a:latin typeface="Times New Roman" pitchFamily="18" charset="0"/>
              </a:rPr>
              <a:t>	C)	20 </a:t>
            </a:r>
            <a:r>
              <a:rPr lang="en-US" sz="2400" b="0">
                <a:latin typeface="Symbol" pitchFamily="18" charset="2"/>
              </a:rPr>
              <a:t>w</a:t>
            </a:r>
            <a:r>
              <a:rPr lang="en-US" sz="2400" b="0">
                <a:latin typeface="Times New Roman" pitchFamily="18" charset="0"/>
              </a:rPr>
              <a:t> cos 2</a:t>
            </a:r>
            <a:r>
              <a:rPr lang="en-US" sz="2400" b="0" i="1">
                <a:latin typeface="Symbol" pitchFamily="18" charset="2"/>
              </a:rPr>
              <a:t>q</a:t>
            </a:r>
            <a:r>
              <a:rPr lang="en-US" sz="2400" b="0">
                <a:latin typeface="Times New Roman" pitchFamily="18" charset="0"/>
              </a:rPr>
              <a:t> 	D)	20 </a:t>
            </a:r>
            <a:r>
              <a:rPr lang="en-US" sz="2400" b="0">
                <a:latin typeface="Symbol" pitchFamily="18" charset="2"/>
              </a:rPr>
              <a:t>w</a:t>
            </a:r>
            <a:r>
              <a:rPr lang="en-US" sz="2400" b="0">
                <a:latin typeface="Times New Roman" pitchFamily="18" charset="0"/>
              </a:rPr>
              <a:t> sin 2</a:t>
            </a:r>
            <a:r>
              <a:rPr lang="en-US" sz="2400" b="0" i="1">
                <a:latin typeface="Symbol" pitchFamily="18" charset="2"/>
              </a:rPr>
              <a:t>q</a:t>
            </a:r>
            <a:endParaRPr lang="en-US" sz="2400" b="0" i="1">
              <a:latin typeface="Times New Roman" pitchFamily="18" charset="0"/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33400" y="3657600"/>
            <a:ext cx="809307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8050" algn="l"/>
                <a:tab pos="4510088" algn="l"/>
                <a:tab pos="4911725" algn="l"/>
              </a:tabLs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0">
                <a:latin typeface="Times New Roman" pitchFamily="18" charset="0"/>
              </a:rPr>
              <a:t>2.	If  s = 10 sin 2</a:t>
            </a:r>
            <a:r>
              <a:rPr lang="en-US" sz="2400" b="0" i="1">
                <a:latin typeface="Symbol" pitchFamily="18" charset="2"/>
              </a:rPr>
              <a:t>q</a:t>
            </a:r>
            <a:r>
              <a:rPr lang="en-US" sz="2400" b="0">
                <a:latin typeface="Times New Roman" pitchFamily="18" charset="0"/>
              </a:rPr>
              <a:t>, the acceleration, a, is</a:t>
            </a:r>
          </a:p>
          <a:p>
            <a:pPr eaLnBrk="1" hangingPunct="1"/>
            <a:endParaRPr lang="en-US" sz="2400" b="0">
              <a:latin typeface="Times New Roman" pitchFamily="18" charset="0"/>
            </a:endParaRPr>
          </a:p>
          <a:p>
            <a:pPr eaLnBrk="1" hangingPunct="1"/>
            <a:r>
              <a:rPr lang="en-US" sz="2400" b="0">
                <a:latin typeface="Times New Roman" pitchFamily="18" charset="0"/>
              </a:rPr>
              <a:t>	A)	20 </a:t>
            </a:r>
            <a:r>
              <a:rPr lang="en-US" sz="2400" b="0">
                <a:latin typeface="Symbol" pitchFamily="18" charset="2"/>
              </a:rPr>
              <a:t>a</a:t>
            </a:r>
            <a:r>
              <a:rPr lang="en-US" sz="2400" b="0">
                <a:latin typeface="Times New Roman" pitchFamily="18" charset="0"/>
              </a:rPr>
              <a:t> sin 2</a:t>
            </a:r>
            <a:r>
              <a:rPr lang="en-US" sz="2400" b="0" i="1">
                <a:latin typeface="Symbol" pitchFamily="18" charset="2"/>
              </a:rPr>
              <a:t>q</a:t>
            </a:r>
            <a:r>
              <a:rPr lang="en-US" sz="2400" b="0">
                <a:latin typeface="Times New Roman" pitchFamily="18" charset="0"/>
              </a:rPr>
              <a:t>                   B)  20 </a:t>
            </a:r>
            <a:r>
              <a:rPr lang="en-US" sz="2400" b="0">
                <a:latin typeface="Symbol" pitchFamily="18" charset="2"/>
              </a:rPr>
              <a:t>a</a:t>
            </a:r>
            <a:r>
              <a:rPr lang="en-US" sz="2400" b="0">
                <a:latin typeface="Times New Roman" pitchFamily="18" charset="0"/>
              </a:rPr>
              <a:t> cos 2</a:t>
            </a:r>
            <a:r>
              <a:rPr lang="en-US" sz="2400" b="0" i="1">
                <a:latin typeface="Symbol" pitchFamily="18" charset="2"/>
              </a:rPr>
              <a:t>q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en-US" sz="2400" b="0"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 sz="2400" b="0">
                <a:latin typeface="Times New Roman" pitchFamily="18" charset="0"/>
              </a:rPr>
              <a:t> 40 </a:t>
            </a:r>
            <a:r>
              <a:rPr lang="en-US" sz="2400" b="0">
                <a:latin typeface="Symbol" pitchFamily="18" charset="2"/>
              </a:rPr>
              <a:t>w</a:t>
            </a:r>
            <a:r>
              <a:rPr lang="en-US" sz="2400" b="0" baseline="30000">
                <a:latin typeface="Symbol" pitchFamily="18" charset="2"/>
              </a:rPr>
              <a:t>2</a:t>
            </a:r>
            <a:r>
              <a:rPr lang="en-US" sz="2400" b="0">
                <a:latin typeface="Times New Roman" pitchFamily="18" charset="0"/>
              </a:rPr>
              <a:t> sin 2</a:t>
            </a:r>
            <a:r>
              <a:rPr lang="en-US" sz="2400" b="0" i="1">
                <a:latin typeface="Symbol" pitchFamily="18" charset="2"/>
              </a:rPr>
              <a:t>q</a:t>
            </a:r>
            <a:r>
              <a:rPr lang="en-US" sz="2400" b="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40000"/>
              </a:spcBef>
            </a:pPr>
            <a:r>
              <a:rPr lang="en-US" sz="2400" b="0">
                <a:latin typeface="Times New Roman" pitchFamily="18" charset="0"/>
              </a:rPr>
              <a:t>	C)	20 </a:t>
            </a:r>
            <a:r>
              <a:rPr lang="en-US" sz="2400" b="0">
                <a:latin typeface="Symbol" pitchFamily="18" charset="2"/>
              </a:rPr>
              <a:t>a</a:t>
            </a:r>
            <a:r>
              <a:rPr lang="en-US" sz="2400" b="0">
                <a:latin typeface="Times New Roman" pitchFamily="18" charset="0"/>
              </a:rPr>
              <a:t> cos 2</a:t>
            </a:r>
            <a:r>
              <a:rPr lang="en-US" sz="2400" b="0" i="1">
                <a:latin typeface="Symbol" pitchFamily="18" charset="2"/>
              </a:rPr>
              <a:t>q</a:t>
            </a:r>
            <a:r>
              <a:rPr lang="en-US" sz="2400" b="0">
                <a:latin typeface="Symbol" pitchFamily="18" charset="2"/>
              </a:rPr>
              <a:t>                  </a:t>
            </a:r>
            <a:r>
              <a:rPr lang="en-US" sz="2400" b="0">
                <a:latin typeface="Times New Roman" pitchFamily="18" charset="0"/>
              </a:rPr>
              <a:t>D)  -40 </a:t>
            </a:r>
            <a:r>
              <a:rPr lang="en-US" sz="2400" b="0">
                <a:latin typeface="Symbol" pitchFamily="18" charset="2"/>
              </a:rPr>
              <a:t>a</a:t>
            </a:r>
            <a:r>
              <a:rPr lang="en-US" sz="2400" b="0">
                <a:latin typeface="Times New Roman" pitchFamily="18" charset="0"/>
              </a:rPr>
              <a:t> sin2 </a:t>
            </a:r>
            <a:r>
              <a:rPr lang="en-US" sz="2400" b="0" i="1">
                <a:latin typeface="Symbol" pitchFamily="18" charset="2"/>
              </a:rPr>
              <a:t>q</a:t>
            </a:r>
            <a:endParaRPr lang="en-US" sz="2400" b="0" i="1">
              <a:latin typeface="Times New Roman" pitchFamily="18" charset="0"/>
            </a:endParaRPr>
          </a:p>
        </p:txBody>
      </p:sp>
      <p:sp>
        <p:nvSpPr>
          <p:cNvPr id="40965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05800" y="6172200"/>
            <a:ext cx="228600" cy="2286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2400" b="0">
              <a:latin typeface="Times New Roman" pitchFamily="18" charset="0"/>
            </a:endParaRPr>
          </a:p>
        </p:txBody>
      </p:sp>
      <p:sp>
        <p:nvSpPr>
          <p:cNvPr id="40966" name="AutoShape 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077200" y="6172200"/>
            <a:ext cx="228600" cy="2286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2400" b="0">
              <a:latin typeface="Times New Roman" pitchFamily="18" charset="0"/>
            </a:endParaRPr>
          </a:p>
        </p:txBody>
      </p:sp>
      <p:sp>
        <p:nvSpPr>
          <p:cNvPr id="217095" name="Line 18"/>
          <p:cNvSpPr>
            <a:spLocks noChangeShapeType="1"/>
          </p:cNvSpPr>
          <p:nvPr/>
        </p:nvSpPr>
        <p:spPr bwMode="auto">
          <a:xfrm>
            <a:off x="-304800" y="2971800"/>
            <a:ext cx="19050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096" name="Line 18"/>
          <p:cNvSpPr>
            <a:spLocks noChangeShapeType="1"/>
          </p:cNvSpPr>
          <p:nvPr/>
        </p:nvSpPr>
        <p:spPr bwMode="auto">
          <a:xfrm>
            <a:off x="2743200" y="4648200"/>
            <a:ext cx="19050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utoUpdateAnimBg="0"/>
      <p:bldP spid="73734" grpId="0" autoUpdateAnimBg="0"/>
      <p:bldP spid="217095" grpId="0" animBg="1"/>
      <p:bldP spid="2170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752600"/>
          </a:xfrm>
          <a:solidFill>
            <a:srgbClr val="FFFF99"/>
          </a:solidFill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dirty="0" smtClean="0"/>
              <a:t>Geometry: Definitions</a:t>
            </a:r>
          </a:p>
          <a:p>
            <a:pPr marL="2209800" lvl="4" indent="-381000">
              <a:buFontTx/>
              <a:buNone/>
            </a:pPr>
            <a:r>
              <a:rPr lang="en-US" dirty="0" smtClean="0"/>
              <a:t>Constants</a:t>
            </a:r>
          </a:p>
          <a:p>
            <a:pPr marL="2209800" lvl="4" indent="-381000">
              <a:buFontTx/>
              <a:buNone/>
            </a:pPr>
            <a:r>
              <a:rPr lang="en-US" dirty="0" smtClean="0"/>
              <a:t>Variables</a:t>
            </a:r>
          </a:p>
          <a:p>
            <a:pPr marL="2209800" lvl="4" indent="-381000">
              <a:buFontTx/>
              <a:buNone/>
            </a:pPr>
            <a:r>
              <a:rPr lang="en-US" dirty="0" smtClean="0"/>
              <a:t>Make a sketch</a:t>
            </a: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457200" y="3581400"/>
            <a:ext cx="4191000" cy="13716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en-US" sz="3200" b="0" dirty="0" smtClean="0"/>
              <a:t>2a. Analysis (16.4) </a:t>
            </a:r>
            <a:r>
              <a:rPr lang="en-US" sz="3200" b="0" dirty="0"/>
              <a:t>Derivatives </a:t>
            </a:r>
            <a:r>
              <a:rPr lang="en-US" sz="2000" b="0" dirty="0"/>
              <a:t>(velocity and acceleration) </a:t>
            </a:r>
          </a:p>
          <a:p>
            <a:pPr marL="2209800" lvl="4" indent="-381000" eaLnBrk="0" hangingPunct="0">
              <a:spcBef>
                <a:spcPct val="20000"/>
              </a:spcBef>
            </a:pPr>
            <a:endParaRPr lang="en-US" sz="2000" b="0" dirty="0"/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2362200" y="5117123"/>
            <a:ext cx="5029200" cy="7620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en-US" sz="3200" b="0" dirty="0"/>
              <a:t>3.  Equations of Motion </a:t>
            </a:r>
            <a:r>
              <a:rPr lang="en-US" sz="2000" b="0" dirty="0"/>
              <a:t> </a:t>
            </a:r>
          </a:p>
          <a:p>
            <a:pPr marL="2209800" lvl="4" indent="-381000" eaLnBrk="0" hangingPunct="0">
              <a:spcBef>
                <a:spcPct val="20000"/>
              </a:spcBef>
            </a:pPr>
            <a:endParaRPr lang="en-US" sz="2000" b="0" dirty="0"/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1524000" y="5879123"/>
            <a:ext cx="7315200" cy="9906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en-US" sz="3200" b="0" dirty="0"/>
              <a:t>4.  Solve the Set of Equations. Use Computer Tools. </a:t>
            </a:r>
            <a:r>
              <a:rPr lang="en-US" sz="2000" b="0" dirty="0"/>
              <a:t> </a:t>
            </a:r>
          </a:p>
          <a:p>
            <a:pPr marL="2209800" lvl="4" indent="-381000" eaLnBrk="0" hangingPunct="0">
              <a:spcBef>
                <a:spcPct val="20000"/>
              </a:spcBef>
            </a:pPr>
            <a:endParaRPr lang="en-US" sz="2000" b="0" dirty="0"/>
          </a:p>
        </p:txBody>
      </p:sp>
      <p:sp>
        <p:nvSpPr>
          <p:cNvPr id="2" name="Down Arrow 1"/>
          <p:cNvSpPr/>
          <p:nvPr/>
        </p:nvSpPr>
        <p:spPr>
          <a:xfrm>
            <a:off x="1752600" y="3048000"/>
            <a:ext cx="457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934200" y="3084342"/>
            <a:ext cx="457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38700" y="3617742"/>
            <a:ext cx="4191000" cy="13716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en-US" sz="3200" b="0" dirty="0" smtClean="0"/>
              <a:t>2b. Rel. Motion (16.5)</a:t>
            </a:r>
            <a:endParaRPr lang="en-US" sz="2000" b="0" dirty="0"/>
          </a:p>
          <a:p>
            <a:pPr marL="2209800" lvl="4" indent="-381000" eaLnBrk="0" hangingPunct="0">
              <a:spcBef>
                <a:spcPct val="20000"/>
              </a:spcBef>
            </a:pP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4782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49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8600" cy="2057400"/>
          </a:xfrm>
          <a:solidFill>
            <a:srgbClr val="FFFF99"/>
          </a:solidFill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2800" b="1" smtClean="0"/>
              <a:t>Bar BC rotates at constant </a:t>
            </a:r>
            <a:r>
              <a:rPr lang="en-US" sz="2800" b="1" smtClean="0">
                <a:latin typeface="Symbol" pitchFamily="18" charset="2"/>
              </a:rPr>
              <a:t>w</a:t>
            </a:r>
            <a:r>
              <a:rPr lang="en-US" sz="2800" b="1" baseline="-25000" smtClean="0"/>
              <a:t>BC</a:t>
            </a:r>
            <a:r>
              <a:rPr lang="en-US" sz="2800" b="1" smtClean="0"/>
              <a:t>. Find the angular Veloc. of arm OA</a:t>
            </a:r>
            <a:r>
              <a:rPr lang="en-US" sz="2400" b="1" smtClean="0"/>
              <a:t>.</a:t>
            </a:r>
            <a:endParaRPr lang="en-US" sz="2400" b="1" baseline="-25000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9624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33400" y="3886200"/>
            <a:ext cx="4038600" cy="1066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3200"/>
              <a:t>Step 1: Define the Geometry</a:t>
            </a:r>
            <a:endParaRPr lang="en-US" sz="28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39624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304800" y="5334000"/>
            <a:ext cx="4038600" cy="1066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3200"/>
              <a:t>Step 1: Define the Geometry</a:t>
            </a:r>
            <a:endParaRPr lang="en-US" sz="2800" baseline="-25000"/>
          </a:p>
        </p:txBody>
      </p:sp>
      <p:graphicFrame>
        <p:nvGraphicFramePr>
          <p:cNvPr id="136198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4114800" y="1752600"/>
          <a:ext cx="5029200" cy="345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8" name="Visio" r:id="rId4" imgW="4847375" imgH="3326476" progId="Visio.Drawing.6">
                  <p:embed/>
                </p:oleObj>
              </mc:Choice>
              <mc:Fallback>
                <p:oleObj name="Visio" r:id="rId4" imgW="4847375" imgH="3326476" progId="Visio.Drawing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752600"/>
                        <a:ext cx="5029200" cy="34512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152400" y="228600"/>
            <a:ext cx="4038600" cy="1828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en-US" sz="2800"/>
              <a:t>Bar BC rotates at constant </a:t>
            </a:r>
            <a:r>
              <a:rPr lang="en-US" sz="2800">
                <a:latin typeface="Symbol" pitchFamily="18" charset="2"/>
              </a:rPr>
              <a:t>w</a:t>
            </a:r>
            <a:r>
              <a:rPr lang="en-US" sz="2800" baseline="-25000"/>
              <a:t>BC</a:t>
            </a:r>
            <a:r>
              <a:rPr lang="en-US" sz="2800"/>
              <a:t>. Find the angular Veloc. of arm OA</a:t>
            </a:r>
            <a:r>
              <a:rPr lang="en-US" sz="2400"/>
              <a:t>.</a:t>
            </a:r>
            <a:endParaRPr lang="en-US" sz="2400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4400" y="76200"/>
            <a:ext cx="6705600" cy="1143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kern="0" dirty="0" smtClean="0"/>
              <a:t>16.5 Relative Motion Analysis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25331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4224" y="5387975"/>
            <a:ext cx="7395551" cy="1077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272727"/>
                </a:solidFill>
                <a:latin typeface="Times New Roman" pitchFamily="18" charset="0"/>
              </a:rPr>
              <a:t>General Motion = Translation + Rotation</a:t>
            </a:r>
          </a:p>
          <a:p>
            <a:pPr eaLnBrk="1" hangingPunct="1"/>
            <a:r>
              <a:rPr lang="en-US" sz="3200" dirty="0">
                <a:solidFill>
                  <a:srgbClr val="272727"/>
                </a:solidFill>
                <a:latin typeface="Times New Roman" pitchFamily="18" charset="0"/>
              </a:rPr>
              <a:t>Vector sum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vB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=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vA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	    +  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</a:rPr>
              <a:t>vB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</a:rPr>
              <a:t>/A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 flipV="1">
            <a:off x="5715000" y="1219200"/>
            <a:ext cx="762000" cy="1066800"/>
          </a:xfrm>
          <a:prstGeom prst="line">
            <a:avLst/>
          </a:prstGeom>
          <a:noFill/>
          <a:ln w="76200">
            <a:solidFill>
              <a:srgbClr val="33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Geometry: Compute all lengths and angles as f(</a:t>
            </a:r>
            <a:r>
              <a:rPr lang="en-US" sz="4000" smtClean="0">
                <a:latin typeface="Symbol" pitchFamily="18" charset="2"/>
              </a:rPr>
              <a:t>q</a:t>
            </a:r>
            <a:r>
              <a:rPr lang="en-US" sz="4000" smtClean="0"/>
              <a:t>(t))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1219200"/>
          </a:xfrm>
          <a:solidFill>
            <a:srgbClr val="FFFF99"/>
          </a:solidFill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b="1" smtClean="0"/>
              <a:t>All angles and distance AC(t) are time-variant</a:t>
            </a:r>
          </a:p>
        </p:txBody>
      </p:sp>
      <p:graphicFrame>
        <p:nvGraphicFramePr>
          <p:cNvPr id="28676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343400" y="1524000"/>
          <a:ext cx="4800600" cy="329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2" name="Visio" r:id="rId3" imgW="4847375" imgH="3326476" progId="Visio.Drawing.6">
                  <p:embed/>
                </p:oleObj>
              </mc:Choice>
              <mc:Fallback>
                <p:oleObj name="Visio" r:id="rId3" imgW="4847375" imgH="3326476" progId="Visio.Drawing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524000"/>
                        <a:ext cx="4800600" cy="32940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609600" y="3124200"/>
            <a:ext cx="3429000" cy="20574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en-US"/>
              <a:t>Velocities: </a:t>
            </a:r>
            <a:r>
              <a:rPr lang="en-US">
                <a:latin typeface="Symbol" pitchFamily="18" charset="2"/>
              </a:rPr>
              <a:t>w</a:t>
            </a:r>
            <a:r>
              <a:rPr lang="en-US"/>
              <a:t> = </a:t>
            </a:r>
            <a:r>
              <a:rPr lang="en-US">
                <a:latin typeface="Symbol" pitchFamily="18" charset="2"/>
              </a:rPr>
              <a:t>q</a:t>
            </a:r>
            <a:r>
              <a:rPr lang="en-US"/>
              <a:t>-dot is given.</a:t>
            </a:r>
          </a:p>
        </p:txBody>
      </p:sp>
      <p:pic>
        <p:nvPicPr>
          <p:cNvPr id="2867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3639800" cy="21812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Analysis: Solve the rel. Veloc. Vector equation</a:t>
            </a:r>
          </a:p>
        </p:txBody>
      </p:sp>
      <p:graphicFrame>
        <p:nvGraphicFramePr>
          <p:cNvPr id="29699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55938" y="1524000"/>
          <a:ext cx="6088062" cy="428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6" name="Visio" r:id="rId3" imgW="4847375" imgH="3408565" progId="Visio.Drawing.6">
                  <p:embed/>
                </p:oleObj>
              </mc:Choice>
              <mc:Fallback>
                <p:oleObj name="Visio" r:id="rId3" imgW="4847375" imgH="3408565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5938" y="1524000"/>
                        <a:ext cx="6088062" cy="428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Line 5"/>
          <p:cNvSpPr>
            <a:spLocks noChangeShapeType="1"/>
          </p:cNvSpPr>
          <p:nvPr/>
        </p:nvSpPr>
        <p:spPr bwMode="auto">
          <a:xfrm flipH="1" flipV="1">
            <a:off x="4800600" y="1676400"/>
            <a:ext cx="990600" cy="914400"/>
          </a:xfrm>
          <a:prstGeom prst="line">
            <a:avLst/>
          </a:prstGeom>
          <a:noFill/>
          <a:ln w="76200">
            <a:solidFill>
              <a:srgbClr val="33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3639800" cy="21812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76400"/>
            <a:ext cx="3657600" cy="1219200"/>
          </a:xfrm>
          <a:solidFill>
            <a:srgbClr val="FFFF99"/>
          </a:solidFill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3600" b="1" smtClean="0"/>
              <a:t>Seen from O: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3600" b="1" smtClean="0"/>
              <a:t> vA = </a:t>
            </a:r>
            <a:r>
              <a:rPr lang="en-US" sz="3600" b="1" smtClean="0">
                <a:latin typeface="Symbol" pitchFamily="18" charset="2"/>
              </a:rPr>
              <a:t>w</a:t>
            </a:r>
            <a:r>
              <a:rPr lang="en-US" sz="3600" b="1" baseline="-25000" smtClean="0">
                <a:latin typeface="Symbol" pitchFamily="18" charset="2"/>
              </a:rPr>
              <a:t>OA</a:t>
            </a:r>
            <a:r>
              <a:rPr lang="en-US" sz="3600" b="1" baseline="-25000" smtClean="0"/>
              <a:t> </a:t>
            </a:r>
            <a:r>
              <a:rPr lang="en-US" sz="3600" b="1" smtClean="0"/>
              <a:t>x OA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Analysis: Solve the rel. Veloc. Vector equation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3581400" cy="914400"/>
          </a:xfrm>
          <a:solidFill>
            <a:srgbClr val="FFFF99"/>
          </a:solidFill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800" b="1" smtClean="0"/>
              <a:t>Seen from C: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800" b="1" smtClean="0"/>
              <a:t> v</a:t>
            </a:r>
            <a:r>
              <a:rPr lang="en-US" sz="2800" b="1" baseline="-25000" smtClean="0"/>
              <a:t>Collar</a:t>
            </a:r>
            <a:r>
              <a:rPr lang="en-US" sz="2800" b="1" smtClean="0"/>
              <a:t> + </a:t>
            </a:r>
            <a:r>
              <a:rPr lang="en-US" sz="2800" b="1" smtClean="0">
                <a:latin typeface="Symbol" pitchFamily="18" charset="2"/>
              </a:rPr>
              <a:t>w</a:t>
            </a:r>
            <a:r>
              <a:rPr lang="en-US" sz="2800" b="1" baseline="-25000" smtClean="0">
                <a:latin typeface="Times New Roman" pitchFamily="18" charset="0"/>
              </a:rPr>
              <a:t>BC</a:t>
            </a:r>
            <a:r>
              <a:rPr lang="en-US" sz="2800" b="1" smtClean="0"/>
              <a:t> x AC(t)</a:t>
            </a:r>
          </a:p>
        </p:txBody>
      </p:sp>
      <p:graphicFrame>
        <p:nvGraphicFramePr>
          <p:cNvPr id="3072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55938" y="1524000"/>
          <a:ext cx="6088062" cy="428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4" name="Visio" r:id="rId3" imgW="4847375" imgH="3408565" progId="Visio.Drawing.6">
                  <p:embed/>
                </p:oleObj>
              </mc:Choice>
              <mc:Fallback>
                <p:oleObj name="Visio" r:id="rId3" imgW="4847375" imgH="3408565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5938" y="1524000"/>
                        <a:ext cx="6088062" cy="428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1" name="Line 5"/>
          <p:cNvSpPr>
            <a:spLocks noChangeShapeType="1"/>
          </p:cNvSpPr>
          <p:nvPr/>
        </p:nvSpPr>
        <p:spPr bwMode="auto">
          <a:xfrm flipH="1">
            <a:off x="5257800" y="2667000"/>
            <a:ext cx="457200" cy="2286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3639800" cy="21812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3" name="Line 7"/>
          <p:cNvSpPr>
            <a:spLocks noChangeShapeType="1"/>
          </p:cNvSpPr>
          <p:nvPr/>
        </p:nvSpPr>
        <p:spPr bwMode="auto">
          <a:xfrm flipH="1" flipV="1">
            <a:off x="5257800" y="1524000"/>
            <a:ext cx="533400" cy="9906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4" name="Line 8"/>
          <p:cNvSpPr>
            <a:spLocks noChangeShapeType="1"/>
          </p:cNvSpPr>
          <p:nvPr/>
        </p:nvSpPr>
        <p:spPr bwMode="auto">
          <a:xfrm flipH="1" flipV="1">
            <a:off x="4800600" y="1676400"/>
            <a:ext cx="990600" cy="914400"/>
          </a:xfrm>
          <a:prstGeom prst="line">
            <a:avLst/>
          </a:prstGeom>
          <a:noFill/>
          <a:ln w="76200">
            <a:solidFill>
              <a:srgbClr val="33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5" name="Rectangle 9"/>
          <p:cNvSpPr>
            <a:spLocks noChangeArrowheads="1"/>
          </p:cNvSpPr>
          <p:nvPr/>
        </p:nvSpPr>
        <p:spPr bwMode="auto">
          <a:xfrm>
            <a:off x="3429000" y="2971800"/>
            <a:ext cx="2836863" cy="701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baseline="-25000">
                <a:solidFill>
                  <a:srgbClr val="FF0000"/>
                </a:solidFill>
              </a:rPr>
              <a:t>BC</a:t>
            </a:r>
            <a:r>
              <a:rPr lang="en-US">
                <a:solidFill>
                  <a:srgbClr val="FF0000"/>
                </a:solidFill>
              </a:rPr>
              <a:t> x AC(t)</a:t>
            </a:r>
          </a:p>
        </p:txBody>
      </p:sp>
      <p:sp>
        <p:nvSpPr>
          <p:cNvPr id="142346" name="Rectangle 10"/>
          <p:cNvSpPr>
            <a:spLocks noChangeArrowheads="1"/>
          </p:cNvSpPr>
          <p:nvPr/>
        </p:nvSpPr>
        <p:spPr bwMode="auto">
          <a:xfrm>
            <a:off x="5638800" y="1447800"/>
            <a:ext cx="3082925" cy="701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</a:t>
            </a:r>
            <a:r>
              <a:rPr lang="en-US" baseline="-25000">
                <a:solidFill>
                  <a:srgbClr val="FF0000"/>
                </a:solidFill>
              </a:rPr>
              <a:t>A</a:t>
            </a:r>
            <a:r>
              <a:rPr lang="en-US">
                <a:solidFill>
                  <a:srgbClr val="FF0000"/>
                </a:solidFill>
              </a:rPr>
              <a:t>,rel = v</a:t>
            </a:r>
            <a:r>
              <a:rPr lang="en-US" baseline="-25000">
                <a:solidFill>
                  <a:srgbClr val="FF0000"/>
                </a:solidFill>
              </a:rPr>
              <a:t>Coll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/>
      <p:bldP spid="142341" grpId="0" animBg="1"/>
      <p:bldP spid="142343" grpId="0" animBg="1"/>
      <p:bldP spid="142344" grpId="0" animBg="1"/>
      <p:bldP spid="142345" grpId="0" animBg="1"/>
      <p:bldP spid="1423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Analysis: Solve the rel. Veloc. Vector equation numerically</a:t>
            </a:r>
          </a:p>
        </p:txBody>
      </p:sp>
      <p:graphicFrame>
        <p:nvGraphicFramePr>
          <p:cNvPr id="3174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724400" y="1371600"/>
          <a:ext cx="4038600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5" name="Visio" r:id="rId3" imgW="4847375" imgH="3408565" progId="Visio.Drawing.6">
                  <p:embed/>
                </p:oleObj>
              </mc:Choice>
              <mc:Fallback>
                <p:oleObj name="Visio" r:id="rId3" imgW="4847375" imgH="3408565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371600"/>
                        <a:ext cx="4038600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4038600"/>
          <a:ext cx="9296400" cy="232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6" name="Mathcad" r:id="rId5" imgW="4029075" imgH="1009650" progId="Mathcad">
                  <p:embed/>
                </p:oleObj>
              </mc:Choice>
              <mc:Fallback>
                <p:oleObj name="Mathcad" r:id="rId5" imgW="4029075" imgH="1009650" progId="Mathcad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38600"/>
                        <a:ext cx="9296400" cy="23288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937746"/>
              </p:ext>
            </p:extLst>
          </p:nvPr>
        </p:nvGraphicFramePr>
        <p:xfrm>
          <a:off x="239445" y="2133600"/>
          <a:ext cx="4055761" cy="4434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54" name="Visio" r:id="rId3" imgW="4502520" imgH="4018680" progId="Visio.Drawing.6">
                  <p:embed/>
                </p:oleObj>
              </mc:Choice>
              <mc:Fallback>
                <p:oleObj name="Visio" r:id="rId3" imgW="4502520" imgH="401868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45" y="2133600"/>
                        <a:ext cx="4055761" cy="443474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Always work from Principle!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80976" y="1109590"/>
            <a:ext cx="6215424" cy="79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/>
              <a:t>Ex: Slider arm Kinematics</a:t>
            </a:r>
            <a:endParaRPr lang="en-US" sz="3200" kern="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581400" y="1904999"/>
            <a:ext cx="5486400" cy="1089755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0" kern="0" dirty="0" smtClean="0"/>
              <a:t>Principle: x-Position of A:</a:t>
            </a:r>
          </a:p>
          <a:p>
            <a:r>
              <a:rPr lang="en-US" sz="3600" b="0" kern="0" dirty="0" err="1" smtClean="0"/>
              <a:t>xA</a:t>
            </a:r>
            <a:r>
              <a:rPr lang="en-US" sz="3600" b="0" kern="0" dirty="0" smtClean="0"/>
              <a:t> = b*</a:t>
            </a:r>
            <a:r>
              <a:rPr lang="en-US" sz="3600" b="0" kern="0" dirty="0" err="1" smtClean="0"/>
              <a:t>cos</a:t>
            </a:r>
            <a:r>
              <a:rPr lang="en-US" sz="3600" b="0" kern="0" dirty="0" err="1" smtClean="0">
                <a:latin typeface="Symbol" panose="05050102010706020507" pitchFamily="18" charset="2"/>
              </a:rPr>
              <a:t>q</a:t>
            </a:r>
            <a:r>
              <a:rPr lang="en-US" sz="3600" b="0" kern="0" dirty="0" smtClean="0">
                <a:latin typeface="Symbol" panose="05050102010706020507" pitchFamily="18" charset="2"/>
              </a:rPr>
              <a:t>(</a:t>
            </a:r>
            <a:r>
              <a:rPr lang="en-US" sz="3600" b="0" kern="0" dirty="0" smtClean="0"/>
              <a:t>t</a:t>
            </a:r>
            <a:r>
              <a:rPr lang="en-US" sz="3600" b="0" kern="0" dirty="0" smtClean="0">
                <a:latin typeface="Symbol" panose="05050102010706020507" pitchFamily="18" charset="2"/>
              </a:rPr>
              <a:t>)</a:t>
            </a:r>
            <a:endParaRPr lang="en-US" sz="3600" b="0" kern="0" dirty="0">
              <a:latin typeface="Symbol" panose="05050102010706020507" pitchFamily="18" charset="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035083" y="3095574"/>
            <a:ext cx="4766603" cy="1857426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0" kern="0" dirty="0" smtClean="0">
                <a:solidFill>
                  <a:srgbClr val="002060"/>
                </a:solidFill>
              </a:rPr>
              <a:t>The velocity x-dot is the derivative: x-dot = </a:t>
            </a:r>
            <a:r>
              <a:rPr lang="en-US" sz="3600" b="0" kern="0" dirty="0" smtClean="0"/>
              <a:t>- b</a:t>
            </a:r>
            <a:r>
              <a:rPr lang="en-US" sz="3600" b="0" kern="0" dirty="0" smtClean="0">
                <a:solidFill>
                  <a:srgbClr val="FF0000"/>
                </a:solidFill>
              </a:rPr>
              <a:t>*</a:t>
            </a:r>
            <a:r>
              <a:rPr lang="en-US" sz="3600" b="0" kern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sz="3600" b="0" kern="0" dirty="0" smtClean="0">
                <a:solidFill>
                  <a:srgbClr val="FF0000"/>
                </a:solidFill>
              </a:rPr>
              <a:t> </a:t>
            </a:r>
            <a:r>
              <a:rPr lang="en-US" sz="3600" b="0" kern="0" dirty="0" smtClean="0">
                <a:solidFill>
                  <a:srgbClr val="002060"/>
                </a:solidFill>
              </a:rPr>
              <a:t>*</a:t>
            </a:r>
            <a:r>
              <a:rPr lang="en-US" sz="3600" b="0" kern="0" dirty="0" err="1" smtClean="0"/>
              <a:t>sin</a:t>
            </a:r>
            <a:r>
              <a:rPr lang="en-US" sz="3600" b="0" kern="0" dirty="0" err="1" smtClean="0">
                <a:latin typeface="Symbol" panose="05050102010706020507" pitchFamily="18" charset="2"/>
              </a:rPr>
              <a:t>q</a:t>
            </a:r>
            <a:endParaRPr lang="en-US" sz="3600" b="0" kern="0" dirty="0">
              <a:latin typeface="Symbol" panose="05050102010706020507" pitchFamily="18" charset="2"/>
            </a:endParaRPr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 flipH="1">
            <a:off x="762000" y="2928426"/>
            <a:ext cx="964250" cy="1134793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9445" y="2741631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A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1726251" y="2928427"/>
            <a:ext cx="655376" cy="729174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64113" y="2640812"/>
            <a:ext cx="716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v</a:t>
            </a:r>
            <a:r>
              <a:rPr lang="en-US" baseline="-25000" dirty="0" err="1" smtClean="0">
                <a:solidFill>
                  <a:srgbClr val="0070C0"/>
                </a:solidFill>
              </a:rPr>
              <a:t>A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035083" y="4953000"/>
            <a:ext cx="4766603" cy="1857426"/>
          </a:xfrm>
          <a:prstGeom prst="rect">
            <a:avLst/>
          </a:prstGeom>
          <a:solidFill>
            <a:srgbClr val="FFCCFF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0" kern="0" dirty="0" err="1" smtClean="0">
                <a:solidFill>
                  <a:srgbClr val="002060"/>
                </a:solidFill>
              </a:rPr>
              <a:t>Accel</a:t>
            </a:r>
            <a:r>
              <a:rPr lang="en-US" sz="3600" b="0" kern="0" dirty="0" smtClean="0">
                <a:solidFill>
                  <a:srgbClr val="002060"/>
                </a:solidFill>
              </a:rPr>
              <a:t> x-</a:t>
            </a:r>
            <a:r>
              <a:rPr lang="en-US" sz="3600" b="0" kern="0" dirty="0" err="1" smtClean="0">
                <a:solidFill>
                  <a:srgbClr val="002060"/>
                </a:solidFill>
              </a:rPr>
              <a:t>ddot</a:t>
            </a:r>
            <a:r>
              <a:rPr lang="en-US" sz="3600" b="0" kern="0" dirty="0" smtClean="0">
                <a:solidFill>
                  <a:srgbClr val="002060"/>
                </a:solidFill>
              </a:rPr>
              <a:t> is the 2</a:t>
            </a:r>
            <a:r>
              <a:rPr lang="en-US" sz="3600" b="0" kern="0" baseline="30000" dirty="0" smtClean="0">
                <a:solidFill>
                  <a:srgbClr val="002060"/>
                </a:solidFill>
              </a:rPr>
              <a:t>nd</a:t>
            </a:r>
            <a:r>
              <a:rPr lang="en-US" sz="3600" b="0" kern="0" dirty="0" smtClean="0">
                <a:solidFill>
                  <a:srgbClr val="002060"/>
                </a:solidFill>
              </a:rPr>
              <a:t> derivative: x-</a:t>
            </a:r>
            <a:r>
              <a:rPr lang="en-US" sz="3600" b="0" kern="0" dirty="0" err="1" smtClean="0">
                <a:solidFill>
                  <a:srgbClr val="002060"/>
                </a:solidFill>
              </a:rPr>
              <a:t>ddot</a:t>
            </a:r>
            <a:r>
              <a:rPr lang="en-US" sz="3600" b="0" kern="0" dirty="0" smtClean="0">
                <a:solidFill>
                  <a:srgbClr val="002060"/>
                </a:solidFill>
              </a:rPr>
              <a:t> = </a:t>
            </a:r>
            <a:r>
              <a:rPr lang="en-US" sz="3600" b="0" kern="0" dirty="0" smtClean="0"/>
              <a:t>- b</a:t>
            </a:r>
            <a:r>
              <a:rPr lang="en-US" sz="3600" b="0" kern="0" dirty="0" smtClean="0">
                <a:solidFill>
                  <a:srgbClr val="FF0000"/>
                </a:solidFill>
              </a:rPr>
              <a:t>*</a:t>
            </a:r>
            <a:r>
              <a:rPr lang="en-US" sz="3600" b="0" kern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sz="3600" b="0" kern="0" baseline="30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r>
              <a:rPr lang="en-US" sz="3600" b="0" kern="0" dirty="0" smtClean="0">
                <a:solidFill>
                  <a:srgbClr val="FF0000"/>
                </a:solidFill>
              </a:rPr>
              <a:t> </a:t>
            </a:r>
            <a:r>
              <a:rPr lang="en-US" sz="3600" b="0" kern="0" dirty="0" smtClean="0">
                <a:solidFill>
                  <a:srgbClr val="002060"/>
                </a:solidFill>
              </a:rPr>
              <a:t>*</a:t>
            </a:r>
            <a:r>
              <a:rPr lang="en-US" sz="3600" b="0" kern="0" dirty="0" err="1" smtClean="0"/>
              <a:t>cos</a:t>
            </a:r>
            <a:r>
              <a:rPr lang="en-US" sz="3600" b="0" kern="0" dirty="0" err="1" smtClean="0">
                <a:latin typeface="Symbol" panose="05050102010706020507" pitchFamily="18" charset="2"/>
              </a:rPr>
              <a:t>q</a:t>
            </a:r>
            <a:endParaRPr lang="en-US" sz="3600" b="0" kern="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509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3" grpId="0"/>
      <p:bldP spid="10" grpId="0" animBg="1"/>
      <p:bldP spid="11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Analysis: Solve the rel. Veloc. Vector equation numerically</a:t>
            </a:r>
          </a:p>
        </p:txBody>
      </p:sp>
      <p:graphicFrame>
        <p:nvGraphicFramePr>
          <p:cNvPr id="32771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24400" y="1371600"/>
          <a:ext cx="4038600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0" name="Visio" r:id="rId3" imgW="4847375" imgH="3408565" progId="Visio.Drawing.6">
                  <p:embed/>
                </p:oleObj>
              </mc:Choice>
              <mc:Fallback>
                <p:oleObj name="Visio" r:id="rId3" imgW="4847375" imgH="3408565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371600"/>
                        <a:ext cx="4038600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4419600"/>
          <a:ext cx="8572500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1" name="Mathcad" r:id="rId5" imgW="3810000" imgH="952500" progId="Mathcad">
                  <p:embed/>
                </p:oleObj>
              </mc:Choice>
              <mc:Fallback>
                <p:oleObj name="Mathcad" r:id="rId5" imgW="3810000" imgH="952500" progId="Mathcad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19600"/>
                        <a:ext cx="8572500" cy="21431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0" y="1905000"/>
            <a:ext cx="4953000" cy="1920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/>
              <a:t>Here: </a:t>
            </a:r>
            <a:r>
              <a:rPr lang="en-US" b="0">
                <a:latin typeface="Symbol" pitchFamily="18" charset="2"/>
              </a:rPr>
              <a:t>w</a:t>
            </a:r>
            <a:r>
              <a:rPr lang="en-US" b="0" baseline="-25000"/>
              <a:t>BC</a:t>
            </a:r>
            <a:r>
              <a:rPr lang="en-US" b="0"/>
              <a:t> is given as -2 rad/s (clockwise). Find </a:t>
            </a:r>
            <a:r>
              <a:rPr lang="en-US" b="0">
                <a:latin typeface="Symbol" pitchFamily="18" charset="2"/>
              </a:rPr>
              <a:t>w</a:t>
            </a:r>
            <a:r>
              <a:rPr lang="en-US" b="0" baseline="-25000"/>
              <a:t>OA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Analysis: Solve the rel. Veloc. Vector equation numerically</a:t>
            </a:r>
          </a:p>
        </p:txBody>
      </p:sp>
      <p:graphicFrame>
        <p:nvGraphicFramePr>
          <p:cNvPr id="3379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800600" y="381000"/>
          <a:ext cx="4038600" cy="284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3" name="Visio" r:id="rId3" imgW="4847375" imgH="3408565" progId="Visio.Drawing.6">
                  <p:embed/>
                </p:oleObj>
              </mc:Choice>
              <mc:Fallback>
                <p:oleObj name="Visio" r:id="rId3" imgW="4847375" imgH="3408565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1000"/>
                        <a:ext cx="4038600" cy="284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7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971800"/>
          <a:ext cx="74676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4" name="Mathcad" r:id="rId5" imgW="2914650" imgH="1457325" progId="Mathcad">
                  <p:embed/>
                </p:oleObj>
              </mc:Choice>
              <mc:Fallback>
                <p:oleObj name="Mathcad" r:id="rId5" imgW="2914650" imgH="1457325" progId="Mathcad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971800"/>
                        <a:ext cx="7467600" cy="37338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2743200" y="1371600"/>
          <a:ext cx="6400800" cy="450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6" name="Visio" r:id="rId3" imgW="4847375" imgH="3408565" progId="Visio.Drawing.6">
                  <p:embed/>
                </p:oleObj>
              </mc:Choice>
              <mc:Fallback>
                <p:oleObj name="Visio" r:id="rId3" imgW="4847375" imgH="3408565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371600"/>
                        <a:ext cx="6400800" cy="450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Rectangle 6"/>
          <p:cNvSpPr>
            <a:spLocks noChangeArrowheads="1"/>
          </p:cNvSpPr>
          <p:nvPr/>
        </p:nvSpPr>
        <p:spPr bwMode="auto">
          <a:xfrm>
            <a:off x="304800" y="0"/>
            <a:ext cx="4876800" cy="20574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b="0">
                <a:solidFill>
                  <a:schemeClr val="tx2"/>
                </a:solidFill>
              </a:rPr>
              <a:t>Recap: The analysis is becoming more complex. </a:t>
            </a:r>
          </a:p>
        </p:txBody>
      </p:sp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304800" y="2133600"/>
            <a:ext cx="5257800" cy="20574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buFontTx/>
              <a:buChar char="•"/>
            </a:pPr>
            <a:r>
              <a:rPr lang="en-US" b="0">
                <a:solidFill>
                  <a:schemeClr val="tx2"/>
                </a:solidFill>
              </a:rPr>
              <a:t>To succeed: Try</a:t>
            </a:r>
            <a:br>
              <a:rPr lang="en-US" b="0">
                <a:solidFill>
                  <a:schemeClr val="tx2"/>
                </a:solidFill>
              </a:rPr>
            </a:br>
            <a:r>
              <a:rPr lang="en-US">
                <a:solidFill>
                  <a:srgbClr val="0000FF"/>
                </a:solidFill>
              </a:rPr>
              <a:t>Clear Organization from the start</a:t>
            </a:r>
          </a:p>
        </p:txBody>
      </p:sp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381000" y="4191000"/>
            <a:ext cx="3657600" cy="1219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Mathcad</a:t>
            </a:r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228600" y="5334000"/>
            <a:ext cx="8915400" cy="1219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buFontTx/>
              <a:buChar char="•"/>
            </a:pPr>
            <a:r>
              <a:rPr lang="en-US">
                <a:solidFill>
                  <a:srgbClr val="0000FF"/>
                </a:solidFill>
              </a:rPr>
              <a:t>Vector Equation = </a:t>
            </a:r>
            <a:r>
              <a:rPr lang="en-US">
                <a:solidFill>
                  <a:srgbClr val="0000CC"/>
                </a:solidFill>
              </a:rPr>
              <a:t>2 simultaneous equations, solve simultaneously</a:t>
            </a:r>
            <a:r>
              <a:rPr lang="en-US">
                <a:solidFill>
                  <a:srgbClr val="0000FF"/>
                </a:solidFill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 animBg="1"/>
      <p:bldP spid="147465" grpId="0" animBg="1"/>
      <p:bldP spid="14746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g_05_01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685800"/>
            <a:ext cx="705643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1400" y="6642100"/>
            <a:ext cx="7056438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272727"/>
                </a:solidFill>
                <a:latin typeface="Times New Roman" pitchFamily="18" charset="0"/>
              </a:rPr>
              <a:t>fig_05_011</a:t>
            </a:r>
          </a:p>
        </p:txBody>
      </p:sp>
      <p:sp>
        <p:nvSpPr>
          <p:cNvPr id="35844" name="Rectangle 4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fig_05_011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66800" y="152400"/>
            <a:ext cx="4419600" cy="1189038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/>
              <a:t>Relative Velocity</a:t>
            </a:r>
          </a:p>
          <a:p>
            <a:pPr eaLnBrk="1" hangingPunct="1"/>
            <a:r>
              <a:rPr lang="en-US" sz="1800" b="0"/>
              <a:t> </a:t>
            </a:r>
            <a:r>
              <a:rPr lang="en-US" b="0">
                <a:solidFill>
                  <a:srgbClr val="FF0066"/>
                </a:solidFill>
              </a:rPr>
              <a:t>v</a:t>
            </a:r>
            <a:r>
              <a:rPr lang="en-US" b="0" baseline="-25000">
                <a:solidFill>
                  <a:srgbClr val="FF0066"/>
                </a:solidFill>
              </a:rPr>
              <a:t>A</a:t>
            </a:r>
            <a:r>
              <a:rPr lang="en-US" b="0">
                <a:solidFill>
                  <a:srgbClr val="FF0066"/>
                </a:solidFill>
              </a:rPr>
              <a:t> = v</a:t>
            </a:r>
            <a:r>
              <a:rPr lang="en-US" b="0" baseline="-25000">
                <a:solidFill>
                  <a:srgbClr val="FF0066"/>
                </a:solidFill>
              </a:rPr>
              <a:t>B</a:t>
            </a:r>
            <a:r>
              <a:rPr lang="en-US" b="0">
                <a:solidFill>
                  <a:srgbClr val="FF0066"/>
                </a:solidFill>
              </a:rPr>
              <a:t> + v</a:t>
            </a:r>
            <a:r>
              <a:rPr lang="en-US" b="0" baseline="-25000">
                <a:solidFill>
                  <a:srgbClr val="FF0066"/>
                </a:solidFill>
              </a:rPr>
              <a:t>A/B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152400" y="3962400"/>
            <a:ext cx="4419600" cy="1798638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/>
              <a:t>Relative Velocity</a:t>
            </a:r>
          </a:p>
          <a:p>
            <a:pPr eaLnBrk="1" hangingPunct="1"/>
            <a:r>
              <a:rPr lang="en-US" sz="1800" b="0"/>
              <a:t> </a:t>
            </a:r>
            <a:r>
              <a:rPr lang="en-US" b="0">
                <a:solidFill>
                  <a:srgbClr val="FF0066"/>
                </a:solidFill>
              </a:rPr>
              <a:t>v</a:t>
            </a:r>
            <a:r>
              <a:rPr lang="en-US" b="0" baseline="-25000">
                <a:solidFill>
                  <a:srgbClr val="FF0066"/>
                </a:solidFill>
              </a:rPr>
              <a:t>A</a:t>
            </a:r>
            <a:r>
              <a:rPr lang="en-US" b="0">
                <a:solidFill>
                  <a:srgbClr val="FF0066"/>
                </a:solidFill>
              </a:rPr>
              <a:t> = v</a:t>
            </a:r>
            <a:r>
              <a:rPr lang="en-US" b="0" baseline="-25000">
                <a:solidFill>
                  <a:srgbClr val="FF0066"/>
                </a:solidFill>
              </a:rPr>
              <a:t>B</a:t>
            </a:r>
            <a:r>
              <a:rPr lang="en-US" b="0">
                <a:solidFill>
                  <a:srgbClr val="FF0066"/>
                </a:solidFill>
              </a:rPr>
              <a:t> + v</a:t>
            </a:r>
            <a:r>
              <a:rPr lang="en-US" b="0" baseline="-25000">
                <a:solidFill>
                  <a:srgbClr val="FF0066"/>
                </a:solidFill>
              </a:rPr>
              <a:t>A/B</a:t>
            </a:r>
          </a:p>
          <a:p>
            <a:pPr eaLnBrk="1" hangingPunct="1"/>
            <a:r>
              <a:rPr lang="en-US" b="0" baseline="-25000">
                <a:solidFill>
                  <a:srgbClr val="FF0066"/>
                </a:solidFill>
              </a:rPr>
              <a:t>        </a:t>
            </a:r>
            <a:r>
              <a:rPr lang="en-US" b="0" baseline="-25000">
                <a:solidFill>
                  <a:srgbClr val="0000FF"/>
                </a:solidFill>
              </a:rPr>
              <a:t>=</a:t>
            </a:r>
            <a:r>
              <a:rPr lang="en-US" b="0" baseline="-25000">
                <a:solidFill>
                  <a:srgbClr val="FF0066"/>
                </a:solidFill>
              </a:rPr>
              <a:t>  </a:t>
            </a:r>
            <a:r>
              <a:rPr lang="en-US" b="0">
                <a:solidFill>
                  <a:srgbClr val="0000FF"/>
                </a:solidFill>
              </a:rPr>
              <a:t>V</a:t>
            </a:r>
            <a:r>
              <a:rPr lang="en-US" b="0" baseline="-25000">
                <a:solidFill>
                  <a:srgbClr val="0000FF"/>
                </a:solidFill>
              </a:rPr>
              <a:t>B (transl)</a:t>
            </a:r>
            <a:r>
              <a:rPr lang="en-US" b="0">
                <a:solidFill>
                  <a:srgbClr val="0000FF"/>
                </a:solidFill>
              </a:rPr>
              <a:t>+</a:t>
            </a:r>
            <a:r>
              <a:rPr lang="en-US" b="0" baseline="-25000">
                <a:solidFill>
                  <a:srgbClr val="0000FF"/>
                </a:solidFill>
              </a:rPr>
              <a:t> </a:t>
            </a:r>
            <a:r>
              <a:rPr lang="en-US" b="0">
                <a:solidFill>
                  <a:srgbClr val="0000FF"/>
                </a:solidFill>
              </a:rPr>
              <a:t>v</a:t>
            </a:r>
            <a:r>
              <a:rPr lang="en-US" b="0" baseline="-25000">
                <a:solidFill>
                  <a:srgbClr val="0000FF"/>
                </a:solidFill>
              </a:rPr>
              <a:t>Rot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5943600" y="3276600"/>
            <a:ext cx="2971800" cy="7620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/>
              <a:t>v</a:t>
            </a:r>
            <a:r>
              <a:rPr lang="en-US" sz="4400" baseline="-25000"/>
              <a:t>Rot</a:t>
            </a:r>
            <a:r>
              <a:rPr lang="en-US" sz="4400"/>
              <a:t> = </a:t>
            </a:r>
            <a:r>
              <a:rPr lang="en-US" sz="4400">
                <a:latin typeface="Symbol" pitchFamily="18" charset="2"/>
              </a:rPr>
              <a:t>w</a:t>
            </a:r>
            <a:r>
              <a:rPr lang="en-US" sz="4400"/>
              <a:t> x 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 animBg="1"/>
      <p:bldP spid="1249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p_05_05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9900"/>
            <a:ext cx="82296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Line 5"/>
          <p:cNvSpPr>
            <a:spLocks noChangeShapeType="1"/>
          </p:cNvSpPr>
          <p:nvPr/>
        </p:nvSpPr>
        <p:spPr bwMode="auto">
          <a:xfrm flipV="1">
            <a:off x="6400800" y="1828800"/>
            <a:ext cx="1066800" cy="6858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5257800" y="228600"/>
            <a:ext cx="3694113" cy="143192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336600"/>
                </a:solidFill>
              </a:rPr>
              <a:t>Seen from O:</a:t>
            </a:r>
          </a:p>
          <a:p>
            <a:pPr eaLnBrk="1" hangingPunct="1"/>
            <a:r>
              <a:rPr lang="en-US" sz="4400">
                <a:solidFill>
                  <a:srgbClr val="336600"/>
                </a:solidFill>
              </a:rPr>
              <a:t>v</a:t>
            </a:r>
            <a:r>
              <a:rPr lang="en-US" sz="4400" baseline="-25000">
                <a:solidFill>
                  <a:srgbClr val="336600"/>
                </a:solidFill>
              </a:rPr>
              <a:t>B</a:t>
            </a:r>
            <a:r>
              <a:rPr lang="en-US" sz="4400">
                <a:solidFill>
                  <a:srgbClr val="336600"/>
                </a:solidFill>
              </a:rPr>
              <a:t> = </a:t>
            </a:r>
            <a:r>
              <a:rPr lang="en-US" sz="4400">
                <a:solidFill>
                  <a:srgbClr val="336600"/>
                </a:solidFill>
                <a:latin typeface="Symbol" pitchFamily="18" charset="2"/>
              </a:rPr>
              <a:t>w</a:t>
            </a:r>
            <a:r>
              <a:rPr lang="en-US" sz="4400" baseline="-25000">
                <a:solidFill>
                  <a:srgbClr val="336600"/>
                </a:solidFill>
                <a:latin typeface="Symbol" pitchFamily="18" charset="2"/>
              </a:rPr>
              <a:t>o</a:t>
            </a:r>
            <a:r>
              <a:rPr lang="en-US" sz="4400">
                <a:solidFill>
                  <a:srgbClr val="336600"/>
                </a:solidFill>
              </a:rPr>
              <a:t> x r</a:t>
            </a: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0" y="762000"/>
            <a:ext cx="5105400" cy="143192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0000FF"/>
                </a:solidFill>
              </a:rPr>
              <a:t>Seen from A:</a:t>
            </a:r>
          </a:p>
          <a:p>
            <a:pPr eaLnBrk="1" hangingPunct="1"/>
            <a:r>
              <a:rPr lang="en-US" sz="4400">
                <a:solidFill>
                  <a:srgbClr val="0000FF"/>
                </a:solidFill>
              </a:rPr>
              <a:t>v</a:t>
            </a:r>
            <a:r>
              <a:rPr lang="en-US" sz="4400" baseline="-25000">
                <a:solidFill>
                  <a:srgbClr val="0000FF"/>
                </a:solidFill>
              </a:rPr>
              <a:t>B</a:t>
            </a:r>
            <a:r>
              <a:rPr lang="en-US" sz="4400">
                <a:solidFill>
                  <a:srgbClr val="0000FF"/>
                </a:solidFill>
              </a:rPr>
              <a:t> = v</a:t>
            </a:r>
            <a:r>
              <a:rPr lang="en-US" sz="4400" baseline="-25000">
                <a:solidFill>
                  <a:srgbClr val="0000FF"/>
                </a:solidFill>
              </a:rPr>
              <a:t>A </a:t>
            </a:r>
            <a:r>
              <a:rPr lang="en-US" sz="4400">
                <a:solidFill>
                  <a:srgbClr val="0000FF"/>
                </a:solidFill>
              </a:rPr>
              <a:t>+ </a:t>
            </a:r>
            <a:r>
              <a:rPr lang="en-US" sz="4400">
                <a:solidFill>
                  <a:srgbClr val="FF0066"/>
                </a:solidFill>
                <a:latin typeface="Symbol" pitchFamily="18" charset="2"/>
              </a:rPr>
              <a:t>w</a:t>
            </a:r>
            <a:r>
              <a:rPr lang="en-US" sz="4400" baseline="-25000">
                <a:solidFill>
                  <a:srgbClr val="FF0066"/>
                </a:solidFill>
                <a:latin typeface="Symbol" pitchFamily="18" charset="2"/>
              </a:rPr>
              <a:t>AB</a:t>
            </a:r>
            <a:r>
              <a:rPr lang="en-US" sz="4400">
                <a:solidFill>
                  <a:srgbClr val="FF0066"/>
                </a:solidFill>
              </a:rPr>
              <a:t> x r</a:t>
            </a:r>
            <a:r>
              <a:rPr lang="en-US" sz="4400" baseline="-25000">
                <a:solidFill>
                  <a:srgbClr val="FF0066"/>
                </a:solidFill>
              </a:rPr>
              <a:t>B/A</a:t>
            </a:r>
          </a:p>
        </p:txBody>
      </p:sp>
      <p:sp>
        <p:nvSpPr>
          <p:cNvPr id="125960" name="Line 8"/>
          <p:cNvSpPr>
            <a:spLocks noChangeShapeType="1"/>
          </p:cNvSpPr>
          <p:nvPr/>
        </p:nvSpPr>
        <p:spPr bwMode="auto">
          <a:xfrm>
            <a:off x="2438400" y="4114800"/>
            <a:ext cx="1295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Line 9"/>
          <p:cNvSpPr>
            <a:spLocks noChangeShapeType="1"/>
          </p:cNvSpPr>
          <p:nvPr/>
        </p:nvSpPr>
        <p:spPr bwMode="auto">
          <a:xfrm flipH="1" flipV="1">
            <a:off x="5638800" y="1600200"/>
            <a:ext cx="533400" cy="9906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8" grpId="0" animBg="1"/>
      <p:bldP spid="125959" grpId="0" animBg="1"/>
      <p:bldP spid="125960" grpId="0" animBg="1"/>
      <p:bldP spid="12596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p_05_05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9900"/>
            <a:ext cx="82296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Line 5"/>
          <p:cNvSpPr>
            <a:spLocks noChangeShapeType="1"/>
          </p:cNvSpPr>
          <p:nvPr/>
        </p:nvSpPr>
        <p:spPr bwMode="auto">
          <a:xfrm flipV="1">
            <a:off x="6400800" y="1828800"/>
            <a:ext cx="1066800" cy="6858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5257800" y="228600"/>
            <a:ext cx="3694113" cy="143192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336600"/>
                </a:solidFill>
              </a:rPr>
              <a:t>Seen from O:</a:t>
            </a:r>
          </a:p>
          <a:p>
            <a:pPr eaLnBrk="1" hangingPunct="1"/>
            <a:r>
              <a:rPr lang="en-US" sz="4400">
                <a:solidFill>
                  <a:srgbClr val="336600"/>
                </a:solidFill>
              </a:rPr>
              <a:t>v</a:t>
            </a:r>
            <a:r>
              <a:rPr lang="en-US" sz="4400" baseline="-25000">
                <a:solidFill>
                  <a:srgbClr val="336600"/>
                </a:solidFill>
              </a:rPr>
              <a:t>B</a:t>
            </a:r>
            <a:r>
              <a:rPr lang="en-US" sz="4400">
                <a:solidFill>
                  <a:srgbClr val="336600"/>
                </a:solidFill>
              </a:rPr>
              <a:t> = </a:t>
            </a:r>
            <a:r>
              <a:rPr lang="en-US" sz="4400">
                <a:solidFill>
                  <a:srgbClr val="336600"/>
                </a:solidFill>
                <a:latin typeface="Symbol" pitchFamily="18" charset="2"/>
              </a:rPr>
              <a:t>w</a:t>
            </a:r>
            <a:r>
              <a:rPr lang="en-US" sz="4400" baseline="-25000">
                <a:solidFill>
                  <a:srgbClr val="336600"/>
                </a:solidFill>
                <a:latin typeface="Symbol" pitchFamily="18" charset="2"/>
              </a:rPr>
              <a:t>o</a:t>
            </a:r>
            <a:r>
              <a:rPr lang="en-US" sz="4400">
                <a:solidFill>
                  <a:srgbClr val="336600"/>
                </a:solidFill>
              </a:rPr>
              <a:t> x r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0" y="762000"/>
            <a:ext cx="5105400" cy="143192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>
                <a:solidFill>
                  <a:srgbClr val="0000FF"/>
                </a:solidFill>
              </a:rPr>
              <a:t>Seen from A:</a:t>
            </a:r>
          </a:p>
          <a:p>
            <a:pPr eaLnBrk="1" hangingPunct="1"/>
            <a:r>
              <a:rPr lang="en-US" sz="4400">
                <a:solidFill>
                  <a:srgbClr val="0000FF"/>
                </a:solidFill>
              </a:rPr>
              <a:t>v</a:t>
            </a:r>
            <a:r>
              <a:rPr lang="en-US" sz="4400" baseline="-25000">
                <a:solidFill>
                  <a:srgbClr val="0000FF"/>
                </a:solidFill>
              </a:rPr>
              <a:t>B</a:t>
            </a:r>
            <a:r>
              <a:rPr lang="en-US" sz="4400">
                <a:solidFill>
                  <a:srgbClr val="0000FF"/>
                </a:solidFill>
              </a:rPr>
              <a:t> = v</a:t>
            </a:r>
            <a:r>
              <a:rPr lang="en-US" sz="4400" baseline="-25000">
                <a:solidFill>
                  <a:srgbClr val="0000FF"/>
                </a:solidFill>
              </a:rPr>
              <a:t>A </a:t>
            </a:r>
            <a:r>
              <a:rPr lang="en-US" sz="4400">
                <a:solidFill>
                  <a:srgbClr val="0000FF"/>
                </a:solidFill>
              </a:rPr>
              <a:t>+ </a:t>
            </a:r>
            <a:r>
              <a:rPr lang="en-US" sz="4400">
                <a:solidFill>
                  <a:srgbClr val="FF0066"/>
                </a:solidFill>
                <a:latin typeface="Symbol" pitchFamily="18" charset="2"/>
              </a:rPr>
              <a:t>w</a:t>
            </a:r>
            <a:r>
              <a:rPr lang="en-US" sz="4400" baseline="-25000">
                <a:solidFill>
                  <a:srgbClr val="FF0066"/>
                </a:solidFill>
                <a:latin typeface="Symbol" pitchFamily="18" charset="2"/>
              </a:rPr>
              <a:t>AB</a:t>
            </a:r>
            <a:r>
              <a:rPr lang="en-US" sz="4400">
                <a:solidFill>
                  <a:srgbClr val="FF0066"/>
                </a:solidFill>
              </a:rPr>
              <a:t> x r</a:t>
            </a:r>
            <a:r>
              <a:rPr lang="en-US" sz="4400" baseline="-25000">
                <a:solidFill>
                  <a:srgbClr val="FF0066"/>
                </a:solidFill>
              </a:rPr>
              <a:t>B/A</a:t>
            </a:r>
          </a:p>
        </p:txBody>
      </p:sp>
      <p:sp>
        <p:nvSpPr>
          <p:cNvPr id="37894" name="Line 8"/>
          <p:cNvSpPr>
            <a:spLocks noChangeShapeType="1"/>
          </p:cNvSpPr>
          <p:nvPr/>
        </p:nvSpPr>
        <p:spPr bwMode="auto">
          <a:xfrm>
            <a:off x="2438400" y="4114800"/>
            <a:ext cx="1295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Line 9"/>
          <p:cNvSpPr>
            <a:spLocks noChangeShapeType="1"/>
          </p:cNvSpPr>
          <p:nvPr/>
        </p:nvSpPr>
        <p:spPr bwMode="auto">
          <a:xfrm flipH="1" flipV="1">
            <a:off x="5638800" y="1600200"/>
            <a:ext cx="533400" cy="9906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Line 5"/>
          <p:cNvSpPr>
            <a:spLocks noChangeShapeType="1"/>
          </p:cNvSpPr>
          <p:nvPr/>
        </p:nvSpPr>
        <p:spPr bwMode="auto">
          <a:xfrm flipV="1">
            <a:off x="4343400" y="4876800"/>
            <a:ext cx="2438400" cy="160020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4419600" y="6553200"/>
            <a:ext cx="3276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 flipH="1" flipV="1">
            <a:off x="6858000" y="4953000"/>
            <a:ext cx="838200" cy="15240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4953000" cy="11430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Visualization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433705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962400"/>
            <a:ext cx="8763000" cy="584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 dirty="0"/>
              <a:t>http://www.mekanizmalar.com/fourbar01.html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394" y="4876800"/>
            <a:ext cx="62484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http://iel.ucdavis.edu/chhtml/toolkit/mechanism/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487666"/>
            <a:ext cx="60877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http://courses.engr.illinois.edu/tam212/aml.xhtml</a:t>
            </a:r>
          </a:p>
        </p:txBody>
      </p:sp>
    </p:spTree>
    <p:extLst>
      <p:ext uri="{BB962C8B-B14F-4D97-AF65-F5344CB8AC3E}">
        <p14:creationId xmlns:p14="http://schemas.microsoft.com/office/powerpoint/2010/main" val="28918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fig_05_012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60325" y="1179513"/>
            <a:ext cx="2454275" cy="25908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0"/>
              <a:t>Mathcad Examples</a:t>
            </a:r>
          </a:p>
          <a:p>
            <a:pPr eaLnBrk="1" hangingPunct="1"/>
            <a:endParaRPr lang="en-US" sz="1800" b="0"/>
          </a:p>
          <a:p>
            <a:pPr eaLnBrk="1" hangingPunct="1"/>
            <a:r>
              <a:rPr lang="en-US" sz="3200" b="0"/>
              <a:t>Crank and Slider Pin</a:t>
            </a:r>
          </a:p>
          <a:p>
            <a:pPr eaLnBrk="1" hangingPunct="1"/>
            <a:r>
              <a:rPr lang="en-US" sz="3200" b="0"/>
              <a:t> part 1</a:t>
            </a:r>
          </a:p>
          <a:p>
            <a:pPr eaLnBrk="1" hangingPunct="1"/>
            <a:r>
              <a:rPr lang="en-US" sz="3200">
                <a:solidFill>
                  <a:srgbClr val="0000CC"/>
                </a:solidFill>
              </a:rPr>
              <a:t>Geometry</a:t>
            </a:r>
          </a:p>
        </p:txBody>
      </p:sp>
      <p:graphicFrame>
        <p:nvGraphicFramePr>
          <p:cNvPr id="5120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542280"/>
              </p:ext>
            </p:extLst>
          </p:nvPr>
        </p:nvGraphicFramePr>
        <p:xfrm>
          <a:off x="2514600" y="0"/>
          <a:ext cx="61658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8" name="Mathcad" r:id="rId3" imgW="5591160" imgH="6219720" progId="Mathcad">
                  <p:embed/>
                </p:oleObj>
              </mc:Choice>
              <mc:Fallback>
                <p:oleObj name="Mathcad" r:id="rId3" imgW="5591160" imgH="6219720" progId="Mathca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0"/>
                        <a:ext cx="6165850" cy="68580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fig_05_012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0325" y="1179513"/>
            <a:ext cx="2073275" cy="408463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0"/>
              <a:t>Mathcad Examples</a:t>
            </a:r>
          </a:p>
          <a:p>
            <a:pPr eaLnBrk="1" hangingPunct="1"/>
            <a:endParaRPr lang="en-US" sz="1800" b="0"/>
          </a:p>
          <a:p>
            <a:pPr eaLnBrk="1" hangingPunct="1"/>
            <a:r>
              <a:rPr lang="en-US" b="0"/>
              <a:t>Crank and Pin</a:t>
            </a:r>
          </a:p>
          <a:p>
            <a:pPr eaLnBrk="1" hangingPunct="1"/>
            <a:r>
              <a:rPr lang="en-US" sz="3200" b="0"/>
              <a:t>part 2:</a:t>
            </a:r>
          </a:p>
          <a:p>
            <a:pPr eaLnBrk="1" hangingPunct="1"/>
            <a:r>
              <a:rPr lang="en-US" sz="3200" b="0">
                <a:solidFill>
                  <a:srgbClr val="0000FF"/>
                </a:solidFill>
              </a:rPr>
              <a:t>Solving the vector equations</a:t>
            </a:r>
          </a:p>
        </p:txBody>
      </p:sp>
      <p:graphicFrame>
        <p:nvGraphicFramePr>
          <p:cNvPr id="52228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133600" y="152400"/>
          <a:ext cx="7010400" cy="559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2" name="Mathcad" r:id="rId3" imgW="5362575" imgH="4276725" progId="Mathcad">
                  <p:embed/>
                </p:oleObj>
              </mc:Choice>
              <mc:Fallback>
                <p:oleObj name="Mathcad" r:id="rId3" imgW="5362575" imgH="4276725" progId="Mathcad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52400"/>
                        <a:ext cx="7010400" cy="559117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fig_05_012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0325" y="1179513"/>
            <a:ext cx="2073275" cy="48164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0"/>
              <a:t>Mathcad Examples</a:t>
            </a:r>
          </a:p>
          <a:p>
            <a:pPr eaLnBrk="1" hangingPunct="1"/>
            <a:endParaRPr lang="en-US" sz="1800" b="0"/>
          </a:p>
          <a:p>
            <a:pPr eaLnBrk="1" hangingPunct="1"/>
            <a:r>
              <a:rPr lang="en-US" b="0"/>
              <a:t>Crank and slider Pin</a:t>
            </a:r>
            <a:endParaRPr lang="en-US" sz="3200" b="0">
              <a:solidFill>
                <a:srgbClr val="0000FF"/>
              </a:solidFill>
            </a:endParaRPr>
          </a:p>
          <a:p>
            <a:pPr eaLnBrk="1" hangingPunct="1"/>
            <a:r>
              <a:rPr lang="en-US" sz="3200" b="0">
                <a:solidFill>
                  <a:srgbClr val="0000FF"/>
                </a:solidFill>
              </a:rPr>
              <a:t>part 3</a:t>
            </a:r>
          </a:p>
          <a:p>
            <a:pPr eaLnBrk="1" hangingPunct="1"/>
            <a:r>
              <a:rPr lang="en-US" sz="3200" b="0">
                <a:solidFill>
                  <a:srgbClr val="0000FF"/>
                </a:solidFill>
              </a:rPr>
              <a:t>Graphical Solution</a:t>
            </a:r>
          </a:p>
        </p:txBody>
      </p:sp>
      <p:graphicFrame>
        <p:nvGraphicFramePr>
          <p:cNvPr id="53252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2209800" y="0"/>
          <a:ext cx="66722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6" name="Visio" r:id="rId3" imgW="5133960" imgH="5276880" progId="Visio.Drawing.6">
                  <p:embed/>
                </p:oleObj>
              </mc:Choice>
              <mc:Fallback>
                <p:oleObj name="Visio" r:id="rId3" imgW="5133960" imgH="5276880" progId="Visio.Drawing.6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0"/>
                        <a:ext cx="667226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50"/>
            <a:ext cx="8001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906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sz="7200" smtClean="0">
                <a:solidFill>
                  <a:srgbClr val="0000FF"/>
                </a:solidFill>
              </a:rPr>
              <a:t>Chapter 16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4400" smtClean="0">
                <a:solidFill>
                  <a:srgbClr val="0000FF"/>
                </a:solidFill>
              </a:rPr>
              <a:t>Rigid Body Kinematics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81000" y="1219200"/>
          <a:ext cx="4038600" cy="280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0" name="Visio" r:id="rId3" imgW="4910680" imgH="3409305" progId="Visio.Drawing.6">
                  <p:embed/>
                </p:oleObj>
              </mc:Choice>
              <mc:Fallback>
                <p:oleObj name="Visio" r:id="rId3" imgW="4910680" imgH="3409305" progId="Visio.Drawing.6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038600" cy="280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962400" y="914400"/>
            <a:ext cx="4435475" cy="47894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0"/>
              <a:t>Given Velocity </a:t>
            </a:r>
          </a:p>
          <a:p>
            <a:pPr eaLnBrk="1" hangingPunct="1"/>
            <a:r>
              <a:rPr lang="en-US" sz="2800" b="0">
                <a:solidFill>
                  <a:srgbClr val="0000FF"/>
                </a:solidFill>
              </a:rPr>
              <a:t>V_A = const </a:t>
            </a:r>
            <a:r>
              <a:rPr lang="en-US" sz="2800" b="0"/>
              <a:t>as shown at left</a:t>
            </a:r>
          </a:p>
          <a:p>
            <a:pPr eaLnBrk="1" hangingPunct="1"/>
            <a:r>
              <a:rPr lang="en-US" sz="2800" b="0"/>
              <a:t>The velocity of Point B is</a:t>
            </a:r>
          </a:p>
          <a:p>
            <a:pPr eaLnBrk="1" hangingPunct="1"/>
            <a:endParaRPr lang="en-US" sz="2800" b="0"/>
          </a:p>
          <a:p>
            <a:pPr eaLnBrk="1" hangingPunct="1">
              <a:buFontTx/>
              <a:buAutoNum type="alphaUcParenBoth"/>
            </a:pPr>
            <a:r>
              <a:rPr lang="en-US" sz="2800" b="0"/>
              <a:t> constant, same as V_A</a:t>
            </a:r>
          </a:p>
          <a:p>
            <a:pPr eaLnBrk="1" hangingPunct="1">
              <a:buFontTx/>
              <a:buAutoNum type="alphaUcParenBoth"/>
            </a:pPr>
            <a:r>
              <a:rPr lang="en-US" sz="2800" b="0">
                <a:solidFill>
                  <a:srgbClr val="0000FF"/>
                </a:solidFill>
              </a:rPr>
              <a:t> constant, but different from V_A</a:t>
            </a:r>
          </a:p>
          <a:p>
            <a:pPr eaLnBrk="1" hangingPunct="1">
              <a:buFontTx/>
              <a:buAutoNum type="alphaUcParenBoth"/>
            </a:pPr>
            <a:r>
              <a:rPr lang="en-US" sz="2800" b="0">
                <a:solidFill>
                  <a:srgbClr val="0000FF"/>
                </a:solidFill>
              </a:rPr>
              <a:t>V</a:t>
            </a:r>
            <a:r>
              <a:rPr lang="en-US" sz="2800" b="0" baseline="-25000">
                <a:solidFill>
                  <a:srgbClr val="0000FF"/>
                </a:solidFill>
              </a:rPr>
              <a:t>B</a:t>
            </a:r>
            <a:r>
              <a:rPr lang="en-US" sz="2800" b="0">
                <a:solidFill>
                  <a:srgbClr val="0000FF"/>
                </a:solidFill>
              </a:rPr>
              <a:t>(t) is variable </a:t>
            </a:r>
            <a:endParaRPr lang="en-US" sz="2800" b="0"/>
          </a:p>
          <a:p>
            <a:pPr eaLnBrk="1" hangingPunct="1"/>
            <a:r>
              <a:rPr lang="en-US" sz="2800" b="0"/>
              <a:t>(D)     None of the above</a:t>
            </a:r>
          </a:p>
          <a:p>
            <a:pPr eaLnBrk="1" hangingPunct="1"/>
            <a:endParaRPr lang="en-US" sz="2800" b="0"/>
          </a:p>
        </p:txBody>
      </p:sp>
      <p:sp>
        <p:nvSpPr>
          <p:cNvPr id="35845" name="Line 18"/>
          <p:cNvSpPr>
            <a:spLocks noChangeShapeType="1"/>
          </p:cNvSpPr>
          <p:nvPr/>
        </p:nvSpPr>
        <p:spPr bwMode="auto">
          <a:xfrm>
            <a:off x="2133600" y="4648200"/>
            <a:ext cx="19050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457200" y="533400"/>
          <a:ext cx="4525963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2" name="Visio" r:id="rId3" imgW="4518894" imgH="5094663" progId="Visio.Drawing.6">
                  <p:embed/>
                </p:oleObj>
              </mc:Choice>
              <mc:Fallback>
                <p:oleObj name="Visio" r:id="rId3" imgW="4518894" imgH="5094663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3400"/>
                        <a:ext cx="4525963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762000" y="762000"/>
          <a:ext cx="772318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6" name="Visio" r:id="rId3" imgW="7572990" imgH="5240135" progId="Visio.Drawing.6">
                  <p:embed/>
                </p:oleObj>
              </mc:Choice>
              <mc:Fallback>
                <p:oleObj name="Visio" r:id="rId3" imgW="7572990" imgH="5240135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762000"/>
                        <a:ext cx="7723188" cy="541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457200" y="685800"/>
          <a:ext cx="8183563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0" name="Visio" r:id="rId3" imgW="7987636" imgH="4865370" progId="Visio.Drawing.6">
                  <p:embed/>
                </p:oleObj>
              </mc:Choice>
              <mc:Fallback>
                <p:oleObj name="Visio" r:id="rId3" imgW="7987636" imgH="486537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8183563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457200" y="685800"/>
          <a:ext cx="8183563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4" name="Visio" r:id="rId3" imgW="7987636" imgH="4865370" progId="Visio.Drawing.6">
                  <p:embed/>
                </p:oleObj>
              </mc:Choice>
              <mc:Fallback>
                <p:oleObj name="Visio" r:id="rId3" imgW="7987636" imgH="486537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8183563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457200" y="685800"/>
          <a:ext cx="8183563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8" name="Visio" r:id="rId3" imgW="7987636" imgH="4865370" progId="Visio.Drawing.6">
                  <p:embed/>
                </p:oleObj>
              </mc:Choice>
              <mc:Fallback>
                <p:oleObj name="Visio" r:id="rId3" imgW="7987636" imgH="486537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8183563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457200" y="685800"/>
          <a:ext cx="8183563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2" name="Visio" r:id="rId3" imgW="7987636" imgH="4865370" progId="Visio.Drawing.6">
                  <p:embed/>
                </p:oleObj>
              </mc:Choice>
              <mc:Fallback>
                <p:oleObj name="Visio" r:id="rId3" imgW="7987636" imgH="486537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8183563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16.6 INSTANTANEOUS  CENTER  OF  ZERO  VELOCITY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76263" y="895350"/>
            <a:ext cx="48768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u="sng">
                <a:latin typeface="Times New Roman" pitchFamily="18" charset="0"/>
              </a:rPr>
              <a:t>Today’s Objectives</a:t>
            </a:r>
            <a:r>
              <a:rPr lang="en-US" sz="2200"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en-US" sz="2200" b="0">
                <a:latin typeface="Times New Roman" pitchFamily="18" charset="0"/>
              </a:rPr>
              <a:t>Students will be able to:</a:t>
            </a:r>
          </a:p>
          <a:p>
            <a:pPr eaLnBrk="1" hangingPunct="1">
              <a:buFontTx/>
              <a:buAutoNum type="arabicPeriod"/>
            </a:pPr>
            <a:r>
              <a:rPr lang="en-US" sz="2200" b="0">
                <a:latin typeface="Times New Roman" pitchFamily="18" charset="0"/>
              </a:rPr>
              <a:t>Locate the instantaneous center of zero velocity.</a:t>
            </a:r>
          </a:p>
          <a:p>
            <a:pPr eaLnBrk="1" hangingPunct="1">
              <a:buFontTx/>
              <a:buAutoNum type="arabicPeriod"/>
            </a:pPr>
            <a:r>
              <a:rPr lang="en-US" sz="2200" b="0">
                <a:latin typeface="Times New Roman" pitchFamily="18" charset="0"/>
              </a:rPr>
              <a:t>Use the instantaneous center to determine the velocity of any point on a rigid body in general plane motion.</a:t>
            </a:r>
          </a:p>
        </p:txBody>
      </p:sp>
      <p:sp>
        <p:nvSpPr>
          <p:cNvPr id="64516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05800" y="6172200"/>
            <a:ext cx="228600" cy="2286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sz="2400" b="0">
              <a:latin typeface="Times New Roman" pitchFamily="18" charset="0"/>
            </a:endParaRPr>
          </a:p>
        </p:txBody>
      </p:sp>
      <p:pic>
        <p:nvPicPr>
          <p:cNvPr id="645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392906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066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4800" smtClean="0">
                <a:solidFill>
                  <a:schemeClr val="tx1"/>
                </a:solidFill>
              </a:rPr>
              <a:t>Rigid Body Acceleration</a:t>
            </a:r>
            <a:br>
              <a:rPr lang="en-US" sz="4800" smtClean="0">
                <a:solidFill>
                  <a:schemeClr val="tx1"/>
                </a:solidFill>
              </a:rPr>
            </a:br>
            <a:r>
              <a:rPr lang="en-US" sz="4800" smtClean="0">
                <a:solidFill>
                  <a:schemeClr val="tx1"/>
                </a:solidFill>
              </a:rPr>
              <a:t>Chapter 16.7</a:t>
            </a:r>
            <a:br>
              <a:rPr lang="en-US" sz="4800" smtClean="0">
                <a:solidFill>
                  <a:schemeClr val="tx1"/>
                </a:solidFill>
              </a:rPr>
            </a:br>
            <a:endParaRPr lang="en-US" sz="4800" smtClean="0">
              <a:solidFill>
                <a:schemeClr val="tx1"/>
              </a:solidFill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0325" y="6157913"/>
            <a:ext cx="4011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0" i="1">
                <a:solidFill>
                  <a:srgbClr val="FFFFCC"/>
                </a:solidFill>
                <a:latin typeface="Times New Roman" pitchFamily="18" charset="0"/>
              </a:rPr>
              <a:t>Stresses and Flow Patterns in a Steam Turbine</a:t>
            </a:r>
          </a:p>
          <a:p>
            <a:pPr eaLnBrk="1" hangingPunct="1"/>
            <a:r>
              <a:rPr lang="en-US" sz="1600" b="0" i="1">
                <a:solidFill>
                  <a:srgbClr val="FFFFCC"/>
                </a:solidFill>
                <a:latin typeface="Times New Roman" pitchFamily="18" charset="0"/>
              </a:rPr>
              <a:t>FEA Visualization (U of Stuttgart)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10668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381000"/>
            <a:ext cx="6705600" cy="1143000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33CC"/>
                </a:solidFill>
              </a:rPr>
              <a:t>Rigid Body Acceleration</a:t>
            </a:r>
            <a:br>
              <a:rPr lang="en-US" smtClean="0">
                <a:solidFill>
                  <a:srgbClr val="0033CC"/>
                </a:solidFill>
              </a:rPr>
            </a:br>
            <a:r>
              <a:rPr lang="en-US" smtClean="0">
                <a:solidFill>
                  <a:srgbClr val="0033CC"/>
                </a:solidFill>
              </a:rPr>
              <a:t>Conceptual Solution</a:t>
            </a:r>
            <a:br>
              <a:rPr lang="en-US" smtClean="0">
                <a:solidFill>
                  <a:srgbClr val="0033CC"/>
                </a:solidFill>
              </a:rPr>
            </a:br>
            <a:r>
              <a:rPr lang="en-US" smtClean="0">
                <a:solidFill>
                  <a:srgbClr val="0033CC"/>
                </a:solidFill>
              </a:rPr>
              <a:t>Using Vector Graphics</a:t>
            </a:r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228600" y="6156325"/>
            <a:ext cx="5889625" cy="701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0">
                <a:latin typeface="Times New Roman" pitchFamily="18" charset="0"/>
              </a:rPr>
              <a:t>Propulsion Mechanism of a Baldwin Steam Locomotive</a:t>
            </a:r>
          </a:p>
          <a:p>
            <a:pPr eaLnBrk="1" hangingPunct="1"/>
            <a:r>
              <a:rPr lang="en-US" sz="2000" b="0">
                <a:latin typeface="Times New Roman" pitchFamily="18" charset="0"/>
              </a:rPr>
              <a:t>Baldwin Locomotive Works, Philadelphia, 1926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98913" y="0"/>
            <a:ext cx="1173162" cy="701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ea typeface="ＭＳ Ｐゴシック" pitchFamily="34" charset="-128"/>
              </a:rPr>
              <a:t>16.1</a:t>
            </a:r>
          </a:p>
        </p:txBody>
      </p:sp>
      <p:pic>
        <p:nvPicPr>
          <p:cNvPr id="4099" name="Picture 4" descr="fig_05_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61420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524000" y="636588"/>
            <a:ext cx="6921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400">
                <a:solidFill>
                  <a:schemeClr val="accent2"/>
                </a:solidFill>
                <a:latin typeface="Times New Roman" pitchFamily="18" charset="0"/>
              </a:rPr>
              <a:t>Baldwin  Locomotive 60,000</a:t>
            </a:r>
          </a:p>
        </p:txBody>
      </p:sp>
      <p:pic>
        <p:nvPicPr>
          <p:cNvPr id="77827" name="Picture 3" descr="Steamlok_Bald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914400" y="1600200"/>
            <a:ext cx="7467600" cy="14319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4400">
                <a:solidFill>
                  <a:schemeClr val="accent2"/>
                </a:solidFill>
                <a:latin typeface="Times New Roman" pitchFamily="18" charset="0"/>
              </a:rPr>
              <a:t>Q: Is this a Freight or Passenger Locomotive ?</a:t>
            </a: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228600" y="5257800"/>
            <a:ext cx="8915400" cy="14319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4400">
                <a:solidFill>
                  <a:schemeClr val="accent2"/>
                </a:solidFill>
                <a:latin typeface="Times New Roman" pitchFamily="18" charset="0"/>
              </a:rPr>
              <a:t>A: We can tell from the wheel diameter.</a:t>
            </a:r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 flipV="1">
            <a:off x="6400800" y="4343400"/>
            <a:ext cx="304800" cy="4572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 animBg="1"/>
      <p:bldP spid="171013" grpId="0" animBg="1"/>
      <p:bldP spid="1710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Steam_tr_prr6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188"/>
            <a:ext cx="91440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0" y="5303838"/>
            <a:ext cx="8915400" cy="1554162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>
                <a:solidFill>
                  <a:schemeClr val="accent2"/>
                </a:solidFill>
                <a:latin typeface="Times New Roman" pitchFamily="18" charset="0"/>
              </a:rPr>
              <a:t>The internal forces (accelerations) in the piston mechanism limit the maximum speed (10 m/s max. Piston velocity).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457200" y="533400"/>
          <a:ext cx="4525963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8" name="Visio" r:id="rId3" imgW="4518894" imgH="5094663" progId="Visio.Drawing.6">
                  <p:embed/>
                </p:oleObj>
              </mc:Choice>
              <mc:Fallback>
                <p:oleObj name="Visio" r:id="rId3" imgW="4518894" imgH="5094663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3400"/>
                        <a:ext cx="4525963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3276600" y="381000"/>
            <a:ext cx="556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b="0">
                <a:solidFill>
                  <a:srgbClr val="0033CC"/>
                </a:solidFill>
              </a:rPr>
              <a:t>First:</a:t>
            </a:r>
            <a:br>
              <a:rPr lang="en-US" sz="4400" b="0">
                <a:solidFill>
                  <a:srgbClr val="0033CC"/>
                </a:solidFill>
              </a:rPr>
            </a:br>
            <a:r>
              <a:rPr lang="en-US" sz="4400" b="0">
                <a:solidFill>
                  <a:srgbClr val="0033CC"/>
                </a:solidFill>
              </a:rPr>
              <a:t> Find all velocities.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286000" y="0"/>
            <a:ext cx="5576888" cy="701675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0033CC"/>
                </a:solidFill>
              </a:rPr>
              <a:t>Rigid Body Acceleration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533400" y="762000"/>
          <a:ext cx="8183563" cy="541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0" name="VISIO" r:id="rId3" imgW="8191436" imgH="5414652" progId="Visio.Drawing.5">
                  <p:embed/>
                </p:oleObj>
              </mc:Choice>
              <mc:Fallback>
                <p:oleObj name="VISIO" r:id="rId3" imgW="8191436" imgH="5414652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762000"/>
                        <a:ext cx="8183563" cy="541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762000" y="762000"/>
          <a:ext cx="772318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4" name="VISIO" r:id="rId3" imgW="7731947" imgH="5417706" progId="Visio.Drawing.5">
                  <p:embed/>
                </p:oleObj>
              </mc:Choice>
              <mc:Fallback>
                <p:oleObj name="VISIO" r:id="rId3" imgW="7731947" imgH="5417706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762000"/>
                        <a:ext cx="7723188" cy="541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457200" y="685800"/>
          <a:ext cx="8183563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8" name="VISIO" r:id="rId3" imgW="8192963" imgH="5106290" progId="Visio.Drawing.5">
                  <p:embed/>
                </p:oleObj>
              </mc:Choice>
              <mc:Fallback>
                <p:oleObj name="VISIO" r:id="rId3" imgW="8192963" imgH="5106290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8183563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466725" y="911225"/>
          <a:ext cx="8212138" cy="503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2" name="VISIO" r:id="rId3" imgW="8221967" imgH="5036069" progId="Visio.Drawing.5">
                  <p:embed/>
                </p:oleObj>
              </mc:Choice>
              <mc:Fallback>
                <p:oleObj name="VISIO" r:id="rId3" imgW="8221967" imgH="5036069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911225"/>
                        <a:ext cx="8212138" cy="503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609600" y="1295400"/>
          <a:ext cx="8212138" cy="503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6" name="Visio" r:id="rId3" imgW="8120927" imgH="4892040" progId="Visio.Drawing.6">
                  <p:embed/>
                </p:oleObj>
              </mc:Choice>
              <mc:Fallback>
                <p:oleObj name="Visio" r:id="rId3" imgW="8120927" imgH="489204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8212138" cy="503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466725" y="911225"/>
          <a:ext cx="8212138" cy="503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0" name="VISIO" r:id="rId3" imgW="8221967" imgH="5036069" progId="Visio.Drawing.5">
                  <p:embed/>
                </p:oleObj>
              </mc:Choice>
              <mc:Fallback>
                <p:oleObj name="VISIO" r:id="rId3" imgW="8221967" imgH="5036069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911225"/>
                        <a:ext cx="8212138" cy="503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838200" y="1066800"/>
          <a:ext cx="7780338" cy="549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4" name="VISIO" r:id="rId3" imgW="7788429" imgH="5494033" progId="Visio.Drawing.5">
                  <p:embed/>
                </p:oleObj>
              </mc:Choice>
              <mc:Fallback>
                <p:oleObj name="VISIO" r:id="rId3" imgW="7788429" imgH="5494033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066800"/>
                        <a:ext cx="7780338" cy="549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-114300" y="0"/>
            <a:ext cx="9444038" cy="701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ea typeface="ＭＳ Ｐゴシック" pitchFamily="34" charset="-128"/>
              </a:rPr>
              <a:t>16.3 Rot. about Fixed Axis   Memorize!</a:t>
            </a:r>
          </a:p>
        </p:txBody>
      </p:sp>
      <p:pic>
        <p:nvPicPr>
          <p:cNvPr id="5123" name="Picture 4" descr="fig_05_0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68548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682625" y="682625"/>
          <a:ext cx="7780338" cy="549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8" name="VISIO" r:id="rId3" imgW="7788429" imgH="5494033" progId="Visio.Drawing.5">
                  <p:embed/>
                </p:oleObj>
              </mc:Choice>
              <mc:Fallback>
                <p:oleObj name="VISIO" r:id="rId3" imgW="7788429" imgH="5494033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682625"/>
                        <a:ext cx="7780338" cy="549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838200" y="1066800"/>
          <a:ext cx="7780338" cy="549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2" name="VISIO" r:id="rId3" imgW="7788429" imgH="5494033" progId="Visio.Drawing.5">
                  <p:embed/>
                </p:oleObj>
              </mc:Choice>
              <mc:Fallback>
                <p:oleObj name="VISIO" r:id="rId3" imgW="7788429" imgH="5494033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066800"/>
                        <a:ext cx="7780338" cy="549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682625" y="682625"/>
          <a:ext cx="7780338" cy="549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6" name="VISIO" r:id="rId3" imgW="7788429" imgH="5494033" progId="Visio.Drawing.5">
                  <p:embed/>
                </p:oleObj>
              </mc:Choice>
              <mc:Fallback>
                <p:oleObj name="VISIO" r:id="rId3" imgW="7788429" imgH="5494033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682625"/>
                        <a:ext cx="7780338" cy="549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838200" y="1066800"/>
          <a:ext cx="7780338" cy="549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0" name="VISIO" r:id="rId3" imgW="7788429" imgH="5494033" progId="Visio.Drawing.5">
                  <p:embed/>
                </p:oleObj>
              </mc:Choice>
              <mc:Fallback>
                <p:oleObj name="VISIO" r:id="rId3" imgW="7788429" imgH="5494033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066800"/>
                        <a:ext cx="7780338" cy="549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762000" y="1143000"/>
          <a:ext cx="786130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54" name="VISIO" r:id="rId3" imgW="7869336" imgH="5283370" progId="Visio.Drawing.5">
                  <p:embed/>
                </p:oleObj>
              </mc:Choice>
              <mc:Fallback>
                <p:oleObj name="VISIO" r:id="rId3" imgW="7869336" imgH="5283370" progId="Visio.Drawing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143000"/>
                        <a:ext cx="7861300" cy="528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3"/>
          <p:cNvGraphicFramePr>
            <a:graphicFrameLocks noChangeAspect="1"/>
          </p:cNvGraphicFramePr>
          <p:nvPr/>
        </p:nvGraphicFramePr>
        <p:xfrm>
          <a:off x="0" y="1295400"/>
          <a:ext cx="4267200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0" name="Visio" r:id="rId3" imgW="6920601" imgH="3368040" progId="Visio.Drawing.6">
                  <p:embed/>
                </p:oleObj>
              </mc:Choice>
              <mc:Fallback>
                <p:oleObj name="Visio" r:id="rId3" imgW="6920601" imgH="336804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95400"/>
                        <a:ext cx="4267200" cy="207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4495800" y="228600"/>
            <a:ext cx="4495800" cy="40576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General Procedure</a:t>
            </a:r>
            <a:endParaRPr lang="en-US" sz="3600" b="0"/>
          </a:p>
          <a:p>
            <a:pPr eaLnBrk="1" hangingPunct="1"/>
            <a:endParaRPr lang="en-US" sz="2800" b="0">
              <a:solidFill>
                <a:schemeClr val="accent2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en-US" sz="2800" b="0">
                <a:solidFill>
                  <a:schemeClr val="accent2"/>
                </a:solidFill>
              </a:rPr>
              <a:t>Compute all velocities and angular velocities.</a:t>
            </a:r>
          </a:p>
          <a:p>
            <a:pPr eaLnBrk="1" hangingPunct="1">
              <a:buFontTx/>
              <a:buAutoNum type="arabicPeriod"/>
            </a:pPr>
            <a:r>
              <a:rPr lang="en-US" sz="2800" b="0">
                <a:solidFill>
                  <a:srgbClr val="FF0000"/>
                </a:solidFill>
              </a:rPr>
              <a:t>Start with centripetal acceleration: It is ALWAYS oriented inward towards the center.</a:t>
            </a:r>
          </a:p>
        </p:txBody>
      </p:sp>
      <p:sp>
        <p:nvSpPr>
          <p:cNvPr id="95236" name="Line 18"/>
          <p:cNvSpPr>
            <a:spLocks noChangeShapeType="1"/>
          </p:cNvSpPr>
          <p:nvPr/>
        </p:nvSpPr>
        <p:spPr bwMode="auto">
          <a:xfrm flipH="1" flipV="1">
            <a:off x="2667000" y="2362200"/>
            <a:ext cx="609600" cy="685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3"/>
          <p:cNvGraphicFramePr>
            <a:graphicFrameLocks noChangeAspect="1"/>
          </p:cNvGraphicFramePr>
          <p:nvPr/>
        </p:nvGraphicFramePr>
        <p:xfrm>
          <a:off x="0" y="1295400"/>
          <a:ext cx="4267200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6" name="Visio" r:id="rId3" imgW="6920601" imgH="3368040" progId="Visio.Drawing.6">
                  <p:embed/>
                </p:oleObj>
              </mc:Choice>
              <mc:Fallback>
                <p:oleObj name="Visio" r:id="rId3" imgW="6920601" imgH="336804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95400"/>
                        <a:ext cx="4267200" cy="207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59" name="Text Box 2"/>
          <p:cNvSpPr txBox="1">
            <a:spLocks noChangeArrowheads="1"/>
          </p:cNvSpPr>
          <p:nvPr/>
        </p:nvSpPr>
        <p:spPr bwMode="auto">
          <a:xfrm>
            <a:off x="4495800" y="228600"/>
            <a:ext cx="4495800" cy="39354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General procedure</a:t>
            </a:r>
            <a:endParaRPr lang="en-US" sz="2800" b="0"/>
          </a:p>
          <a:p>
            <a:pPr eaLnBrk="1" hangingPunct="1"/>
            <a:endParaRPr lang="en-US" sz="2800" b="0">
              <a:solidFill>
                <a:schemeClr val="accent2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en-US" sz="2800" b="0"/>
              <a:t>Compute all velocities and angular velocities.</a:t>
            </a:r>
          </a:p>
          <a:p>
            <a:pPr eaLnBrk="1" hangingPunct="1">
              <a:buFontTx/>
              <a:buAutoNum type="arabicPeriod"/>
            </a:pPr>
            <a:r>
              <a:rPr lang="en-US" sz="2800" b="0"/>
              <a:t>Start with centripetal acceleration: It is ALWAYS oriented inward towards the center.</a:t>
            </a:r>
          </a:p>
        </p:txBody>
      </p:sp>
      <p:sp>
        <p:nvSpPr>
          <p:cNvPr id="96260" name="Line 18"/>
          <p:cNvSpPr>
            <a:spLocks noChangeShapeType="1"/>
          </p:cNvSpPr>
          <p:nvPr/>
        </p:nvSpPr>
        <p:spPr bwMode="auto">
          <a:xfrm flipH="1" flipV="1">
            <a:off x="2667000" y="2362200"/>
            <a:ext cx="6096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1431925" y="4332288"/>
            <a:ext cx="6418263" cy="9461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0">
                <a:solidFill>
                  <a:srgbClr val="FF0000"/>
                </a:solidFill>
              </a:rPr>
              <a:t>3. The angular accel is </a:t>
            </a:r>
            <a:r>
              <a:rPr lang="en-US" sz="2800">
                <a:solidFill>
                  <a:srgbClr val="FF0000"/>
                </a:solidFill>
              </a:rPr>
              <a:t>NORMAL</a:t>
            </a:r>
            <a:r>
              <a:rPr lang="en-US" sz="2800" b="0">
                <a:solidFill>
                  <a:srgbClr val="FF0000"/>
                </a:solidFill>
              </a:rPr>
              <a:t> to the</a:t>
            </a:r>
          </a:p>
          <a:p>
            <a:pPr eaLnBrk="1" hangingPunct="1"/>
            <a:r>
              <a:rPr lang="en-US" sz="2800" b="0">
                <a:solidFill>
                  <a:srgbClr val="FF0000"/>
                </a:solidFill>
              </a:rPr>
              <a:t>Centripetal acceleration.</a:t>
            </a:r>
          </a:p>
        </p:txBody>
      </p:sp>
      <p:sp>
        <p:nvSpPr>
          <p:cNvPr id="96262" name="Line 18"/>
          <p:cNvSpPr>
            <a:spLocks noChangeShapeType="1"/>
          </p:cNvSpPr>
          <p:nvPr/>
        </p:nvSpPr>
        <p:spPr bwMode="auto">
          <a:xfrm flipV="1">
            <a:off x="2895600" y="2667000"/>
            <a:ext cx="838200" cy="9144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2" name="Object 3"/>
          <p:cNvGraphicFramePr>
            <a:graphicFrameLocks noChangeAspect="1"/>
          </p:cNvGraphicFramePr>
          <p:nvPr/>
        </p:nvGraphicFramePr>
        <p:xfrm>
          <a:off x="0" y="1295400"/>
          <a:ext cx="4267200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0" name="Visio" r:id="rId3" imgW="6920601" imgH="3368040" progId="Visio.Drawing.6">
                  <p:embed/>
                </p:oleObj>
              </mc:Choice>
              <mc:Fallback>
                <p:oleObj name="Visio" r:id="rId3" imgW="6920601" imgH="336804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95400"/>
                        <a:ext cx="4267200" cy="207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Text Box 2"/>
          <p:cNvSpPr txBox="1">
            <a:spLocks noChangeArrowheads="1"/>
          </p:cNvSpPr>
          <p:nvPr/>
        </p:nvSpPr>
        <p:spPr bwMode="auto">
          <a:xfrm>
            <a:off x="4495800" y="228600"/>
            <a:ext cx="4495800" cy="41798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General Procedure</a:t>
            </a:r>
            <a:endParaRPr lang="en-US" sz="3600" b="0"/>
          </a:p>
          <a:p>
            <a:pPr eaLnBrk="1" hangingPunct="1"/>
            <a:endParaRPr lang="en-US" sz="3600" b="0">
              <a:solidFill>
                <a:schemeClr val="accent2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en-US" sz="2800" b="0"/>
              <a:t>Compute all velocities and angular velocities.</a:t>
            </a:r>
          </a:p>
          <a:p>
            <a:pPr eaLnBrk="1" hangingPunct="1">
              <a:buFontTx/>
              <a:buAutoNum type="arabicPeriod"/>
            </a:pPr>
            <a:r>
              <a:rPr lang="en-US" sz="2800" b="0"/>
              <a:t>Start with centripetal acceleration: It is ALWAYS oriented inward towards the center.</a:t>
            </a:r>
          </a:p>
        </p:txBody>
      </p:sp>
      <p:sp>
        <p:nvSpPr>
          <p:cNvPr id="97284" name="Line 18"/>
          <p:cNvSpPr>
            <a:spLocks noChangeShapeType="1"/>
          </p:cNvSpPr>
          <p:nvPr/>
        </p:nvSpPr>
        <p:spPr bwMode="auto">
          <a:xfrm flipH="1" flipV="1">
            <a:off x="2667000" y="2362200"/>
            <a:ext cx="6096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447800" y="4343400"/>
            <a:ext cx="7162800" cy="18002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0"/>
              <a:t>3. The angular accel is </a:t>
            </a:r>
            <a:r>
              <a:rPr lang="en-US" sz="2800"/>
              <a:t>NORMAL</a:t>
            </a:r>
            <a:r>
              <a:rPr lang="en-US" sz="2800" b="0"/>
              <a:t> to the</a:t>
            </a:r>
          </a:p>
          <a:p>
            <a:pPr eaLnBrk="1" hangingPunct="1"/>
            <a:r>
              <a:rPr lang="en-US" sz="2800" b="0"/>
              <a:t>Centripetal acceleration.</a:t>
            </a:r>
            <a:r>
              <a:rPr lang="en-US" sz="2800" b="0">
                <a:solidFill>
                  <a:srgbClr val="FF0000"/>
                </a:solidFill>
              </a:rPr>
              <a:t> The </a:t>
            </a:r>
            <a:r>
              <a:rPr lang="en-US" sz="2800">
                <a:solidFill>
                  <a:srgbClr val="FF0000"/>
                </a:solidFill>
              </a:rPr>
              <a:t>direction</a:t>
            </a:r>
            <a:r>
              <a:rPr lang="en-US" sz="2800" b="0">
                <a:solidFill>
                  <a:srgbClr val="FF0000"/>
                </a:solidFill>
              </a:rPr>
              <a:t> of the angular acceleration is found from the mathematical analysis.</a:t>
            </a:r>
          </a:p>
        </p:txBody>
      </p:sp>
      <p:sp>
        <p:nvSpPr>
          <p:cNvPr id="97286" name="Line 18"/>
          <p:cNvSpPr>
            <a:spLocks noChangeShapeType="1"/>
          </p:cNvSpPr>
          <p:nvPr/>
        </p:nvSpPr>
        <p:spPr bwMode="auto">
          <a:xfrm flipV="1">
            <a:off x="2895600" y="2590800"/>
            <a:ext cx="838200" cy="990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0" y="0"/>
          <a:ext cx="9144000" cy="684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1" name="Visio" r:id="rId3" imgW="6745458" imgH="5406044" progId="Visio.Drawing.6">
                  <p:embed/>
                </p:oleObj>
              </mc:Choice>
              <mc:Fallback>
                <p:oleObj name="Visio" r:id="rId3" imgW="6745458" imgH="5406044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971800" y="0"/>
            <a:ext cx="5473700" cy="5794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FF0000"/>
                </a:solidFill>
              </a:rPr>
              <a:t>1. Find all v</a:t>
            </a:r>
            <a:r>
              <a:rPr lang="en-US" sz="3200" b="0" baseline="-25000">
                <a:solidFill>
                  <a:srgbClr val="FF0000"/>
                </a:solidFill>
              </a:rPr>
              <a:t>i</a:t>
            </a:r>
            <a:r>
              <a:rPr lang="en-US" sz="3200" b="0">
                <a:solidFill>
                  <a:srgbClr val="FF0000"/>
                </a:solidFill>
              </a:rPr>
              <a:t> and </a:t>
            </a:r>
            <a:r>
              <a:rPr lang="en-US" sz="3200" b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sz="3200" b="0" baseline="-25000">
                <a:solidFill>
                  <a:srgbClr val="FF0000"/>
                </a:solidFill>
              </a:rPr>
              <a:t>i</a:t>
            </a:r>
            <a:r>
              <a:rPr lang="en-US" sz="3200" b="0">
                <a:solidFill>
                  <a:srgbClr val="FF0000"/>
                </a:solidFill>
              </a:rPr>
              <a:t> (Ch. 16.5)</a:t>
            </a:r>
            <a:endParaRPr lang="en-US" sz="3200" b="0" baseline="-25000">
              <a:solidFill>
                <a:srgbClr val="FF0000"/>
              </a:solidFill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3124200" y="609600"/>
            <a:ext cx="5240802" cy="5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 dirty="0">
                <a:solidFill>
                  <a:srgbClr val="0000CC"/>
                </a:solidFill>
              </a:rPr>
              <a:t>2. </a:t>
            </a:r>
            <a:r>
              <a:rPr lang="en-US" sz="3200" b="0" dirty="0" err="1">
                <a:solidFill>
                  <a:srgbClr val="0000CC"/>
                </a:solidFill>
              </a:rPr>
              <a:t>aB</a:t>
            </a:r>
            <a:r>
              <a:rPr lang="en-US" sz="3200" b="0" dirty="0">
                <a:solidFill>
                  <a:srgbClr val="0000CC"/>
                </a:solidFill>
              </a:rPr>
              <a:t> =</a:t>
            </a:r>
            <a:r>
              <a:rPr lang="en-US" sz="3200" b="0" dirty="0">
                <a:solidFill>
                  <a:srgbClr val="FF0000"/>
                </a:solidFill>
              </a:rPr>
              <a:t> </a:t>
            </a:r>
            <a:r>
              <a:rPr lang="en-US" sz="3200" b="0" dirty="0" smtClean="0">
                <a:solidFill>
                  <a:srgbClr val="FF0000"/>
                </a:solidFill>
              </a:rPr>
              <a:t> </a:t>
            </a:r>
            <a:r>
              <a:rPr lang="en-US" sz="3200" b="0" dirty="0" err="1" smtClean="0">
                <a:solidFill>
                  <a:srgbClr val="993300"/>
                </a:solidFill>
                <a:latin typeface="Symbol" pitchFamily="18" charset="2"/>
              </a:rPr>
              <a:t>a</a:t>
            </a:r>
            <a:r>
              <a:rPr lang="en-US" sz="3200" b="0" baseline="-25000" dirty="0" err="1" smtClean="0">
                <a:solidFill>
                  <a:srgbClr val="993300"/>
                </a:solidFill>
              </a:rPr>
              <a:t>AB</a:t>
            </a:r>
            <a:r>
              <a:rPr lang="en-US" sz="3200" b="0" dirty="0" err="1" smtClean="0">
                <a:solidFill>
                  <a:srgbClr val="993300"/>
                </a:solidFill>
              </a:rPr>
              <a:t>Xr</a:t>
            </a:r>
            <a:r>
              <a:rPr lang="en-US" sz="3200" b="0" baseline="-25000" dirty="0" err="1" smtClean="0">
                <a:solidFill>
                  <a:srgbClr val="993300"/>
                </a:solidFill>
              </a:rPr>
              <a:t>B</a:t>
            </a:r>
            <a:r>
              <a:rPr lang="en-US" sz="3200" b="0" dirty="0" smtClean="0">
                <a:solidFill>
                  <a:srgbClr val="FF0000"/>
                </a:solidFill>
              </a:rPr>
              <a:t> </a:t>
            </a:r>
            <a:r>
              <a:rPr lang="en-US" sz="3200" b="0" dirty="0">
                <a:solidFill>
                  <a:srgbClr val="FF0000"/>
                </a:solidFill>
              </a:rPr>
              <a:t>– </a:t>
            </a:r>
            <a:r>
              <a:rPr lang="en-US" sz="3200" b="0" dirty="0">
                <a:solidFill>
                  <a:srgbClr val="FF0066"/>
                </a:solidFill>
                <a:latin typeface="Symbol" pitchFamily="18" charset="2"/>
              </a:rPr>
              <a:t>w</a:t>
            </a:r>
            <a:r>
              <a:rPr lang="en-US" sz="3200" b="0" baseline="-25000" dirty="0">
                <a:solidFill>
                  <a:srgbClr val="FF0066"/>
                </a:solidFill>
              </a:rPr>
              <a:t>AB</a:t>
            </a:r>
            <a:r>
              <a:rPr lang="en-US" sz="3200" b="0" baseline="30000" dirty="0">
                <a:solidFill>
                  <a:srgbClr val="FF0066"/>
                </a:solidFill>
              </a:rPr>
              <a:t>2</a:t>
            </a:r>
            <a:r>
              <a:rPr lang="en-US" sz="3200" b="0" dirty="0">
                <a:solidFill>
                  <a:srgbClr val="FF0066"/>
                </a:solidFill>
              </a:rPr>
              <a:t>*</a:t>
            </a:r>
            <a:r>
              <a:rPr lang="en-US" sz="3200" b="0" dirty="0" err="1">
                <a:solidFill>
                  <a:srgbClr val="FF0066"/>
                </a:solidFill>
              </a:rPr>
              <a:t>r</a:t>
            </a:r>
            <a:r>
              <a:rPr lang="en-US" sz="3200" b="0" baseline="-25000" dirty="0" err="1">
                <a:solidFill>
                  <a:srgbClr val="FF0066"/>
                </a:solidFill>
              </a:rPr>
              <a:t>B</a:t>
            </a:r>
            <a:endParaRPr lang="en-US" sz="3200" b="0" baseline="-25000" dirty="0">
              <a:solidFill>
                <a:srgbClr val="FF0066"/>
              </a:solidFill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28600" y="5867400"/>
            <a:ext cx="6096000" cy="701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FF0000"/>
                </a:solidFill>
              </a:rPr>
              <a:t>3. </a:t>
            </a:r>
            <a:r>
              <a:rPr lang="en-US" sz="3200" b="0">
                <a:solidFill>
                  <a:srgbClr val="0000CC"/>
                </a:solidFill>
              </a:rPr>
              <a:t>a</a:t>
            </a:r>
            <a:r>
              <a:rPr lang="en-US" sz="3200" b="0" baseline="-25000">
                <a:solidFill>
                  <a:srgbClr val="0000CC"/>
                </a:solidFill>
              </a:rPr>
              <a:t>B</a:t>
            </a:r>
            <a:r>
              <a:rPr lang="en-US" sz="3200" b="0">
                <a:solidFill>
                  <a:srgbClr val="0000CC"/>
                </a:solidFill>
              </a:rPr>
              <a:t> = </a:t>
            </a:r>
            <a:r>
              <a:rPr lang="en-US" b="0"/>
              <a:t>a</a:t>
            </a:r>
            <a:r>
              <a:rPr lang="en-US" b="0" baseline="-25000"/>
              <a:t>C</a:t>
            </a:r>
            <a:r>
              <a:rPr lang="en-US" b="0">
                <a:solidFill>
                  <a:srgbClr val="0000CC"/>
                </a:solidFill>
              </a:rPr>
              <a:t> +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>
                <a:solidFill>
                  <a:srgbClr val="336600"/>
                </a:solidFill>
                <a:latin typeface="Symbol" pitchFamily="18" charset="2"/>
              </a:rPr>
              <a:t>a</a:t>
            </a:r>
            <a:r>
              <a:rPr lang="en-US" sz="3200" b="0" baseline="-25000">
                <a:solidFill>
                  <a:srgbClr val="336600"/>
                </a:solidFill>
              </a:rPr>
              <a:t>BC</a:t>
            </a:r>
            <a:r>
              <a:rPr lang="en-US" sz="3200" b="0">
                <a:solidFill>
                  <a:srgbClr val="336600"/>
                </a:solidFill>
              </a:rPr>
              <a:t>Xr</a:t>
            </a:r>
            <a:r>
              <a:rPr lang="en-US" sz="3200" b="0" baseline="-25000">
                <a:solidFill>
                  <a:srgbClr val="336600"/>
                </a:solidFill>
              </a:rPr>
              <a:t>B/C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>
                <a:solidFill>
                  <a:srgbClr val="336600"/>
                </a:solidFill>
              </a:rPr>
              <a:t>– </a:t>
            </a:r>
            <a:r>
              <a:rPr lang="en-US" sz="3200" b="0">
                <a:solidFill>
                  <a:srgbClr val="336600"/>
                </a:solidFill>
                <a:latin typeface="Symbol" pitchFamily="18" charset="2"/>
              </a:rPr>
              <a:t>w</a:t>
            </a:r>
            <a:r>
              <a:rPr lang="en-US" sz="3200" b="0" baseline="-25000">
                <a:solidFill>
                  <a:srgbClr val="336600"/>
                </a:solidFill>
              </a:rPr>
              <a:t>BC</a:t>
            </a:r>
            <a:r>
              <a:rPr lang="en-US" sz="3200" b="0" baseline="30000">
                <a:solidFill>
                  <a:srgbClr val="336600"/>
                </a:solidFill>
              </a:rPr>
              <a:t>2</a:t>
            </a:r>
            <a:r>
              <a:rPr lang="en-US" sz="3200" b="0">
                <a:solidFill>
                  <a:srgbClr val="336600"/>
                </a:solidFill>
              </a:rPr>
              <a:t>*r</a:t>
            </a:r>
            <a:r>
              <a:rPr lang="en-US" sz="3200" b="0" baseline="-25000">
                <a:solidFill>
                  <a:srgbClr val="336600"/>
                </a:solidFill>
              </a:rPr>
              <a:t>B/C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0" y="0"/>
            <a:ext cx="2971800" cy="13112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CC00"/>
                </a:solidFill>
                <a:latin typeface="Symbol" pitchFamily="18" charset="2"/>
              </a:rPr>
              <a:t>w</a:t>
            </a:r>
            <a:r>
              <a:rPr lang="en-US" sz="3200" baseline="-25000">
                <a:solidFill>
                  <a:srgbClr val="00CC00"/>
                </a:solidFill>
              </a:rPr>
              <a:t>AB</a:t>
            </a:r>
            <a:r>
              <a:rPr lang="en-US" sz="3200">
                <a:solidFill>
                  <a:srgbClr val="00CC00"/>
                </a:solidFill>
              </a:rPr>
              <a:t> = -11.55k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0CC00"/>
                </a:solidFill>
                <a:latin typeface="Symbol" pitchFamily="18" charset="2"/>
              </a:rPr>
              <a:t>w</a:t>
            </a:r>
            <a:r>
              <a:rPr lang="en-US" sz="3200" baseline="-25000">
                <a:solidFill>
                  <a:srgbClr val="00CC00"/>
                </a:solidFill>
              </a:rPr>
              <a:t>BC</a:t>
            </a:r>
            <a:r>
              <a:rPr lang="en-US" sz="3200">
                <a:solidFill>
                  <a:srgbClr val="00CC00"/>
                </a:solidFill>
              </a:rPr>
              <a:t> = -5k</a:t>
            </a:r>
          </a:p>
        </p:txBody>
      </p:sp>
      <p:sp>
        <p:nvSpPr>
          <p:cNvPr id="189449" name="Line 9"/>
          <p:cNvSpPr>
            <a:spLocks noChangeShapeType="1"/>
          </p:cNvSpPr>
          <p:nvPr/>
        </p:nvSpPr>
        <p:spPr bwMode="auto">
          <a:xfrm>
            <a:off x="4191000" y="4114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0" name="Line 10"/>
          <p:cNvSpPr>
            <a:spLocks noChangeShapeType="1"/>
          </p:cNvSpPr>
          <p:nvPr/>
        </p:nvSpPr>
        <p:spPr bwMode="auto">
          <a:xfrm flipH="1">
            <a:off x="7239000" y="2209800"/>
            <a:ext cx="609600" cy="8382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 flipH="1" flipV="1">
            <a:off x="7162800" y="1676400"/>
            <a:ext cx="685800" cy="4572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 flipH="1">
            <a:off x="6629400" y="2209800"/>
            <a:ext cx="1143000" cy="609600"/>
          </a:xfrm>
          <a:prstGeom prst="line">
            <a:avLst/>
          </a:prstGeom>
          <a:noFill/>
          <a:ln w="76200">
            <a:solidFill>
              <a:srgbClr val="33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3" name="Line 13"/>
          <p:cNvSpPr>
            <a:spLocks noChangeShapeType="1"/>
          </p:cNvSpPr>
          <p:nvPr/>
        </p:nvSpPr>
        <p:spPr bwMode="auto">
          <a:xfrm flipH="1" flipV="1">
            <a:off x="7315200" y="1295400"/>
            <a:ext cx="533400" cy="838200"/>
          </a:xfrm>
          <a:prstGeom prst="line">
            <a:avLst/>
          </a:prstGeom>
          <a:noFill/>
          <a:ln w="76200">
            <a:solidFill>
              <a:srgbClr val="33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  <p:bldP spid="39943" grpId="0" animBg="1"/>
      <p:bldP spid="39944" grpId="0" animBg="1"/>
      <p:bldP spid="189448" grpId="0" animBg="1"/>
      <p:bldP spid="189449" grpId="0" animBg="1"/>
      <p:bldP spid="189450" grpId="0" animBg="1"/>
      <p:bldP spid="189451" grpId="0" animBg="1"/>
      <p:bldP spid="189452" grpId="0" animBg="1"/>
      <p:bldP spid="18945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0" y="17463"/>
          <a:ext cx="9144000" cy="684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3" name="Visio" r:id="rId3" imgW="6745458" imgH="5406044" progId="Visio.Drawing.6">
                  <p:embed/>
                </p:oleObj>
              </mc:Choice>
              <mc:Fallback>
                <p:oleObj name="Visio" r:id="rId3" imgW="6745458" imgH="5406044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63"/>
                        <a:ext cx="9144000" cy="684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0" y="0"/>
            <a:ext cx="8534400" cy="1066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FF0000"/>
                </a:solidFill>
              </a:rPr>
              <a:t>Centripetal Terms: We know magnitudes and directions</a:t>
            </a:r>
            <a:endParaRPr lang="en-US" sz="3200" b="0" baseline="-25000">
              <a:solidFill>
                <a:srgbClr val="FF0000"/>
              </a:solidFill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0" y="6156325"/>
            <a:ext cx="8915400" cy="701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 dirty="0" err="1">
                <a:solidFill>
                  <a:srgbClr val="993300"/>
                </a:solidFill>
                <a:latin typeface="Symbol" pitchFamily="18" charset="2"/>
              </a:rPr>
              <a:t>a</a:t>
            </a:r>
            <a:r>
              <a:rPr lang="en-US" sz="3200" b="0" baseline="-25000" dirty="0" err="1">
                <a:solidFill>
                  <a:srgbClr val="993300"/>
                </a:solidFill>
              </a:rPr>
              <a:t>AB</a:t>
            </a:r>
            <a:r>
              <a:rPr lang="en-US" sz="3200" b="0" dirty="0" err="1">
                <a:solidFill>
                  <a:srgbClr val="993300"/>
                </a:solidFill>
              </a:rPr>
              <a:t>Xr</a:t>
            </a:r>
            <a:r>
              <a:rPr lang="en-US" sz="3200" b="0" baseline="-25000" dirty="0" err="1">
                <a:solidFill>
                  <a:srgbClr val="993300"/>
                </a:solidFill>
              </a:rPr>
              <a:t>B</a:t>
            </a:r>
            <a:r>
              <a:rPr lang="en-US" sz="3200" b="0" dirty="0">
                <a:solidFill>
                  <a:srgbClr val="FF0000"/>
                </a:solidFill>
              </a:rPr>
              <a:t> – </a:t>
            </a:r>
            <a:r>
              <a:rPr lang="en-US" sz="3200" b="0" dirty="0">
                <a:solidFill>
                  <a:srgbClr val="FF0066"/>
                </a:solidFill>
                <a:latin typeface="Symbol" pitchFamily="18" charset="2"/>
              </a:rPr>
              <a:t>w</a:t>
            </a:r>
            <a:r>
              <a:rPr lang="en-US" sz="3200" b="0" baseline="-25000" dirty="0">
                <a:solidFill>
                  <a:srgbClr val="FF0066"/>
                </a:solidFill>
              </a:rPr>
              <a:t>AB</a:t>
            </a:r>
            <a:r>
              <a:rPr lang="en-US" sz="3200" b="0" baseline="30000" dirty="0">
                <a:solidFill>
                  <a:srgbClr val="FF0066"/>
                </a:solidFill>
              </a:rPr>
              <a:t>2</a:t>
            </a:r>
            <a:r>
              <a:rPr lang="en-US" sz="3200" b="0" dirty="0">
                <a:solidFill>
                  <a:srgbClr val="FF0066"/>
                </a:solidFill>
              </a:rPr>
              <a:t>*</a:t>
            </a:r>
            <a:r>
              <a:rPr lang="en-US" sz="3200" b="0" dirty="0" err="1">
                <a:solidFill>
                  <a:srgbClr val="FF0066"/>
                </a:solidFill>
              </a:rPr>
              <a:t>r</a:t>
            </a:r>
            <a:r>
              <a:rPr lang="en-US" sz="3200" b="0" baseline="-25000" dirty="0" err="1">
                <a:solidFill>
                  <a:srgbClr val="FF0066"/>
                </a:solidFill>
              </a:rPr>
              <a:t>B</a:t>
            </a:r>
            <a:r>
              <a:rPr lang="en-US" sz="3200" b="0" dirty="0">
                <a:solidFill>
                  <a:srgbClr val="0000CC"/>
                </a:solidFill>
              </a:rPr>
              <a:t> = </a:t>
            </a:r>
            <a:r>
              <a:rPr lang="en-US" b="0" dirty="0" err="1"/>
              <a:t>a</a:t>
            </a:r>
            <a:r>
              <a:rPr lang="en-US" b="0" baseline="-25000" dirty="0" err="1"/>
              <a:t>C</a:t>
            </a:r>
            <a:r>
              <a:rPr lang="en-US" b="0" dirty="0">
                <a:solidFill>
                  <a:srgbClr val="0000CC"/>
                </a:solidFill>
              </a:rPr>
              <a:t> +</a:t>
            </a:r>
            <a:r>
              <a:rPr lang="en-US" sz="3200" b="0" dirty="0">
                <a:solidFill>
                  <a:srgbClr val="FF0000"/>
                </a:solidFill>
              </a:rPr>
              <a:t> </a:t>
            </a:r>
            <a:r>
              <a:rPr lang="en-US" sz="3200" b="0" dirty="0" err="1">
                <a:solidFill>
                  <a:srgbClr val="336600"/>
                </a:solidFill>
                <a:latin typeface="Symbol" pitchFamily="18" charset="2"/>
              </a:rPr>
              <a:t>a</a:t>
            </a:r>
            <a:r>
              <a:rPr lang="en-US" sz="3200" b="0" baseline="-25000" dirty="0" err="1">
                <a:solidFill>
                  <a:srgbClr val="336600"/>
                </a:solidFill>
              </a:rPr>
              <a:t>BC</a:t>
            </a:r>
            <a:r>
              <a:rPr lang="en-US" sz="3200" b="0" dirty="0" err="1">
                <a:solidFill>
                  <a:srgbClr val="336600"/>
                </a:solidFill>
              </a:rPr>
              <a:t>Xr</a:t>
            </a:r>
            <a:r>
              <a:rPr lang="en-US" sz="3200" b="0" baseline="-25000" dirty="0" err="1">
                <a:solidFill>
                  <a:srgbClr val="336600"/>
                </a:solidFill>
              </a:rPr>
              <a:t>B</a:t>
            </a:r>
            <a:r>
              <a:rPr lang="en-US" sz="3200" b="0" baseline="-25000" dirty="0">
                <a:solidFill>
                  <a:srgbClr val="336600"/>
                </a:solidFill>
              </a:rPr>
              <a:t>/C</a:t>
            </a:r>
            <a:r>
              <a:rPr lang="en-US" sz="3200" b="0" dirty="0">
                <a:solidFill>
                  <a:srgbClr val="FF0000"/>
                </a:solidFill>
              </a:rPr>
              <a:t> </a:t>
            </a:r>
            <a:r>
              <a:rPr lang="en-US" sz="3200" b="0" dirty="0">
                <a:solidFill>
                  <a:srgbClr val="336600"/>
                </a:solidFill>
              </a:rPr>
              <a:t>– </a:t>
            </a:r>
            <a:r>
              <a:rPr lang="en-US" sz="3200" b="0" dirty="0">
                <a:solidFill>
                  <a:srgbClr val="336600"/>
                </a:solidFill>
                <a:latin typeface="Symbol" pitchFamily="18" charset="2"/>
              </a:rPr>
              <a:t>w</a:t>
            </a:r>
            <a:r>
              <a:rPr lang="en-US" sz="3200" b="0" baseline="-25000" dirty="0">
                <a:solidFill>
                  <a:srgbClr val="336600"/>
                </a:solidFill>
              </a:rPr>
              <a:t>BC</a:t>
            </a:r>
            <a:r>
              <a:rPr lang="en-US" sz="3200" b="0" baseline="30000" dirty="0">
                <a:solidFill>
                  <a:srgbClr val="336600"/>
                </a:solidFill>
              </a:rPr>
              <a:t>2</a:t>
            </a:r>
            <a:r>
              <a:rPr lang="en-US" sz="3200" b="0" dirty="0">
                <a:solidFill>
                  <a:srgbClr val="336600"/>
                </a:solidFill>
              </a:rPr>
              <a:t>*</a:t>
            </a:r>
            <a:r>
              <a:rPr lang="en-US" sz="3200" b="0" dirty="0" err="1">
                <a:solidFill>
                  <a:srgbClr val="336600"/>
                </a:solidFill>
              </a:rPr>
              <a:t>r</a:t>
            </a:r>
            <a:r>
              <a:rPr lang="en-US" sz="3200" b="0" baseline="-25000" dirty="0" err="1">
                <a:solidFill>
                  <a:srgbClr val="336600"/>
                </a:solidFill>
              </a:rPr>
              <a:t>B</a:t>
            </a:r>
            <a:r>
              <a:rPr lang="en-US" sz="3200" b="0" baseline="-25000" dirty="0">
                <a:solidFill>
                  <a:srgbClr val="336600"/>
                </a:solidFill>
              </a:rPr>
              <a:t>/C</a:t>
            </a:r>
          </a:p>
        </p:txBody>
      </p:sp>
      <p:sp>
        <p:nvSpPr>
          <p:cNvPr id="190469" name="Line 5"/>
          <p:cNvSpPr>
            <a:spLocks noChangeShapeType="1"/>
          </p:cNvSpPr>
          <p:nvPr/>
        </p:nvSpPr>
        <p:spPr bwMode="auto">
          <a:xfrm>
            <a:off x="2819400" y="4114800"/>
            <a:ext cx="160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0" name="Line 6"/>
          <p:cNvSpPr>
            <a:spLocks noChangeShapeType="1"/>
          </p:cNvSpPr>
          <p:nvPr/>
        </p:nvSpPr>
        <p:spPr bwMode="auto">
          <a:xfrm flipH="1">
            <a:off x="6858000" y="2286000"/>
            <a:ext cx="914400" cy="12192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1" name="Line 7"/>
          <p:cNvSpPr>
            <a:spLocks noChangeShapeType="1"/>
          </p:cNvSpPr>
          <p:nvPr/>
        </p:nvSpPr>
        <p:spPr bwMode="auto">
          <a:xfrm flipH="1">
            <a:off x="6629400" y="2209800"/>
            <a:ext cx="1143000" cy="609600"/>
          </a:xfrm>
          <a:prstGeom prst="line">
            <a:avLst/>
          </a:prstGeom>
          <a:noFill/>
          <a:ln w="76200">
            <a:solidFill>
              <a:srgbClr val="33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191000" y="2590800"/>
            <a:ext cx="2209800" cy="5794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 dirty="0">
                <a:solidFill>
                  <a:srgbClr val="336600"/>
                </a:solidFill>
              </a:rPr>
              <a:t>– </a:t>
            </a:r>
            <a:r>
              <a:rPr lang="en-US" sz="3200" b="0" dirty="0">
                <a:solidFill>
                  <a:srgbClr val="336600"/>
                </a:solidFill>
                <a:latin typeface="Symbol" pitchFamily="18" charset="2"/>
              </a:rPr>
              <a:t>w</a:t>
            </a:r>
            <a:r>
              <a:rPr lang="en-US" sz="3200" b="0" baseline="-25000" dirty="0">
                <a:solidFill>
                  <a:srgbClr val="336600"/>
                </a:solidFill>
              </a:rPr>
              <a:t>BC</a:t>
            </a:r>
            <a:r>
              <a:rPr lang="en-US" sz="3200" b="0" baseline="30000" dirty="0">
                <a:solidFill>
                  <a:srgbClr val="336600"/>
                </a:solidFill>
              </a:rPr>
              <a:t>2</a:t>
            </a:r>
            <a:r>
              <a:rPr lang="en-US" sz="3200" b="0" dirty="0">
                <a:solidFill>
                  <a:srgbClr val="336600"/>
                </a:solidFill>
              </a:rPr>
              <a:t>*</a:t>
            </a:r>
            <a:r>
              <a:rPr lang="en-US" sz="3200" b="0" dirty="0" err="1">
                <a:solidFill>
                  <a:srgbClr val="336600"/>
                </a:solidFill>
              </a:rPr>
              <a:t>r</a:t>
            </a:r>
            <a:r>
              <a:rPr lang="en-US" sz="3200" b="0" baseline="-25000" dirty="0" err="1">
                <a:solidFill>
                  <a:srgbClr val="336600"/>
                </a:solidFill>
              </a:rPr>
              <a:t>B</a:t>
            </a:r>
            <a:r>
              <a:rPr lang="en-US" sz="3200" b="0" baseline="-25000" dirty="0">
                <a:solidFill>
                  <a:srgbClr val="336600"/>
                </a:solidFill>
              </a:rPr>
              <a:t>/C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324600" y="3505200"/>
            <a:ext cx="1981200" cy="5794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– </a:t>
            </a:r>
            <a:r>
              <a:rPr lang="en-US" sz="3200" dirty="0">
                <a:solidFill>
                  <a:srgbClr val="FF0066"/>
                </a:solidFill>
                <a:latin typeface="Symbol" pitchFamily="18" charset="2"/>
              </a:rPr>
              <a:t>w</a:t>
            </a:r>
            <a:r>
              <a:rPr lang="en-US" sz="3200" baseline="-25000" dirty="0">
                <a:solidFill>
                  <a:srgbClr val="FF0066"/>
                </a:solidFill>
              </a:rPr>
              <a:t>AB</a:t>
            </a:r>
            <a:r>
              <a:rPr lang="en-US" sz="3200" baseline="30000" dirty="0">
                <a:solidFill>
                  <a:srgbClr val="FF0066"/>
                </a:solidFill>
              </a:rPr>
              <a:t>2</a:t>
            </a:r>
            <a:r>
              <a:rPr lang="en-US" sz="3200" dirty="0">
                <a:solidFill>
                  <a:srgbClr val="FF0066"/>
                </a:solidFill>
              </a:rPr>
              <a:t>*</a:t>
            </a:r>
            <a:r>
              <a:rPr lang="en-US" sz="3200" dirty="0" err="1">
                <a:solidFill>
                  <a:srgbClr val="FF0066"/>
                </a:solidFill>
              </a:rPr>
              <a:t>r</a:t>
            </a:r>
            <a:r>
              <a:rPr lang="en-US" sz="3200" baseline="-25000" dirty="0" err="1">
                <a:solidFill>
                  <a:srgbClr val="FF0066"/>
                </a:solidFill>
              </a:rPr>
              <a:t>B</a:t>
            </a:r>
            <a:endParaRPr lang="en-US" sz="3200" baseline="-25000" dirty="0">
              <a:solidFill>
                <a:srgbClr val="FF0066"/>
              </a:solidFill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00400" y="3962400"/>
            <a:ext cx="609600" cy="5794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/>
              <a:t>a</a:t>
            </a:r>
            <a:r>
              <a:rPr lang="en-US" sz="3200" baseline="-25000"/>
              <a:t>C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295400"/>
            <a:ext cx="8534400" cy="1066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FF0000"/>
                </a:solidFill>
              </a:rPr>
              <a:t>We now can solve two simultaneous vector equations for </a:t>
            </a:r>
            <a:r>
              <a:rPr lang="en-US" sz="3200">
                <a:solidFill>
                  <a:srgbClr val="FF0066"/>
                </a:solidFill>
                <a:latin typeface="Symbol" pitchFamily="18" charset="2"/>
              </a:rPr>
              <a:t>a</a:t>
            </a:r>
            <a:r>
              <a:rPr lang="en-US" sz="3200" baseline="-25000">
                <a:solidFill>
                  <a:srgbClr val="FF0066"/>
                </a:solidFill>
              </a:rPr>
              <a:t>AB </a:t>
            </a:r>
            <a:r>
              <a:rPr lang="en-US" sz="3200">
                <a:solidFill>
                  <a:srgbClr val="FF0066"/>
                </a:solidFill>
              </a:rPr>
              <a:t>and </a:t>
            </a:r>
            <a:r>
              <a:rPr lang="en-US" sz="3200">
                <a:solidFill>
                  <a:srgbClr val="336600"/>
                </a:solidFill>
                <a:latin typeface="Symbol" pitchFamily="18" charset="2"/>
              </a:rPr>
              <a:t>a</a:t>
            </a:r>
            <a:r>
              <a:rPr lang="en-US" sz="3200" baseline="-25000">
                <a:solidFill>
                  <a:srgbClr val="336600"/>
                </a:solidFill>
              </a:rPr>
              <a:t>BC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  <p:bldP spid="190469" grpId="0" animBg="1"/>
      <p:bldP spid="190470" grpId="0" animBg="1"/>
      <p:bldP spid="190471" grpId="0" animBg="1"/>
      <p:bldP spid="2" grpId="0" animBg="1"/>
      <p:bldP spid="39943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81000" y="0"/>
            <a:ext cx="8610600" cy="13112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ea typeface="ＭＳ Ｐゴシック" pitchFamily="34" charset="-128"/>
              </a:rPr>
              <a:t>Vector Product is NOT commutative!</a:t>
            </a:r>
          </a:p>
        </p:txBody>
      </p:sp>
      <p:pic>
        <p:nvPicPr>
          <p:cNvPr id="6147" name="Picture 4" descr="fig_05_004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2296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0" y="17463"/>
          <a:ext cx="9144000" cy="684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45" name="Visio" r:id="rId3" imgW="6745458" imgH="5406044" progId="Visio.Drawing.6">
                  <p:embed/>
                </p:oleObj>
              </mc:Choice>
              <mc:Fallback>
                <p:oleObj name="Visio" r:id="rId3" imgW="6745458" imgH="5406044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63"/>
                        <a:ext cx="9144000" cy="684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0" y="6156325"/>
            <a:ext cx="8915400" cy="701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993300"/>
                </a:solidFill>
                <a:latin typeface="Symbol" pitchFamily="18" charset="2"/>
              </a:rPr>
              <a:t>a</a:t>
            </a:r>
            <a:r>
              <a:rPr lang="en-US" sz="3200" b="0" baseline="-25000">
                <a:solidFill>
                  <a:srgbClr val="993300"/>
                </a:solidFill>
              </a:rPr>
              <a:t>AB</a:t>
            </a:r>
            <a:r>
              <a:rPr lang="en-US" sz="3200" b="0">
                <a:solidFill>
                  <a:srgbClr val="993300"/>
                </a:solidFill>
              </a:rPr>
              <a:t>Xr</a:t>
            </a:r>
            <a:r>
              <a:rPr lang="en-US" sz="3200" b="0" baseline="-25000">
                <a:solidFill>
                  <a:srgbClr val="993300"/>
                </a:solidFill>
              </a:rPr>
              <a:t>B</a:t>
            </a:r>
            <a:r>
              <a:rPr lang="en-US" sz="3200" b="0">
                <a:solidFill>
                  <a:srgbClr val="FF0000"/>
                </a:solidFill>
              </a:rPr>
              <a:t> – </a:t>
            </a:r>
            <a:r>
              <a:rPr lang="en-US" sz="3200" b="0">
                <a:solidFill>
                  <a:srgbClr val="FF0066"/>
                </a:solidFill>
                <a:latin typeface="Symbol" pitchFamily="18" charset="2"/>
              </a:rPr>
              <a:t>w</a:t>
            </a:r>
            <a:r>
              <a:rPr lang="en-US" sz="3200" b="0" baseline="-25000">
                <a:solidFill>
                  <a:srgbClr val="FF0066"/>
                </a:solidFill>
              </a:rPr>
              <a:t>AB</a:t>
            </a:r>
            <a:r>
              <a:rPr lang="en-US" sz="3200" b="0" baseline="30000">
                <a:solidFill>
                  <a:srgbClr val="FF0066"/>
                </a:solidFill>
              </a:rPr>
              <a:t>2</a:t>
            </a:r>
            <a:r>
              <a:rPr lang="en-US" sz="3200" b="0">
                <a:solidFill>
                  <a:srgbClr val="FF0066"/>
                </a:solidFill>
              </a:rPr>
              <a:t>*r</a:t>
            </a:r>
            <a:r>
              <a:rPr lang="en-US" sz="3200" b="0" baseline="-25000">
                <a:solidFill>
                  <a:srgbClr val="FF0066"/>
                </a:solidFill>
              </a:rPr>
              <a:t>B</a:t>
            </a:r>
            <a:r>
              <a:rPr lang="en-US" sz="3200" b="0">
                <a:solidFill>
                  <a:srgbClr val="0000CC"/>
                </a:solidFill>
              </a:rPr>
              <a:t> = </a:t>
            </a:r>
            <a:r>
              <a:rPr lang="en-US" b="0"/>
              <a:t>a</a:t>
            </a:r>
            <a:r>
              <a:rPr lang="en-US" b="0" baseline="-25000"/>
              <a:t>C</a:t>
            </a:r>
            <a:r>
              <a:rPr lang="en-US" b="0">
                <a:solidFill>
                  <a:srgbClr val="0000CC"/>
                </a:solidFill>
              </a:rPr>
              <a:t> +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>
                <a:solidFill>
                  <a:srgbClr val="336600"/>
                </a:solidFill>
                <a:latin typeface="Symbol" pitchFamily="18" charset="2"/>
              </a:rPr>
              <a:t>a</a:t>
            </a:r>
            <a:r>
              <a:rPr lang="en-US" sz="3200" b="0" baseline="-25000">
                <a:solidFill>
                  <a:srgbClr val="336600"/>
                </a:solidFill>
              </a:rPr>
              <a:t>BC</a:t>
            </a:r>
            <a:r>
              <a:rPr lang="en-US" sz="3200" b="0">
                <a:solidFill>
                  <a:srgbClr val="336600"/>
                </a:solidFill>
              </a:rPr>
              <a:t>Xr</a:t>
            </a:r>
            <a:r>
              <a:rPr lang="en-US" sz="3200" b="0" baseline="-25000">
                <a:solidFill>
                  <a:srgbClr val="336600"/>
                </a:solidFill>
              </a:rPr>
              <a:t>B/C</a:t>
            </a:r>
            <a:r>
              <a:rPr lang="en-US" sz="3200" b="0">
                <a:solidFill>
                  <a:srgbClr val="FF0000"/>
                </a:solidFill>
              </a:rPr>
              <a:t> </a:t>
            </a:r>
            <a:r>
              <a:rPr lang="en-US" sz="3200" b="0">
                <a:solidFill>
                  <a:srgbClr val="336600"/>
                </a:solidFill>
              </a:rPr>
              <a:t>– </a:t>
            </a:r>
            <a:r>
              <a:rPr lang="en-US" sz="3200" b="0">
                <a:solidFill>
                  <a:srgbClr val="336600"/>
                </a:solidFill>
                <a:latin typeface="Symbol" pitchFamily="18" charset="2"/>
              </a:rPr>
              <a:t>w</a:t>
            </a:r>
            <a:r>
              <a:rPr lang="en-US" sz="3200" b="0" baseline="-25000">
                <a:solidFill>
                  <a:srgbClr val="336600"/>
                </a:solidFill>
              </a:rPr>
              <a:t>BC</a:t>
            </a:r>
            <a:r>
              <a:rPr lang="en-US" sz="3200" b="0" baseline="30000">
                <a:solidFill>
                  <a:srgbClr val="336600"/>
                </a:solidFill>
              </a:rPr>
              <a:t>2</a:t>
            </a:r>
            <a:r>
              <a:rPr lang="en-US" sz="3200" b="0">
                <a:solidFill>
                  <a:srgbClr val="336600"/>
                </a:solidFill>
              </a:rPr>
              <a:t>*r</a:t>
            </a:r>
            <a:r>
              <a:rPr lang="en-US" sz="3200" b="0" baseline="-25000">
                <a:solidFill>
                  <a:srgbClr val="336600"/>
                </a:solidFill>
              </a:rPr>
              <a:t>B/C</a:t>
            </a:r>
          </a:p>
        </p:txBody>
      </p:sp>
      <p:graphicFrame>
        <p:nvGraphicFramePr>
          <p:cNvPr id="191494" name="Object 6"/>
          <p:cNvGraphicFramePr>
            <a:graphicFrameLocks noChangeAspect="1"/>
          </p:cNvGraphicFramePr>
          <p:nvPr/>
        </p:nvGraphicFramePr>
        <p:xfrm>
          <a:off x="0" y="0"/>
          <a:ext cx="914400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46" name="Image" r:id="rId5" imgW="13889163" imgH="3329333" progId="Photoshop.Image.4">
                  <p:embed/>
                </p:oleObj>
              </mc:Choice>
              <mc:Fallback>
                <p:oleObj name="Image" r:id="rId5" imgW="13889163" imgH="3329333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_05_011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42900"/>
            <a:ext cx="70564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64013" y="6642100"/>
            <a:ext cx="811212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272727"/>
                </a:solidFill>
                <a:latin typeface="Times New Roman" pitchFamily="18" charset="0"/>
              </a:rPr>
              <a:t>fig_05_11</a:t>
            </a:r>
          </a:p>
        </p:txBody>
      </p:sp>
      <p:sp>
        <p:nvSpPr>
          <p:cNvPr id="112644" name="Rectangle 4" hidden="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fig_05_011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1905000" y="0"/>
            <a:ext cx="4816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/>
              <a:t>16.8 Relative Motion</a:t>
            </a:r>
          </a:p>
        </p:txBody>
      </p:sp>
      <p:graphicFrame>
        <p:nvGraphicFramePr>
          <p:cNvPr id="126985" name="Object 9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685800"/>
          <a:ext cx="91440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0" name="Visio" r:id="rId6" imgW="5425909" imgH="491836" progId="Visio.Drawing.6">
                  <p:embed/>
                </p:oleObj>
              </mc:Choice>
              <mc:Fallback>
                <p:oleObj name="Visio" r:id="rId6" imgW="5425909" imgH="491836" progId="Visio.Drawing.6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9144000" cy="82867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7" descr="fig_05_013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162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4" hidden="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fig_05_011</a:t>
            </a:r>
          </a:p>
        </p:txBody>
      </p:sp>
      <p:sp>
        <p:nvSpPr>
          <p:cNvPr id="113668" name="Text Box 5"/>
          <p:cNvSpPr txBox="1">
            <a:spLocks noChangeArrowheads="1"/>
          </p:cNvSpPr>
          <p:nvPr/>
        </p:nvSpPr>
        <p:spPr bwMode="auto">
          <a:xfrm>
            <a:off x="1905000" y="0"/>
            <a:ext cx="4816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/>
              <a:t>16.8 Relative Motion</a:t>
            </a:r>
          </a:p>
        </p:txBody>
      </p:sp>
      <p:graphicFrame>
        <p:nvGraphicFramePr>
          <p:cNvPr id="133126" name="Object 6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685800"/>
          <a:ext cx="91440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3" name="Visio" r:id="rId5" imgW="5425909" imgH="491836" progId="Visio.Drawing.6">
                  <p:embed/>
                </p:oleObj>
              </mc:Choice>
              <mc:Fallback>
                <p:oleObj name="Visio" r:id="rId5" imgW="5425909" imgH="491836" progId="Visio.Drawing.6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9144000" cy="82867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4042"/>
            <a:ext cx="6897371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Line 5"/>
          <p:cNvSpPr>
            <a:spLocks noChangeShapeType="1"/>
          </p:cNvSpPr>
          <p:nvPr/>
        </p:nvSpPr>
        <p:spPr bwMode="auto">
          <a:xfrm flipH="1">
            <a:off x="5947994" y="2362201"/>
            <a:ext cx="1976806" cy="88861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5257800" y="228600"/>
            <a:ext cx="3666388" cy="144655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336600"/>
                </a:solidFill>
              </a:rPr>
              <a:t>Seen from </a:t>
            </a:r>
            <a:r>
              <a:rPr lang="en-US" sz="4400" dirty="0" smtClean="0">
                <a:solidFill>
                  <a:srgbClr val="336600"/>
                </a:solidFill>
              </a:rPr>
              <a:t>P:</a:t>
            </a:r>
            <a:endParaRPr lang="en-US" sz="4400" dirty="0">
              <a:solidFill>
                <a:srgbClr val="336600"/>
              </a:solidFill>
            </a:endParaRPr>
          </a:p>
          <a:p>
            <a:pPr eaLnBrk="1" hangingPunct="1"/>
            <a:r>
              <a:rPr lang="en-US" sz="4400" dirty="0" err="1" smtClean="0">
                <a:solidFill>
                  <a:srgbClr val="00B050"/>
                </a:solidFill>
              </a:rPr>
              <a:t>v</a:t>
            </a:r>
            <a:r>
              <a:rPr lang="en-US" sz="4400" baseline="-25000" dirty="0" err="1" smtClean="0">
                <a:solidFill>
                  <a:srgbClr val="00B050"/>
                </a:solidFill>
              </a:rPr>
              <a:t>A</a:t>
            </a:r>
            <a:r>
              <a:rPr lang="en-US" sz="4400" dirty="0" smtClean="0">
                <a:solidFill>
                  <a:srgbClr val="00B050"/>
                </a:solidFill>
              </a:rPr>
              <a:t> </a:t>
            </a:r>
            <a:r>
              <a:rPr lang="en-US" sz="4400" dirty="0">
                <a:solidFill>
                  <a:srgbClr val="00B050"/>
                </a:solidFill>
              </a:rPr>
              <a:t>= </a:t>
            </a:r>
            <a:r>
              <a:rPr lang="en-US" sz="4400" dirty="0">
                <a:solidFill>
                  <a:srgbClr val="00B050"/>
                </a:solidFill>
                <a:latin typeface="Symbol" pitchFamily="18" charset="2"/>
              </a:rPr>
              <a:t>w</a:t>
            </a:r>
            <a:r>
              <a:rPr lang="en-US" sz="4400" baseline="-25000" dirty="0">
                <a:solidFill>
                  <a:srgbClr val="00B050"/>
                </a:solidFill>
                <a:latin typeface="Symbol" pitchFamily="18" charset="2"/>
              </a:rPr>
              <a:t>o</a:t>
            </a:r>
            <a:r>
              <a:rPr lang="en-US" sz="4400" dirty="0">
                <a:solidFill>
                  <a:srgbClr val="00B050"/>
                </a:solidFill>
              </a:rPr>
              <a:t> x r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0" y="222201"/>
            <a:ext cx="4267200" cy="2185214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0000FF"/>
                </a:solidFill>
              </a:rPr>
              <a:t>Seen from </a:t>
            </a:r>
            <a:r>
              <a:rPr lang="en-US" sz="4400" dirty="0" smtClean="0">
                <a:solidFill>
                  <a:srgbClr val="0000FF"/>
                </a:solidFill>
              </a:rPr>
              <a:t>B:</a:t>
            </a:r>
            <a:endParaRPr lang="en-US" sz="44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4400" dirty="0" err="1" smtClean="0">
                <a:solidFill>
                  <a:srgbClr val="0000FF"/>
                </a:solidFill>
              </a:rPr>
              <a:t>v</a:t>
            </a:r>
            <a:r>
              <a:rPr lang="en-US" sz="4400" baseline="-25000" dirty="0" err="1" smtClean="0">
                <a:solidFill>
                  <a:srgbClr val="0000FF"/>
                </a:solidFill>
              </a:rPr>
              <a:t>A</a:t>
            </a:r>
            <a:r>
              <a:rPr lang="en-US" sz="4400" dirty="0" smtClean="0">
                <a:solidFill>
                  <a:srgbClr val="0000FF"/>
                </a:solidFill>
              </a:rPr>
              <a:t> </a:t>
            </a:r>
            <a:r>
              <a:rPr lang="en-US" sz="4400" dirty="0">
                <a:solidFill>
                  <a:srgbClr val="0000FF"/>
                </a:solidFill>
              </a:rPr>
              <a:t>= </a:t>
            </a:r>
            <a:r>
              <a:rPr lang="en-US" sz="4400" dirty="0" err="1" smtClean="0">
                <a:solidFill>
                  <a:srgbClr val="FF0000"/>
                </a:solidFill>
              </a:rPr>
              <a:t>v</a:t>
            </a:r>
            <a:r>
              <a:rPr lang="en-US" sz="4400" baseline="-25000" dirty="0" err="1" smtClean="0">
                <a:solidFill>
                  <a:srgbClr val="FF0000"/>
                </a:solidFill>
              </a:rPr>
              <a:t>B,rel</a:t>
            </a:r>
            <a:r>
              <a:rPr lang="en-US" sz="4400" baseline="-25000" dirty="0" smtClean="0">
                <a:solidFill>
                  <a:srgbClr val="0000FF"/>
                </a:solidFill>
              </a:rPr>
              <a:t> </a:t>
            </a:r>
            <a:r>
              <a:rPr lang="en-US" sz="4400" dirty="0">
                <a:solidFill>
                  <a:srgbClr val="0000FF"/>
                </a:solidFill>
              </a:rPr>
              <a:t>+ </a:t>
            </a:r>
            <a:endParaRPr lang="en-US" sz="44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sz="4400" dirty="0" err="1" smtClean="0">
                <a:latin typeface="Symbol" pitchFamily="18" charset="2"/>
              </a:rPr>
              <a:t>w</a:t>
            </a:r>
            <a:r>
              <a:rPr lang="en-US" sz="4400" baseline="-25000" dirty="0" err="1" smtClean="0">
                <a:latin typeface="Symbol" pitchFamily="18" charset="2"/>
              </a:rPr>
              <a:t>AB</a:t>
            </a:r>
            <a:r>
              <a:rPr lang="en-US" sz="4400" dirty="0" smtClean="0"/>
              <a:t> </a:t>
            </a:r>
            <a:r>
              <a:rPr lang="en-US" sz="4800" dirty="0"/>
              <a:t>x </a:t>
            </a:r>
            <a:r>
              <a:rPr lang="en-US" sz="4800" dirty="0" err="1" smtClean="0"/>
              <a:t>r</a:t>
            </a:r>
            <a:r>
              <a:rPr lang="en-US" sz="4800" baseline="-25000" dirty="0" err="1" smtClean="0"/>
              <a:t>A</a:t>
            </a:r>
            <a:r>
              <a:rPr lang="en-US" sz="4800" baseline="-25000" dirty="0" smtClean="0"/>
              <a:t>/B</a:t>
            </a:r>
            <a:endParaRPr lang="en-US" sz="4800" baseline="-25000" dirty="0"/>
          </a:p>
        </p:txBody>
      </p:sp>
      <p:sp>
        <p:nvSpPr>
          <p:cNvPr id="37896" name="Line 5"/>
          <p:cNvSpPr>
            <a:spLocks noChangeShapeType="1"/>
          </p:cNvSpPr>
          <p:nvPr/>
        </p:nvSpPr>
        <p:spPr bwMode="auto">
          <a:xfrm flipH="1" flipV="1">
            <a:off x="6248396" y="5479760"/>
            <a:ext cx="2675792" cy="79204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Line 8"/>
          <p:cNvSpPr>
            <a:spLocks noChangeShapeType="1"/>
          </p:cNvSpPr>
          <p:nvPr/>
        </p:nvSpPr>
        <p:spPr bwMode="auto">
          <a:xfrm flipH="1">
            <a:off x="6230811" y="4326209"/>
            <a:ext cx="1916137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 flipH="1" flipV="1">
            <a:off x="8085988" y="4244292"/>
            <a:ext cx="838200" cy="195130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 flipV="1">
            <a:off x="4572000" y="2833400"/>
            <a:ext cx="1257300" cy="336244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295900" y="2722685"/>
            <a:ext cx="652094" cy="2992315"/>
          </a:xfrm>
          <a:prstGeom prst="line">
            <a:avLst/>
          </a:prstGeom>
          <a:ln w="158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61273" y="6150114"/>
            <a:ext cx="2551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Velocities</a:t>
            </a:r>
            <a:endParaRPr lang="en-US" dirty="0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 flipV="1">
            <a:off x="5410200" y="2362201"/>
            <a:ext cx="419100" cy="813206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nimBg="1"/>
      <p:bldP spid="37893" grpId="0" animBg="1"/>
      <p:bldP spid="37896" grpId="0" animBg="1"/>
      <p:bldP spid="2" grpId="0" animBg="1"/>
      <p:bldP spid="3" grpId="0" animBg="1"/>
      <p:bldP spid="3" grpId="1" animBg="1"/>
      <p:bldP spid="12" grpId="0" animBg="1"/>
      <p:bldP spid="17" grpId="0" animBg="1"/>
      <p:bldP spid="17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81" y="1815539"/>
            <a:ext cx="63817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Line 5"/>
          <p:cNvSpPr>
            <a:spLocks noChangeShapeType="1"/>
          </p:cNvSpPr>
          <p:nvPr/>
        </p:nvSpPr>
        <p:spPr bwMode="auto">
          <a:xfrm flipV="1">
            <a:off x="5866685" y="2584356"/>
            <a:ext cx="1365739" cy="6664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4685888" y="203330"/>
            <a:ext cx="4647170" cy="144655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336600"/>
                </a:solidFill>
              </a:rPr>
              <a:t>Seen from </a:t>
            </a:r>
            <a:r>
              <a:rPr lang="en-US" sz="4400" dirty="0" smtClean="0">
                <a:solidFill>
                  <a:srgbClr val="336600"/>
                </a:solidFill>
              </a:rPr>
              <a:t>P:</a:t>
            </a:r>
            <a:endParaRPr lang="en-US" sz="4400" dirty="0">
              <a:solidFill>
                <a:srgbClr val="336600"/>
              </a:solidFill>
            </a:endParaRPr>
          </a:p>
          <a:p>
            <a:pPr eaLnBrk="1" hangingPunct="1"/>
            <a:r>
              <a:rPr lang="en-US" sz="4400" dirty="0" err="1" smtClean="0">
                <a:solidFill>
                  <a:srgbClr val="00B050"/>
                </a:solidFill>
              </a:rPr>
              <a:t>a</a:t>
            </a:r>
            <a:r>
              <a:rPr lang="en-US" sz="4400" baseline="-25000" dirty="0" err="1" smtClean="0">
                <a:solidFill>
                  <a:srgbClr val="00B050"/>
                </a:solidFill>
              </a:rPr>
              <a:t>A</a:t>
            </a:r>
            <a:r>
              <a:rPr lang="en-US" sz="4400" dirty="0" smtClean="0">
                <a:solidFill>
                  <a:srgbClr val="00B050"/>
                </a:solidFill>
              </a:rPr>
              <a:t> </a:t>
            </a:r>
            <a:r>
              <a:rPr lang="en-US" sz="4400" dirty="0">
                <a:solidFill>
                  <a:srgbClr val="00B050"/>
                </a:solidFill>
              </a:rPr>
              <a:t>= </a:t>
            </a:r>
            <a:r>
              <a:rPr lang="en-US" sz="4400" dirty="0" err="1" smtClean="0">
                <a:solidFill>
                  <a:srgbClr val="00B050"/>
                </a:solidFill>
                <a:latin typeface="Symbol" pitchFamily="18" charset="2"/>
              </a:rPr>
              <a:t>a</a:t>
            </a:r>
            <a:r>
              <a:rPr lang="en-US" sz="4400" baseline="-25000" dirty="0" err="1" smtClean="0">
                <a:solidFill>
                  <a:srgbClr val="00B050"/>
                </a:solidFill>
                <a:latin typeface="Symbol" pitchFamily="18" charset="2"/>
              </a:rPr>
              <a:t>o</a:t>
            </a:r>
            <a:r>
              <a:rPr lang="en-US" sz="4400" dirty="0" smtClean="0">
                <a:solidFill>
                  <a:srgbClr val="00B050"/>
                </a:solidFill>
              </a:rPr>
              <a:t> </a:t>
            </a:r>
            <a:r>
              <a:rPr lang="en-US" sz="4400" dirty="0">
                <a:solidFill>
                  <a:srgbClr val="00B050"/>
                </a:solidFill>
              </a:rPr>
              <a:t>x </a:t>
            </a:r>
            <a:r>
              <a:rPr lang="en-US" sz="4400" dirty="0" err="1" smtClean="0">
                <a:solidFill>
                  <a:srgbClr val="00B050"/>
                </a:solidFill>
              </a:rPr>
              <a:t>r+centr</a:t>
            </a:r>
            <a:r>
              <a:rPr lang="en-US" sz="4400" dirty="0" smtClean="0">
                <a:solidFill>
                  <a:srgbClr val="00B050"/>
                </a:solidFill>
              </a:rPr>
              <a:t>.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0" y="222201"/>
            <a:ext cx="4572000" cy="2185214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dirty="0">
                <a:solidFill>
                  <a:srgbClr val="0000FF"/>
                </a:solidFill>
              </a:rPr>
              <a:t>Seen from </a:t>
            </a:r>
            <a:r>
              <a:rPr lang="en-US" sz="4400" dirty="0" smtClean="0">
                <a:solidFill>
                  <a:srgbClr val="0000FF"/>
                </a:solidFill>
              </a:rPr>
              <a:t>B:</a:t>
            </a:r>
            <a:endParaRPr lang="en-US" sz="44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4400" dirty="0" err="1" smtClean="0">
                <a:solidFill>
                  <a:srgbClr val="0000FF"/>
                </a:solidFill>
              </a:rPr>
              <a:t>a</a:t>
            </a:r>
            <a:r>
              <a:rPr lang="en-US" sz="4400" baseline="-25000" dirty="0" err="1" smtClean="0">
                <a:solidFill>
                  <a:srgbClr val="0000FF"/>
                </a:solidFill>
              </a:rPr>
              <a:t>A</a:t>
            </a:r>
            <a:r>
              <a:rPr lang="en-US" sz="4400" dirty="0" smtClean="0">
                <a:solidFill>
                  <a:srgbClr val="0000FF"/>
                </a:solidFill>
              </a:rPr>
              <a:t> </a:t>
            </a:r>
            <a:r>
              <a:rPr lang="en-US" sz="4400" dirty="0">
                <a:solidFill>
                  <a:srgbClr val="0000FF"/>
                </a:solidFill>
              </a:rPr>
              <a:t>= </a:t>
            </a:r>
            <a:r>
              <a:rPr lang="en-US" sz="4400" dirty="0" err="1" smtClean="0">
                <a:solidFill>
                  <a:srgbClr val="FF0000"/>
                </a:solidFill>
              </a:rPr>
              <a:t>a</a:t>
            </a:r>
            <a:r>
              <a:rPr lang="en-US" sz="4400" baseline="-25000" dirty="0" err="1" smtClean="0">
                <a:solidFill>
                  <a:srgbClr val="FF0000"/>
                </a:solidFill>
              </a:rPr>
              <a:t>A,rel</a:t>
            </a:r>
            <a:r>
              <a:rPr lang="en-US" sz="4400" baseline="-25000" dirty="0" smtClean="0">
                <a:solidFill>
                  <a:srgbClr val="0000FF"/>
                </a:solidFill>
              </a:rPr>
              <a:t> </a:t>
            </a:r>
            <a:r>
              <a:rPr lang="en-US" sz="44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  <a:latin typeface="Symbol" panose="05050102010706020507" pitchFamily="18" charset="2"/>
              </a:rPr>
              <a:t>w</a:t>
            </a:r>
            <a:r>
              <a:rPr lang="en-US" sz="3200" dirty="0" smtClean="0">
                <a:solidFill>
                  <a:srgbClr val="0000FF"/>
                </a:solidFill>
              </a:rPr>
              <a:t>xv</a:t>
            </a:r>
            <a:r>
              <a:rPr lang="en-US" sz="3200" baseline="-25000" dirty="0" smtClean="0">
                <a:solidFill>
                  <a:srgbClr val="0000FF"/>
                </a:solidFill>
              </a:rPr>
              <a:t>rel</a:t>
            </a:r>
            <a:endParaRPr lang="en-US" sz="4400" baseline="-250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sz="4400" dirty="0" err="1" smtClean="0">
                <a:solidFill>
                  <a:srgbClr val="993300"/>
                </a:solidFill>
                <a:latin typeface="Symbol" pitchFamily="18" charset="2"/>
              </a:rPr>
              <a:t>a</a:t>
            </a:r>
            <a:r>
              <a:rPr lang="en-US" sz="4400" baseline="-25000" dirty="0" err="1" smtClean="0">
                <a:solidFill>
                  <a:srgbClr val="993300"/>
                </a:solidFill>
                <a:latin typeface="Symbol" pitchFamily="18" charset="2"/>
              </a:rPr>
              <a:t>AB</a:t>
            </a:r>
            <a:r>
              <a:rPr lang="en-US" sz="4400" dirty="0" smtClean="0">
                <a:solidFill>
                  <a:srgbClr val="993300"/>
                </a:solidFill>
              </a:rPr>
              <a:t> </a:t>
            </a:r>
            <a:r>
              <a:rPr lang="en-US" sz="4800" dirty="0">
                <a:solidFill>
                  <a:srgbClr val="993300"/>
                </a:solidFill>
              </a:rPr>
              <a:t>x </a:t>
            </a:r>
            <a:r>
              <a:rPr lang="en-US" sz="3600" dirty="0" err="1" smtClean="0">
                <a:solidFill>
                  <a:srgbClr val="993300"/>
                </a:solidFill>
              </a:rPr>
              <a:t>r</a:t>
            </a:r>
            <a:r>
              <a:rPr lang="en-US" sz="3600" baseline="-25000" dirty="0" err="1" smtClean="0">
                <a:solidFill>
                  <a:srgbClr val="993300"/>
                </a:solidFill>
              </a:rPr>
              <a:t>A</a:t>
            </a:r>
            <a:r>
              <a:rPr lang="en-US" sz="3600" baseline="-25000" dirty="0" smtClean="0">
                <a:solidFill>
                  <a:srgbClr val="993300"/>
                </a:solidFill>
              </a:rPr>
              <a:t>/</a:t>
            </a:r>
            <a:r>
              <a:rPr lang="en-US" sz="3600" baseline="-25000" dirty="0" err="1" smtClean="0">
                <a:solidFill>
                  <a:srgbClr val="993300"/>
                </a:solidFill>
              </a:rPr>
              <a:t>B</a:t>
            </a:r>
            <a:r>
              <a:rPr lang="en-US" sz="3600" dirty="0" err="1" smtClean="0">
                <a:solidFill>
                  <a:srgbClr val="993300"/>
                </a:solidFill>
              </a:rPr>
              <a:t>+centrip</a:t>
            </a:r>
            <a:r>
              <a:rPr lang="en-US" sz="3600" dirty="0" smtClean="0"/>
              <a:t>.</a:t>
            </a:r>
            <a:endParaRPr lang="en-US" sz="4800" dirty="0"/>
          </a:p>
        </p:txBody>
      </p:sp>
      <p:sp>
        <p:nvSpPr>
          <p:cNvPr id="37895" name="Line 9"/>
          <p:cNvSpPr>
            <a:spLocks noChangeShapeType="1"/>
          </p:cNvSpPr>
          <p:nvPr/>
        </p:nvSpPr>
        <p:spPr bwMode="auto">
          <a:xfrm flipH="1" flipV="1">
            <a:off x="5200650" y="2227385"/>
            <a:ext cx="533400" cy="990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 flipV="1">
            <a:off x="4572000" y="3028656"/>
            <a:ext cx="1257300" cy="222153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200650" y="2722685"/>
            <a:ext cx="747344" cy="3449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5"/>
          <p:cNvSpPr>
            <a:spLocks noChangeShapeType="1"/>
          </p:cNvSpPr>
          <p:nvPr/>
        </p:nvSpPr>
        <p:spPr bwMode="auto">
          <a:xfrm flipH="1">
            <a:off x="5574322" y="3250812"/>
            <a:ext cx="254978" cy="119663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4408756" y="3296458"/>
            <a:ext cx="1409700" cy="665942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H="1" flipV="1">
            <a:off x="7685943" y="3677088"/>
            <a:ext cx="1257300" cy="222153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H="1">
            <a:off x="7430965" y="3608801"/>
            <a:ext cx="254978" cy="119663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7574173" y="6255946"/>
            <a:ext cx="1225861" cy="518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flipH="1" flipV="1">
            <a:off x="8295543" y="5279931"/>
            <a:ext cx="533400" cy="9906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7156939" y="5279931"/>
            <a:ext cx="1157654" cy="602783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 flipV="1">
            <a:off x="4685888" y="1247557"/>
            <a:ext cx="533400" cy="9906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H="1" flipV="1">
            <a:off x="6704133" y="4892114"/>
            <a:ext cx="533400" cy="9906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34071" y="6150114"/>
            <a:ext cx="3549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1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nimBg="1"/>
      <p:bldP spid="37893" grpId="0" animBg="1"/>
      <p:bldP spid="3789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z="4800" smtClean="0">
                <a:solidFill>
                  <a:schemeClr val="tx1"/>
                </a:solidFill>
              </a:rPr>
              <a:t>Midterm #2 Preparation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60325" y="6157913"/>
            <a:ext cx="40116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0" i="1">
                <a:solidFill>
                  <a:srgbClr val="FFFFCC"/>
                </a:solidFill>
                <a:latin typeface="Times New Roman" pitchFamily="18" charset="0"/>
              </a:rPr>
              <a:t>Stresses and Flow Patterns in a Steam Turbine</a:t>
            </a:r>
          </a:p>
          <a:p>
            <a:pPr eaLnBrk="1" hangingPunct="1"/>
            <a:r>
              <a:rPr lang="en-US" sz="1600" b="0" i="1">
                <a:solidFill>
                  <a:srgbClr val="FFFFCC"/>
                </a:solidFill>
                <a:latin typeface="Times New Roman" pitchFamily="18" charset="0"/>
              </a:rPr>
              <a:t>FEA Visualization (U of Stuttgart)</a:t>
            </a:r>
          </a:p>
        </p:txBody>
      </p:sp>
      <p:sp>
        <p:nvSpPr>
          <p:cNvPr id="115716" name="Text Box 2"/>
          <p:cNvSpPr txBox="1">
            <a:spLocks noChangeArrowheads="1"/>
          </p:cNvSpPr>
          <p:nvPr/>
        </p:nvSpPr>
        <p:spPr bwMode="auto">
          <a:xfrm>
            <a:off x="304800" y="1752600"/>
            <a:ext cx="8153400" cy="4968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0" dirty="0"/>
              <a:t>Posted:</a:t>
            </a:r>
          </a:p>
          <a:p>
            <a:pPr eaLnBrk="1" hangingPunct="1">
              <a:buFontTx/>
              <a:buChar char="•"/>
            </a:pPr>
            <a:r>
              <a:rPr lang="en-US" b="0" dirty="0">
                <a:solidFill>
                  <a:schemeClr val="accent2"/>
                </a:solidFill>
              </a:rPr>
              <a:t>Collection of Problems</a:t>
            </a:r>
          </a:p>
          <a:p>
            <a:pPr eaLnBrk="1" hangingPunct="1">
              <a:buFontTx/>
              <a:buChar char="•"/>
            </a:pPr>
            <a:r>
              <a:rPr lang="en-US" b="0" dirty="0">
                <a:hlinkClick r:id="rId2"/>
              </a:rPr>
              <a:t>Practice exam #2</a:t>
            </a:r>
            <a:r>
              <a:rPr lang="en-US" dirty="0"/>
              <a:t> </a:t>
            </a:r>
          </a:p>
          <a:p>
            <a:pPr eaLnBrk="1" hangingPunct="1">
              <a:buFontTx/>
              <a:buChar char="•"/>
            </a:pPr>
            <a:r>
              <a:rPr lang="en-US" dirty="0" err="1"/>
              <a:t>Powerpoint</a:t>
            </a:r>
            <a:r>
              <a:rPr lang="en-US" dirty="0"/>
              <a:t> Slides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Four questions </a:t>
            </a:r>
            <a:r>
              <a:rPr lang="en-US" dirty="0"/>
              <a:t>will be on </a:t>
            </a:r>
            <a:r>
              <a:rPr lang="en-US" dirty="0" smtClean="0"/>
              <a:t>Chapter 16, 2Q. on Ch. 14</a:t>
            </a:r>
            <a:endParaRPr lang="en-US" dirty="0"/>
          </a:p>
          <a:p>
            <a:pPr eaLnBrk="1" hangingPunct="1">
              <a:buFontTx/>
              <a:buChar char="•"/>
            </a:pPr>
            <a:endParaRPr lang="en-US" b="0" dirty="0">
              <a:solidFill>
                <a:schemeClr val="accent2"/>
              </a:solidFill>
            </a:endParaRPr>
          </a:p>
          <a:p>
            <a:pPr eaLnBrk="1" hangingPunct="1"/>
            <a:endParaRPr lang="en-US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Cross Product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322263" y="2057400"/>
          <a:ext cx="8364537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Equation" r:id="rId3" imgW="2771834" imgH="1200285" progId="Equation.3">
                  <p:embed/>
                </p:oleObj>
              </mc:Choice>
              <mc:Fallback>
                <p:oleObj name="Equation" r:id="rId3" imgW="2771834" imgH="120028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2057400"/>
                        <a:ext cx="8364537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Derivative of a Rotating Vector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vector </a:t>
            </a:r>
            <a:r>
              <a:rPr lang="en-US" sz="2800" b="1" smtClean="0"/>
              <a:t>r</a:t>
            </a:r>
            <a:r>
              <a:rPr lang="en-US" sz="2800" smtClean="0"/>
              <a:t> is rotating around the origin, maintaining a fixed distance</a:t>
            </a:r>
          </a:p>
          <a:p>
            <a:pPr eaLnBrk="1" hangingPunct="1"/>
            <a:r>
              <a:rPr lang="en-US" sz="2800" smtClean="0"/>
              <a:t>At any instant, it has an angular velocity of </a:t>
            </a:r>
            <a:r>
              <a:rPr lang="en-US" sz="2800" b="1" smtClean="0">
                <a:cs typeface="Arial" charset="0"/>
              </a:rPr>
              <a:t>ω</a:t>
            </a:r>
            <a:endParaRPr lang="en-US" sz="2800" b="1" smtClean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1295400" y="3862388"/>
          <a:ext cx="1993900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6" name="Equation" r:id="rId3" imgW="657233" imgH="371543" progId="Equation.3">
                  <p:embed/>
                </p:oleObj>
              </mc:Choice>
              <mc:Fallback>
                <p:oleObj name="Equation" r:id="rId3" imgW="657233" imgH="37154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862388"/>
                        <a:ext cx="1993900" cy="1166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5429250" y="4343400"/>
            <a:ext cx="1809750" cy="7620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6381750" y="35814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H="1" flipV="1">
            <a:off x="5524500" y="4452938"/>
            <a:ext cx="857250" cy="141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>
            <a:off x="4953000" y="4486275"/>
            <a:ext cx="571500" cy="54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3962400" y="5029200"/>
          <a:ext cx="101600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7" name="Equation" r:id="rId5" imgW="323889" imgH="123757" progId="Equation.3">
                  <p:embed/>
                </p:oleObj>
              </mc:Choice>
              <mc:Fallback>
                <p:oleObj name="Equation" r:id="rId5" imgW="323889" imgH="123757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029200"/>
                        <a:ext cx="101600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2" name="Object 10"/>
          <p:cNvGraphicFramePr>
            <a:graphicFrameLocks noChangeAspect="1"/>
          </p:cNvGraphicFramePr>
          <p:nvPr/>
        </p:nvGraphicFramePr>
        <p:xfrm>
          <a:off x="5410200" y="3962400"/>
          <a:ext cx="33972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" name="Equation" r:id="rId7" imgW="95357" imgH="104843" progId="Equation.3">
                  <p:embed/>
                </p:oleObj>
              </mc:Choice>
              <mc:Fallback>
                <p:oleObj name="Equation" r:id="rId7" imgW="95357" imgH="104843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962400"/>
                        <a:ext cx="339725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6477000" y="3657600"/>
          <a:ext cx="452438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" name="Equation" r:id="rId9" imgW="133446" imgH="123757" progId="Equation.3">
                  <p:embed/>
                </p:oleObj>
              </mc:Choice>
              <mc:Fallback>
                <p:oleObj name="Equation" r:id="rId9" imgW="133446" imgH="123757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657600"/>
                        <a:ext cx="452438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CAPTION" val="Picture 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CAPTION" val="Picture 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CAPTION" val="Picture 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CAPTION" val="Picture 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CAPTION" val="Picture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CAPTION" val="Picture 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CAPTION" val="Picture 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13021</TotalTime>
  <Words>1065</Words>
  <Application>Microsoft Office PowerPoint</Application>
  <PresentationFormat>On-screen Show (4:3)</PresentationFormat>
  <Paragraphs>238</Paragraphs>
  <Slides>75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Default Design</vt:lpstr>
      <vt:lpstr>Equation</vt:lpstr>
      <vt:lpstr>Visio</vt:lpstr>
      <vt:lpstr>Mathcad</vt:lpstr>
      <vt:lpstr>VISIO</vt:lpstr>
      <vt:lpstr>Image</vt:lpstr>
      <vt:lpstr>PowerPoint Presentation</vt:lpstr>
      <vt:lpstr>Always work from Principle!</vt:lpstr>
      <vt:lpstr>Always work from Principle!</vt:lpstr>
      <vt:lpstr>Chapter 16</vt:lpstr>
      <vt:lpstr>PowerPoint Presentation</vt:lpstr>
      <vt:lpstr>PowerPoint Presentation</vt:lpstr>
      <vt:lpstr>PowerPoint Presentation</vt:lpstr>
      <vt:lpstr>Cross Product</vt:lpstr>
      <vt:lpstr>Derivative of a Rotating Vector</vt:lpstr>
      <vt:lpstr>PowerPoint Presentation</vt:lpstr>
      <vt:lpstr>Rotation Kinematics</vt:lpstr>
      <vt:lpstr>PowerPoint Presentation</vt:lpstr>
      <vt:lpstr>fig_05_006</vt:lpstr>
      <vt:lpstr>fig_05_007</vt:lpstr>
      <vt:lpstr>fig_05_011</vt:lpstr>
      <vt:lpstr>fig_05_012</vt:lpstr>
      <vt:lpstr>fig_05_013</vt:lpstr>
      <vt:lpstr>16.4 Motion Analysis</vt:lpstr>
      <vt:lpstr>16.4 Motion Analysis</vt:lpstr>
      <vt:lpstr>PowerPoint Presentation</vt:lpstr>
      <vt:lpstr>PowerPoint Presentation</vt:lpstr>
      <vt:lpstr>Approach</vt:lpstr>
      <vt:lpstr>Example</vt:lpstr>
      <vt:lpstr>Example</vt:lpstr>
      <vt:lpstr>PowerPoint Presentation</vt:lpstr>
      <vt:lpstr>Geometry: Compute all lengths and angles as f(q(t))</vt:lpstr>
      <vt:lpstr>Analysis: Solve the rel. Veloc. Vector equation</vt:lpstr>
      <vt:lpstr>Analysis: Solve the rel. Veloc. Vector equation</vt:lpstr>
      <vt:lpstr>Analysis: Solve the rel. Veloc. Vector equation numerically</vt:lpstr>
      <vt:lpstr>Analysis: Solve the rel. Veloc. Vector equation numerically</vt:lpstr>
      <vt:lpstr>Analysis: Solve the rel. Veloc. Vector equation numerically</vt:lpstr>
      <vt:lpstr>PowerPoint Presentation</vt:lpstr>
      <vt:lpstr>fig_05_011</vt:lpstr>
      <vt:lpstr>PowerPoint Presentation</vt:lpstr>
      <vt:lpstr>PowerPoint Presentation</vt:lpstr>
      <vt:lpstr>Visualization</vt:lpstr>
      <vt:lpstr>fig_05_012</vt:lpstr>
      <vt:lpstr>fig_05_012</vt:lpstr>
      <vt:lpstr>fig_05_012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Rigid Body Acceleration Chapter 16.7 </vt:lpstr>
      <vt:lpstr>Rigid Body Acceleration Conceptual Solution Using Vector 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fig_05_011</vt:lpstr>
      <vt:lpstr>fig_05_011</vt:lpstr>
      <vt:lpstr>PowerPoint Presentation</vt:lpstr>
      <vt:lpstr>PowerPoint Presentation</vt:lpstr>
      <vt:lpstr>Midterm #2 Preparation</vt:lpstr>
    </vt:vector>
  </TitlesOfParts>
  <Company>unlv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GMAUER</dc:creator>
  <cp:lastModifiedBy>Georg Mauer</cp:lastModifiedBy>
  <cp:revision>143</cp:revision>
  <dcterms:created xsi:type="dcterms:W3CDTF">2009-03-10T18:39:30Z</dcterms:created>
  <dcterms:modified xsi:type="dcterms:W3CDTF">2016-03-11T21:33:36Z</dcterms:modified>
</cp:coreProperties>
</file>