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75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256" r:id="rId15"/>
    <p:sldId id="257" r:id="rId16"/>
    <p:sldId id="259" r:id="rId17"/>
    <p:sldId id="261" r:id="rId18"/>
    <p:sldId id="260" r:id="rId19"/>
    <p:sldId id="262" r:id="rId20"/>
    <p:sldId id="265" r:id="rId21"/>
    <p:sldId id="266" r:id="rId22"/>
    <p:sldId id="344" r:id="rId23"/>
    <p:sldId id="284" r:id="rId24"/>
    <p:sldId id="346" r:id="rId25"/>
    <p:sldId id="347" r:id="rId26"/>
    <p:sldId id="282" r:id="rId27"/>
    <p:sldId id="283" r:id="rId28"/>
    <p:sldId id="276" r:id="rId29"/>
    <p:sldId id="345" r:id="rId30"/>
    <p:sldId id="274" r:id="rId31"/>
    <p:sldId id="330" r:id="rId32"/>
    <p:sldId id="285" r:id="rId33"/>
    <p:sldId id="286" r:id="rId34"/>
    <p:sldId id="288" r:id="rId35"/>
    <p:sldId id="264" r:id="rId3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5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5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5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5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5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45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45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45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45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CCFFFF"/>
    <a:srgbClr val="F7F9A5"/>
    <a:srgbClr val="FFCCCC"/>
    <a:srgbClr val="33CCFF"/>
    <a:srgbClr val="3399FF"/>
    <a:srgbClr val="FFFF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3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1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30.wmf"/><Relationship Id="rId2" Type="http://schemas.openxmlformats.org/officeDocument/2006/relationships/image" Target="../media/image25.emf"/><Relationship Id="rId1" Type="http://schemas.openxmlformats.org/officeDocument/2006/relationships/image" Target="../media/image24.emf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41.emf"/><Relationship Id="rId7" Type="http://schemas.openxmlformats.org/officeDocument/2006/relationships/image" Target="../media/image45.wmf"/><Relationship Id="rId2" Type="http://schemas.openxmlformats.org/officeDocument/2006/relationships/image" Target="../media/image40.emf"/><Relationship Id="rId1" Type="http://schemas.openxmlformats.org/officeDocument/2006/relationships/image" Target="../media/image39.emf"/><Relationship Id="rId6" Type="http://schemas.openxmlformats.org/officeDocument/2006/relationships/image" Target="../media/image44.wmf"/><Relationship Id="rId5" Type="http://schemas.openxmlformats.org/officeDocument/2006/relationships/image" Target="../media/image43.emf"/><Relationship Id="rId4" Type="http://schemas.openxmlformats.org/officeDocument/2006/relationships/image" Target="../media/image42.emf"/><Relationship Id="rId9" Type="http://schemas.openxmlformats.org/officeDocument/2006/relationships/image" Target="../media/image4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/>
            </a:lvl1pPr>
          </a:lstStyle>
          <a:p>
            <a:pPr>
              <a:defRPr/>
            </a:pPr>
            <a:fld id="{B8753058-345A-4E67-8D3A-2763EF5C2389}" type="datetime1">
              <a:rPr lang="en-US"/>
              <a:pPr>
                <a:defRPr/>
              </a:pPr>
              <a:t>3/9/2015</a:t>
            </a:fld>
            <a:endParaRPr lang="en-US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/>
            </a:lvl1pPr>
          </a:lstStyle>
          <a:p>
            <a:pPr>
              <a:defRPr/>
            </a:pPr>
            <a:fld id="{8F352056-EF17-4793-98BE-7063962E4A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483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1E8FC4AB-DDCE-4245-AE2F-DF6E2E6C7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936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5" charset="0"/>
        <a:ea typeface="ＭＳ Ｐゴシック" pitchFamily="45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5" charset="0"/>
        <a:ea typeface="ＭＳ Ｐゴシック" pitchFamily="4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5" charset="0"/>
        <a:ea typeface="ＭＳ Ｐゴシック" pitchFamily="4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5" charset="0"/>
        <a:ea typeface="ＭＳ Ｐゴシック" pitchFamily="4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5" charset="0"/>
        <a:ea typeface="ＭＳ Ｐゴシック" pitchFamily="4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432" tIns="45716" rIns="91432" bIns="45716"/>
          <a:lstStyle/>
          <a:p>
            <a:pPr defTabSz="457200"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 lIns="94883" tIns="47442" rIns="94883" bIns="47442"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 lIns="94883" tIns="47442" rIns="94883" bIns="47442"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23E6F-36A5-4898-A6B9-4ED64B863A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130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62134-35B1-44E5-8EEF-13501818E6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35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636D5-B09F-4C28-9D45-50E3095F64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239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112CB-A6BE-4E26-98F2-96BFE8DCD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47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A3D5C-7357-4241-AE44-1BA2193C1C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35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B6328-EE6D-4B02-9C97-E57308DE7E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867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E8BA4-B317-4131-808B-454FB72A4F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66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CAF5F-B927-4219-90E5-1C3468CA7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82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AAD61-EF28-4DCE-A597-664BD3C845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33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E2EEF-8823-4DF5-A242-34670B7C1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23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994D9-FDE0-4A28-BDC4-3A76E26B7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13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87414-CE66-45EF-8F5F-B890A77D68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3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657B32B-1F2D-4027-B21C-FC6689AA4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45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5" charset="0"/>
          <a:ea typeface="ＭＳ Ｐゴシック" pitchFamily="4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5" charset="0"/>
          <a:ea typeface="ＭＳ Ｐゴシック" pitchFamily="4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5" charset="0"/>
          <a:ea typeface="ＭＳ Ｐゴシック" pitchFamily="4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5" charset="0"/>
          <a:ea typeface="ＭＳ Ｐゴシック" pitchFamily="4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45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4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4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4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4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4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4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4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4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economix.blogs.nytimes.com/2009/08/27/sat-scores-and-family-income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28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5.emf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7.emf"/><Relationship Id="rId5" Type="http://schemas.openxmlformats.org/officeDocument/2006/relationships/image" Target="../media/image24.emf"/><Relationship Id="rId15" Type="http://schemas.openxmlformats.org/officeDocument/2006/relationships/image" Target="../media/image29.e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26.emf"/><Relationship Id="rId14" Type="http://schemas.openxmlformats.org/officeDocument/2006/relationships/oleObject" Target="../embeddings/oleObject8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0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2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2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36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43.emf"/><Relationship Id="rId18" Type="http://schemas.openxmlformats.org/officeDocument/2006/relationships/oleObject" Target="../embeddings/oleObject22.bin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47.wmf"/><Relationship Id="rId7" Type="http://schemas.openxmlformats.org/officeDocument/2006/relationships/image" Target="../media/image40.emf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4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1.bin"/><Relationship Id="rId20" Type="http://schemas.openxmlformats.org/officeDocument/2006/relationships/oleObject" Target="../embeddings/oleObject23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42.emf"/><Relationship Id="rId5" Type="http://schemas.openxmlformats.org/officeDocument/2006/relationships/image" Target="../media/image39.emf"/><Relationship Id="rId15" Type="http://schemas.openxmlformats.org/officeDocument/2006/relationships/image" Target="../media/image44.wmf"/><Relationship Id="rId10" Type="http://schemas.openxmlformats.org/officeDocument/2006/relationships/oleObject" Target="../embeddings/oleObject18.bin"/><Relationship Id="rId19" Type="http://schemas.openxmlformats.org/officeDocument/2006/relationships/image" Target="../media/image46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41.emf"/><Relationship Id="rId14" Type="http://schemas.openxmlformats.org/officeDocument/2006/relationships/oleObject" Target="../embeddings/oleObject20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g_03_022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685800"/>
            <a:ext cx="5437188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227513" y="211138"/>
            <a:ext cx="4592637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272727"/>
                </a:solidFill>
                <a:latin typeface="Times New Roman" pitchFamily="18" charset="0"/>
              </a:rPr>
              <a:t>13-7 Central Force Motion  p. 155</a:t>
            </a:r>
          </a:p>
        </p:txBody>
      </p:sp>
      <p:sp>
        <p:nvSpPr>
          <p:cNvPr id="2052" name="Rectangle 4" hidden="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fig_03_022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04800" y="3657600"/>
            <a:ext cx="28130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9pPr>
          </a:lstStyle>
          <a:p>
            <a:r>
              <a:rPr lang="en-US" altLang="en-US" sz="3600" b="1">
                <a:solidFill>
                  <a:schemeClr val="accent2"/>
                </a:solidFill>
                <a:latin typeface="Times New Roman" pitchFamily="18" charset="0"/>
              </a:rPr>
              <a:t>Isaac Newton</a:t>
            </a:r>
          </a:p>
          <a:p>
            <a:r>
              <a:rPr lang="en-US" altLang="en-US" sz="2400" b="1">
                <a:latin typeface="Times New Roman" pitchFamily="18" charset="0"/>
              </a:rPr>
              <a:t>(1643-1727)</a:t>
            </a:r>
            <a:r>
              <a:rPr lang="en-US" altLang="en-US" sz="2400">
                <a:latin typeface="Times New Roman" pitchFamily="18" charset="0"/>
              </a:rPr>
              <a:t> 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76200"/>
            <a:ext cx="4579938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28600" y="5045075"/>
            <a:ext cx="36576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9pPr>
          </a:lstStyle>
          <a:p>
            <a:r>
              <a:rPr lang="en-US" altLang="en-US" sz="2400">
                <a:latin typeface="Times New Roman" pitchFamily="18" charset="0"/>
              </a:rPr>
              <a:t>THORNHILL, Sir James Oil on canvas</a:t>
            </a:r>
            <a:br>
              <a:rPr lang="en-US" altLang="en-US" sz="2400">
                <a:latin typeface="Times New Roman" pitchFamily="18" charset="0"/>
              </a:rPr>
            </a:br>
            <a:r>
              <a:rPr lang="en-US" altLang="en-US" sz="2400">
                <a:latin typeface="Times New Roman" pitchFamily="18" charset="0"/>
              </a:rPr>
              <a:t>Woolsthorpe Manor, Lincolnshire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533400"/>
            <a:ext cx="9144000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9pPr>
          </a:lstStyle>
          <a:p>
            <a:r>
              <a:rPr lang="en-US" altLang="en-US" sz="3600" b="1">
                <a:latin typeface="Times New Roman" pitchFamily="18" charset="0"/>
              </a:rPr>
              <a:t>Newton</a:t>
            </a:r>
            <a:r>
              <a:rPr lang="en-US" altLang="en-US" sz="3200">
                <a:latin typeface="Times New Roman" pitchFamily="18" charset="0"/>
              </a:rPr>
              <a:t> demonstrated that the motion of objects on the Earth could be described by </a:t>
            </a:r>
            <a:r>
              <a:rPr lang="en-US" altLang="en-US" sz="3200">
                <a:solidFill>
                  <a:schemeClr val="accent2"/>
                </a:solidFill>
                <a:latin typeface="Times New Roman" pitchFamily="18" charset="0"/>
              </a:rPr>
              <a:t>three laws of motion</a:t>
            </a:r>
            <a:r>
              <a:rPr lang="en-US" altLang="en-US" sz="3200">
                <a:latin typeface="Times New Roman" pitchFamily="18" charset="0"/>
              </a:rPr>
              <a:t>, and then he went on to show that </a:t>
            </a:r>
            <a:r>
              <a:rPr lang="en-US" altLang="en-US" sz="3200">
                <a:solidFill>
                  <a:srgbClr val="CC0000"/>
                </a:solidFill>
                <a:latin typeface="Times New Roman" pitchFamily="18" charset="0"/>
              </a:rPr>
              <a:t>Kepler's</a:t>
            </a:r>
            <a:r>
              <a:rPr lang="en-US" altLang="en-US" sz="3200">
                <a:latin typeface="Times New Roman" pitchFamily="18" charset="0"/>
              </a:rPr>
              <a:t> three laws of Planetary Motion were but special cases of Newton's three laws if a force of a particular kind (what we now know to be the gravitational force) were postulated to exist between all objects in the Universe having mass. In fact, Newton went even further: he showed that Kepler's Laws of planetary motion were only approximately correct, and supplied the quantitative corrections that with careful observations proved to be valid.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rav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895600"/>
            <a:ext cx="5038725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676400" y="533400"/>
            <a:ext cx="636428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9pPr>
          </a:lstStyle>
          <a:p>
            <a:pPr algn="ctr"/>
            <a:r>
              <a:rPr lang="en-US" altLang="en-US" sz="2400" b="1">
                <a:latin typeface="Times New Roman" pitchFamily="18" charset="0"/>
              </a:rPr>
              <a:t>Newton's Universal Law of Gravitation</a:t>
            </a:r>
          </a:p>
          <a:p>
            <a:pPr algn="ctr"/>
            <a:r>
              <a:rPr lang="en-US" altLang="en-US" sz="2400">
                <a:latin typeface="Times New Roman" pitchFamily="18" charset="0"/>
              </a:rPr>
              <a:t>Objects will attract one another by an amount that depends only on their respective masses and their distance, 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Untitled-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65125" y="5581650"/>
            <a:ext cx="8099425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9pPr>
          </a:lstStyle>
          <a:p>
            <a:r>
              <a:rPr lang="en-US" altLang="en-US" sz="3200">
                <a:solidFill>
                  <a:srgbClr val="CC0000"/>
                </a:solidFill>
                <a:latin typeface="Times New Roman" pitchFamily="18" charset="0"/>
              </a:rPr>
              <a:t>There’s always that incisive alternate viewpoint!</a:t>
            </a:r>
            <a:endParaRPr lang="en-US" altLang="en-US" sz="2400">
              <a:latin typeface="Times New Roman" pitchFamily="18" charset="0"/>
            </a:endParaRPr>
          </a:p>
          <a:p>
            <a:r>
              <a:rPr lang="en-US" altLang="en-US" sz="2400">
                <a:latin typeface="Times New Roman" pitchFamily="18" charset="0"/>
              </a:rPr>
              <a:t>From: Richard Lederer “History revised”, May 1987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Chapter 14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Energy Methods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Picture 3" descr="fig_03_002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342900"/>
            <a:ext cx="4186238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2362200" y="152400"/>
            <a:ext cx="4359275" cy="7016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9pPr>
          </a:lstStyle>
          <a:p>
            <a:pPr algn="ctr" eaLnBrk="1" hangingPunct="1"/>
            <a:r>
              <a:rPr lang="en-US" altLang="en-US" sz="4000" b="1"/>
              <a:t>Work and 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ig_03_004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03400"/>
            <a:ext cx="8229600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806450" y="4918075"/>
            <a:ext cx="7289800" cy="94615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9pPr>
          </a:lstStyle>
          <a:p>
            <a:pPr algn="ctr" eaLnBrk="1" hangingPunct="1"/>
            <a:r>
              <a:rPr lang="en-US" altLang="en-US" sz="2800" b="1"/>
              <a:t>Only Force components in direction of motion do </a:t>
            </a:r>
            <a:r>
              <a:rPr lang="en-US" altLang="en-US" sz="2800" b="1">
                <a:solidFill>
                  <a:srgbClr val="0000FF"/>
                </a:solidFill>
              </a:rPr>
              <a:t>WORK</a:t>
            </a:r>
          </a:p>
        </p:txBody>
      </p:sp>
      <p:graphicFrame>
        <p:nvGraphicFramePr>
          <p:cNvPr id="83973" name="Object 2"/>
          <p:cNvGraphicFramePr>
            <a:graphicFrameLocks noChangeAspect="1"/>
          </p:cNvGraphicFramePr>
          <p:nvPr/>
        </p:nvGraphicFramePr>
        <p:xfrm>
          <a:off x="3027363" y="457200"/>
          <a:ext cx="2965450" cy="124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8" name="Equation" r:id="rId5" imgW="1092200" imgH="457200" progId="Equation.3">
                  <p:embed/>
                </p:oleObj>
              </mc:Choice>
              <mc:Fallback>
                <p:oleObj name="Equation" r:id="rId5" imgW="1092200" imgH="457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7363" y="457200"/>
                        <a:ext cx="2965450" cy="124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9pPr>
          </a:lstStyle>
          <a:p>
            <a:pPr algn="ctr" eaLnBrk="1" hangingPunct="1"/>
            <a:endParaRPr lang="en-US" altLang="en-US" sz="2800" b="1"/>
          </a:p>
        </p:txBody>
      </p:sp>
      <p:pic>
        <p:nvPicPr>
          <p:cNvPr id="18435" name="Picture 2" descr="http://em-ntserver.unl.edu/NEGAHBAN/EM373/note10/note_files/image01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217488"/>
            <a:ext cx="7794625" cy="34639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2957" name="Group 13"/>
          <p:cNvGraphicFramePr>
            <a:graphicFrameLocks noGrp="1"/>
          </p:cNvGraphicFramePr>
          <p:nvPr/>
        </p:nvGraphicFramePr>
        <p:xfrm>
          <a:off x="0" y="2705100"/>
          <a:ext cx="207964" cy="517766"/>
        </p:xfrm>
        <a:graphic>
          <a:graphicData uri="http://schemas.openxmlformats.org/drawingml/2006/table">
            <a:tbl>
              <a:tblPr/>
              <a:tblGrid>
                <a:gridCol w="207964"/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45" charset="-128"/>
                      </a:endParaRPr>
                    </a:p>
                  </a:txBody>
                  <a:tcPr marL="91282" marR="91282" marT="45523" marB="455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38" name="Rectangle 14"/>
          <p:cNvSpPr>
            <a:spLocks noChangeArrowheads="1"/>
          </p:cNvSpPr>
          <p:nvPr/>
        </p:nvSpPr>
        <p:spPr bwMode="auto">
          <a:xfrm>
            <a:off x="379413" y="3706813"/>
            <a:ext cx="818832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9pPr>
          </a:lstStyle>
          <a:p>
            <a:pPr algn="ctr"/>
            <a:r>
              <a:rPr lang="en-US" altLang="en-US" sz="3600" b="1">
                <a:solidFill>
                  <a:srgbClr val="0000FF"/>
                </a:solidFill>
                <a:cs typeface="Times New Roman" pitchFamily="18" charset="0"/>
              </a:rPr>
              <a:t>Work of a force: </a:t>
            </a:r>
            <a:r>
              <a:rPr lang="en-US" altLang="en-US" sz="3600" b="1">
                <a:cs typeface="Times New Roman" pitchFamily="18" charset="0"/>
              </a:rPr>
              <a:t>The work </a:t>
            </a:r>
            <a:r>
              <a:rPr lang="en-US" altLang="en-US" sz="3600" b="1" i="1">
                <a:solidFill>
                  <a:srgbClr val="FF00FF"/>
                </a:solidFill>
                <a:cs typeface="Times New Roman" pitchFamily="18" charset="0"/>
              </a:rPr>
              <a:t>U</a:t>
            </a:r>
            <a:r>
              <a:rPr lang="en-US" altLang="en-US" sz="3600" b="1" baseline="-30000">
                <a:solidFill>
                  <a:srgbClr val="FF00FF"/>
                </a:solidFill>
                <a:cs typeface="Times New Roman" pitchFamily="18" charset="0"/>
              </a:rPr>
              <a:t>1-2</a:t>
            </a:r>
            <a:r>
              <a:rPr lang="en-US" altLang="en-US" sz="3600" b="1" i="1">
                <a:cs typeface="Times New Roman" pitchFamily="18" charset="0"/>
              </a:rPr>
              <a:t> </a:t>
            </a:r>
            <a:r>
              <a:rPr lang="en-US" altLang="en-US" sz="3600" b="1">
                <a:cs typeface="Times New Roman" pitchFamily="18" charset="0"/>
              </a:rPr>
              <a:t>of a force on a particle over the interval of time </a:t>
            </a:r>
            <a:r>
              <a:rPr lang="en-US" altLang="en-US" sz="3600" b="1">
                <a:solidFill>
                  <a:srgbClr val="FF00FF"/>
                </a:solidFill>
                <a:cs typeface="Times New Roman" pitchFamily="18" charset="0"/>
              </a:rPr>
              <a:t>from </a:t>
            </a:r>
            <a:r>
              <a:rPr lang="en-US" altLang="en-US" sz="3600" b="1" i="1">
                <a:solidFill>
                  <a:srgbClr val="FF00FF"/>
                </a:solidFill>
                <a:cs typeface="Times New Roman" pitchFamily="18" charset="0"/>
              </a:rPr>
              <a:t>t</a:t>
            </a:r>
            <a:r>
              <a:rPr lang="en-US" altLang="en-US" sz="3600" b="1" baseline="-30000">
                <a:solidFill>
                  <a:srgbClr val="FF00FF"/>
                </a:solidFill>
                <a:cs typeface="Times New Roman" pitchFamily="18" charset="0"/>
              </a:rPr>
              <a:t>1</a:t>
            </a:r>
            <a:r>
              <a:rPr lang="en-US" altLang="en-US" sz="3600" b="1">
                <a:solidFill>
                  <a:srgbClr val="FF00FF"/>
                </a:solidFill>
                <a:cs typeface="Times New Roman" pitchFamily="18" charset="0"/>
              </a:rPr>
              <a:t> to </a:t>
            </a:r>
            <a:r>
              <a:rPr lang="en-US" altLang="en-US" sz="3600" b="1" i="1">
                <a:solidFill>
                  <a:srgbClr val="FF00FF"/>
                </a:solidFill>
                <a:cs typeface="Times New Roman" pitchFamily="18" charset="0"/>
              </a:rPr>
              <a:t>t</a:t>
            </a:r>
            <a:r>
              <a:rPr lang="en-US" altLang="en-US" sz="3600" b="1" baseline="-30000">
                <a:solidFill>
                  <a:srgbClr val="FF00FF"/>
                </a:solidFill>
                <a:cs typeface="Times New Roman" pitchFamily="18" charset="0"/>
              </a:rPr>
              <a:t>2</a:t>
            </a:r>
            <a:r>
              <a:rPr lang="en-US" altLang="en-US" sz="3600" b="1">
                <a:cs typeface="Times New Roman" pitchFamily="18" charset="0"/>
              </a:rPr>
              <a:t> is the integral of the scalar product               over this time interval.</a:t>
            </a:r>
          </a:p>
        </p:txBody>
      </p:sp>
      <p:graphicFrame>
        <p:nvGraphicFramePr>
          <p:cNvPr id="18439" name="Object 2"/>
          <p:cNvGraphicFramePr>
            <a:graphicFrameLocks noChangeAspect="1"/>
          </p:cNvGraphicFramePr>
          <p:nvPr/>
        </p:nvGraphicFramePr>
        <p:xfrm>
          <a:off x="4608513" y="5294313"/>
          <a:ext cx="1741487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5" name="Equation" r:id="rId4" imgW="520474" imgH="279279" progId="Equation.3">
                  <p:embed/>
                </p:oleObj>
              </mc:Choice>
              <mc:Fallback>
                <p:oleObj name="Equation" r:id="rId4" imgW="520474" imgH="279279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8513" y="5294313"/>
                        <a:ext cx="1741487" cy="93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ig_03_005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0"/>
            <a:ext cx="5195888" cy="667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01613" y="1204913"/>
            <a:ext cx="1978025" cy="19208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9pPr>
          </a:lstStyle>
          <a:p>
            <a:pPr algn="ctr" eaLnBrk="1" hangingPunct="1"/>
            <a:r>
              <a:rPr lang="en-US" altLang="en-US" sz="4000" b="1"/>
              <a:t>Work of a Spring</a:t>
            </a: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304800" y="3429000"/>
            <a:ext cx="3581400" cy="13112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9pPr>
          </a:lstStyle>
          <a:p>
            <a:pPr algn="ctr" eaLnBrk="1" hangingPunct="1"/>
            <a:r>
              <a:rPr lang="en-US" altLang="en-US" sz="4000"/>
              <a:t>Note: Spring force is</a:t>
            </a:r>
            <a:r>
              <a:rPr lang="en-US" altLang="en-US" sz="4000" b="1"/>
              <a:t> </a:t>
            </a:r>
            <a:r>
              <a:rPr lang="en-US" altLang="en-US" sz="4000" b="1">
                <a:solidFill>
                  <a:srgbClr val="0033CC"/>
                </a:solidFill>
              </a:rPr>
              <a:t>–k*x</a:t>
            </a:r>
          </a:p>
        </p:txBody>
      </p:sp>
      <p:sp>
        <p:nvSpPr>
          <p:cNvPr id="20485" name="Text Box 3"/>
          <p:cNvSpPr txBox="1">
            <a:spLocks noChangeArrowheads="1"/>
          </p:cNvSpPr>
          <p:nvPr/>
        </p:nvSpPr>
        <p:spPr bwMode="auto">
          <a:xfrm>
            <a:off x="304800" y="4953000"/>
            <a:ext cx="3581400" cy="13112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9pPr>
          </a:lstStyle>
          <a:p>
            <a:pPr algn="ctr" eaLnBrk="1" hangingPunct="1"/>
            <a:r>
              <a:rPr lang="en-US" altLang="en-US" sz="4000"/>
              <a:t>Therefore:</a:t>
            </a:r>
          </a:p>
          <a:p>
            <a:pPr algn="ctr" eaLnBrk="1" hangingPunct="1"/>
            <a:r>
              <a:rPr lang="en-US" altLang="en-US" sz="4000"/>
              <a:t>dW =</a:t>
            </a:r>
            <a:r>
              <a:rPr lang="en-US" altLang="en-US" sz="4000" b="1"/>
              <a:t> </a:t>
            </a:r>
            <a:r>
              <a:rPr lang="en-US" altLang="en-US" sz="4000" b="1">
                <a:solidFill>
                  <a:srgbClr val="0033CC"/>
                </a:solidFill>
              </a:rPr>
              <a:t>–k*x</a:t>
            </a:r>
            <a:r>
              <a:rPr lang="en-US" altLang="en-US" sz="4000" b="1"/>
              <a:t>*dx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  <p:bldP spid="2048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201613" y="1204913"/>
            <a:ext cx="1978025" cy="19208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9pPr>
          </a:lstStyle>
          <a:p>
            <a:pPr algn="ctr" eaLnBrk="1" hangingPunct="1"/>
            <a:r>
              <a:rPr lang="en-US" altLang="en-US" sz="4000" b="1"/>
              <a:t>Work of Gravity</a:t>
            </a:r>
          </a:p>
        </p:txBody>
      </p:sp>
      <p:pic>
        <p:nvPicPr>
          <p:cNvPr id="20483" name="Picture 4" descr="fig_03_006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61938"/>
            <a:ext cx="577215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28600" y="4038600"/>
            <a:ext cx="2667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9pPr>
          </a:lstStyle>
          <a:p>
            <a:r>
              <a:rPr lang="en-US" altLang="en-US" sz="4000">
                <a:latin typeface="Times New Roman" pitchFamily="18" charset="0"/>
              </a:rPr>
              <a:t>Nicolaus Copernicus</a:t>
            </a:r>
          </a:p>
        </p:txBody>
      </p:sp>
      <p:pic>
        <p:nvPicPr>
          <p:cNvPr id="3075" name="Picture 3" descr="copernicu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988" y="0"/>
            <a:ext cx="54340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0" y="-133350"/>
            <a:ext cx="9124950" cy="252888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9pPr>
          </a:lstStyle>
          <a:p>
            <a:r>
              <a:rPr lang="en-US" altLang="en-US" sz="3200" b="1">
                <a:solidFill>
                  <a:srgbClr val="0000FF"/>
                </a:solidFill>
                <a:cs typeface="Times New Roman" pitchFamily="18" charset="0"/>
              </a:rPr>
              <a:t>The work-energy relation:</a:t>
            </a:r>
            <a:r>
              <a:rPr lang="en-US" altLang="en-US" sz="3200" b="1">
                <a:cs typeface="Times New Roman" pitchFamily="18" charset="0"/>
              </a:rPr>
              <a:t> The relation between the work done on a particle by the forces which are applied on it and how its kinetic energy changes follows from Newton’s second law.</a:t>
            </a:r>
          </a:p>
        </p:txBody>
      </p:sp>
      <p:pic>
        <p:nvPicPr>
          <p:cNvPr id="23555" name="Picture 2" descr="http://em-ntserver.unl.edu/NEGAHBAN/EM373/note10/note_files/image02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3703638"/>
            <a:ext cx="7950200" cy="2859087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5" descr="image0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8" y="2419350"/>
            <a:ext cx="1747837" cy="100965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-133350"/>
            <a:ext cx="9124950" cy="252888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9pPr>
          </a:lstStyle>
          <a:p>
            <a:r>
              <a:rPr lang="en-US" altLang="en-US" sz="3200" b="1">
                <a:solidFill>
                  <a:srgbClr val="0000FF"/>
                </a:solidFill>
                <a:cs typeface="Times New Roman" pitchFamily="18" charset="0"/>
              </a:rPr>
              <a:t>The work-energy relation:</a:t>
            </a:r>
            <a:r>
              <a:rPr lang="en-US" altLang="en-US" sz="3200" b="1">
                <a:cs typeface="Times New Roman" pitchFamily="18" charset="0"/>
              </a:rPr>
              <a:t> The relation between the work done on a particle by the forces which are applied on it and how its kinetic energy changes follows from Newton’s second law.</a:t>
            </a:r>
          </a:p>
        </p:txBody>
      </p:sp>
      <p:pic>
        <p:nvPicPr>
          <p:cNvPr id="24579" name="Picture 4" descr="image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8" y="2419350"/>
            <a:ext cx="1747837" cy="100965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5" descr="image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963" y="4375150"/>
            <a:ext cx="6502400" cy="1487488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716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 dirty="0" smtClean="0"/>
              <a:t>Q. “Will you grade on a curve?”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066800" y="1600200"/>
            <a:ext cx="7239000" cy="353943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9pPr>
          </a:lstStyle>
          <a:p>
            <a:r>
              <a:rPr lang="en-US" altLang="en-US" sz="3200" dirty="0" smtClean="0"/>
              <a:t>A.</a:t>
            </a:r>
          </a:p>
          <a:p>
            <a:pPr marL="514350" indent="-514350">
              <a:buAutoNum type="arabicPeriod"/>
            </a:pPr>
            <a:r>
              <a:rPr lang="en-US" altLang="en-US" sz="3200" dirty="0" smtClean="0"/>
              <a:t>Consider the purpose of your studies: a successful career</a:t>
            </a:r>
          </a:p>
          <a:p>
            <a:pPr marL="514350" indent="-514350">
              <a:buAutoNum type="arabicPeriod"/>
            </a:pPr>
            <a:endParaRPr lang="en-US" altLang="en-US" sz="3200" dirty="0" smtClean="0"/>
          </a:p>
          <a:p>
            <a:pPr marL="514350" indent="-514350">
              <a:buAutoNum type="arabicPeriod"/>
            </a:pPr>
            <a:r>
              <a:rPr lang="en-US" altLang="en-US" sz="3200" dirty="0"/>
              <a:t> </a:t>
            </a:r>
            <a:r>
              <a:rPr lang="en-US" altLang="en-US" sz="3200" dirty="0" smtClean="0"/>
              <a:t>Not to learn is counterproductive</a:t>
            </a:r>
          </a:p>
          <a:p>
            <a:pPr marL="514350" indent="-514350">
              <a:buAutoNum type="arabicPeriod"/>
            </a:pPr>
            <a:endParaRPr lang="en-US" altLang="en-US" sz="3200" dirty="0"/>
          </a:p>
          <a:p>
            <a:r>
              <a:rPr lang="en-US" altLang="en-US" sz="3200" dirty="0" smtClean="0"/>
              <a:t>3. </a:t>
            </a:r>
            <a:r>
              <a:rPr lang="en-US" altLang="en-US" sz="3200" dirty="0"/>
              <a:t> </a:t>
            </a:r>
            <a:r>
              <a:rPr lang="en-US" altLang="en-US" sz="3200" dirty="0" smtClean="0"/>
              <a:t>Help is available.</a:t>
            </a:r>
            <a:endParaRPr lang="en-US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 dirty="0" smtClean="0"/>
              <a:t>Q. “Should I invest in my own Future?”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066800" y="1600200"/>
            <a:ext cx="7239000" cy="2739211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9pPr>
          </a:lstStyle>
          <a:p>
            <a:endParaRPr lang="en-US" altLang="en-US" sz="5400" dirty="0" smtClean="0"/>
          </a:p>
          <a:p>
            <a:r>
              <a:rPr lang="en-US" altLang="en-US" sz="5400" dirty="0" smtClean="0"/>
              <a:t>A.      </a:t>
            </a:r>
            <a:r>
              <a:rPr lang="en-US" altLang="en-US" sz="5400" b="1" dirty="0" smtClean="0">
                <a:solidFill>
                  <a:srgbClr val="0033CC"/>
                </a:solidFill>
              </a:rPr>
              <a:t>Education pays</a:t>
            </a:r>
            <a:endParaRPr lang="en-US" altLang="en-US" sz="5400" b="1" i="1" dirty="0" smtClean="0">
              <a:solidFill>
                <a:srgbClr val="00B0F0"/>
              </a:solidFill>
            </a:endParaRPr>
          </a:p>
          <a:p>
            <a:pPr marL="514350" indent="-514350">
              <a:buAutoNum type="arabicPeriod"/>
            </a:pPr>
            <a:endParaRPr lang="en-US" altLang="en-US" sz="3200" dirty="0" smtClean="0"/>
          </a:p>
          <a:p>
            <a:pPr marL="0" indent="0"/>
            <a:endParaRPr lang="en-US" altLang="en-US" sz="3200" dirty="0"/>
          </a:p>
        </p:txBody>
      </p:sp>
      <p:pic>
        <p:nvPicPr>
          <p:cNvPr id="56322" name="Picture 2" descr="http://www.colettiinstitute.org/images/income-education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3" y="1592579"/>
            <a:ext cx="8168327" cy="49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28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/>
          <a:lstStyle/>
          <a:p>
            <a:pPr eaLnBrk="1" hangingPunct="1"/>
            <a:r>
              <a:rPr lang="en-US" altLang="en-US" i="1" dirty="0" smtClean="0"/>
              <a:t>SAT Scores</a:t>
            </a:r>
          </a:p>
        </p:txBody>
      </p:sp>
      <p:pic>
        <p:nvPicPr>
          <p:cNvPr id="57346" name="Picture 2" descr="http://graphics8.nytimes.com/images/2009/08/27/business/economy/allsco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98990"/>
            <a:ext cx="5943600" cy="583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1170" y="6084351"/>
            <a:ext cx="31470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Source:</a:t>
            </a:r>
          </a:p>
          <a:p>
            <a:r>
              <a:rPr lang="en-US" dirty="0" smtClean="0">
                <a:hlinkClick r:id="rId3"/>
              </a:rPr>
              <a:t>economix.blogs.nytimes.com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00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Work/Energy Theorem</a:t>
            </a:r>
          </a:p>
        </p:txBody>
      </p:sp>
      <p:graphicFrame>
        <p:nvGraphicFramePr>
          <p:cNvPr id="32771" name="Object 2"/>
          <p:cNvGraphicFramePr>
            <a:graphicFrameLocks/>
          </p:cNvGraphicFramePr>
          <p:nvPr/>
        </p:nvGraphicFramePr>
        <p:xfrm>
          <a:off x="2016125" y="1649413"/>
          <a:ext cx="1901825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56" name="Equation" r:id="rId4" imgW="876311" imgH="457200" progId="Equation.DSMT4">
                  <p:embed/>
                </p:oleObj>
              </mc:Choice>
              <mc:Fallback>
                <p:oleObj name="Equation" r:id="rId4" imgW="876311" imgH="457200" progId="Equation.DSMT4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6125" y="1649413"/>
                        <a:ext cx="1901825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3"/>
          <p:cNvGraphicFramePr>
            <a:graphicFrameLocks/>
          </p:cNvGraphicFramePr>
          <p:nvPr/>
        </p:nvGraphicFramePr>
        <p:xfrm>
          <a:off x="4862513" y="1782763"/>
          <a:ext cx="2084387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57" name="Equation" r:id="rId6" imgW="1047846" imgH="342900" progId="Equation.DSMT4">
                  <p:embed/>
                </p:oleObj>
              </mc:Choice>
              <mc:Fallback>
                <p:oleObj name="Equation" r:id="rId6" imgW="1047846" imgH="342900" progId="Equation.DSMT4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2513" y="1782763"/>
                        <a:ext cx="2084387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3" name="Object 4"/>
          <p:cNvGraphicFramePr>
            <a:graphicFrameLocks/>
          </p:cNvGraphicFramePr>
          <p:nvPr/>
        </p:nvGraphicFramePr>
        <p:xfrm>
          <a:off x="2366963" y="5676900"/>
          <a:ext cx="4745037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58" name="Equation" r:id="rId8" imgW="2419311" imgH="342900" progId="Equation.DSMT4">
                  <p:embed/>
                </p:oleObj>
              </mc:Choice>
              <mc:Fallback>
                <p:oleObj name="Equation" r:id="rId8" imgW="2419311" imgH="342900" progId="Equation.DSMT4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6963" y="5676900"/>
                        <a:ext cx="4745037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2376488" y="2566988"/>
          <a:ext cx="1825625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59" name="Equation" r:id="rId10" imgW="819043" imgH="457200" progId="Equation.DSMT4">
                  <p:embed/>
                </p:oleObj>
              </mc:Choice>
              <mc:Fallback>
                <p:oleObj name="Equation" r:id="rId10" imgW="819043" imgH="457200" progId="Equation.DSMT4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6488" y="2566988"/>
                        <a:ext cx="1825625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5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2316163" y="4633913"/>
          <a:ext cx="1557337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60" name="Equation" r:id="rId12" imgW="714502" imgH="457200" progId="Equation.DSMT4">
                  <p:embed/>
                </p:oleObj>
              </mc:Choice>
              <mc:Fallback>
                <p:oleObj name="Equation" r:id="rId12" imgW="714502" imgH="457200" progId="Equation.DSMT4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6163" y="4633913"/>
                        <a:ext cx="1557337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6" name="Object 7">
            <a:hlinkClick r:id="" action="ppaction://ole?verb=0"/>
          </p:cNvPr>
          <p:cNvGraphicFramePr>
            <a:graphicFrameLocks/>
          </p:cNvGraphicFramePr>
          <p:nvPr/>
        </p:nvGraphicFramePr>
        <p:xfrm>
          <a:off x="2405063" y="3551238"/>
          <a:ext cx="1843087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61" name="Equation" r:id="rId14" imgW="866857" imgH="457200" progId="Equation.DSMT4">
                  <p:embed/>
                </p:oleObj>
              </mc:Choice>
              <mc:Fallback>
                <p:oleObj name="Equation" r:id="rId14" imgW="866857" imgH="457200" progId="Equation.DSMT4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5063" y="3551238"/>
                        <a:ext cx="1843087" cy="117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5245100" y="3859213"/>
            <a:ext cx="38417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6532563" y="4751388"/>
            <a:ext cx="258762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1014413" y="2103438"/>
            <a:ext cx="284162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32780" name="Object 8"/>
          <p:cNvGraphicFramePr>
            <a:graphicFrameLocks noChangeAspect="1"/>
          </p:cNvGraphicFramePr>
          <p:nvPr/>
        </p:nvGraphicFramePr>
        <p:xfrm>
          <a:off x="4895850" y="3124200"/>
          <a:ext cx="370522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62" name="Equation" r:id="rId16" imgW="1930400" imgH="393700" progId="Equation.DSMT4">
                  <p:embed/>
                </p:oleObj>
              </mc:Choice>
              <mc:Fallback>
                <p:oleObj name="Equation" r:id="rId16" imgW="1930400" imgH="3937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5850" y="3124200"/>
                        <a:ext cx="3705225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1031875" y="330200"/>
            <a:ext cx="7162800" cy="11430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altLang="en-US" smtClean="0"/>
              <a:t>Power</a:t>
            </a:r>
          </a:p>
        </p:txBody>
      </p:sp>
      <p:sp>
        <p:nvSpPr>
          <p:cNvPr id="33797" name="Rectangle 6"/>
          <p:cNvSpPr>
            <a:spLocks noChangeArrowheads="1"/>
          </p:cNvSpPr>
          <p:nvPr/>
        </p:nvSpPr>
        <p:spPr bwMode="auto">
          <a:xfrm>
            <a:off x="519113" y="6554788"/>
            <a:ext cx="210185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endParaRPr lang="en-US" altLang="en-US" sz="2000">
              <a:solidFill>
                <a:schemeClr val="tx2"/>
              </a:solidFill>
            </a:endParaRPr>
          </a:p>
        </p:txBody>
      </p:sp>
      <p:graphicFrame>
        <p:nvGraphicFramePr>
          <p:cNvPr id="337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1596524"/>
              </p:ext>
            </p:extLst>
          </p:nvPr>
        </p:nvGraphicFramePr>
        <p:xfrm>
          <a:off x="457200" y="2667000"/>
          <a:ext cx="3581400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6" name="Equation" r:id="rId4" imgW="889000" imgH="393700" progId="Equation.DSMT4">
                  <p:embed/>
                </p:oleObj>
              </mc:Choice>
              <mc:Fallback>
                <p:oleObj name="Equation" r:id="rId4" imgW="889000" imgH="3937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667000"/>
                        <a:ext cx="3581400" cy="1587500"/>
                      </a:xfrm>
                      <a:prstGeom prst="rect">
                        <a:avLst/>
                      </a:prstGeom>
                      <a:solidFill>
                        <a:srgbClr val="0033CC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4191000" y="2667000"/>
            <a:ext cx="374808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SzPct val="75000"/>
              <a:buFont typeface="Monotype Sorts" pitchFamily="45" charset="2"/>
              <a:buNone/>
            </a:pPr>
            <a:r>
              <a:rPr lang="en-US" altLang="en-US" sz="4000" i="1" u="sng">
                <a:solidFill>
                  <a:schemeClr val="hlink"/>
                </a:solidFill>
              </a:rPr>
              <a:t>Units of power:</a:t>
            </a:r>
            <a:r>
              <a:rPr lang="en-US" altLang="en-US" sz="4000" u="sng"/>
              <a:t>  </a:t>
            </a:r>
          </a:p>
          <a:p>
            <a:pPr>
              <a:lnSpc>
                <a:spcPct val="90000"/>
              </a:lnSpc>
              <a:spcBef>
                <a:spcPct val="50000"/>
              </a:spcBef>
              <a:buSzPct val="75000"/>
              <a:buFont typeface="Monotype Sorts" pitchFamily="45" charset="2"/>
              <a:buNone/>
            </a:pPr>
            <a:r>
              <a:rPr lang="en-US" altLang="en-US" sz="4000" i="1">
                <a:solidFill>
                  <a:schemeClr val="tx2"/>
                </a:solidFill>
              </a:rPr>
              <a:t>J/sec = N-m/sec = Watts</a:t>
            </a:r>
          </a:p>
          <a:p>
            <a:pPr>
              <a:lnSpc>
                <a:spcPct val="90000"/>
              </a:lnSpc>
              <a:spcBef>
                <a:spcPct val="50000"/>
              </a:spcBef>
              <a:buSzPct val="75000"/>
              <a:buFont typeface="Monotype Sorts" pitchFamily="45" charset="2"/>
              <a:buNone/>
            </a:pPr>
            <a:r>
              <a:rPr lang="en-US" altLang="en-US" sz="4000" i="1">
                <a:solidFill>
                  <a:schemeClr val="tx2"/>
                </a:solidFill>
              </a:rPr>
              <a:t>1 hp = 746 W</a:t>
            </a:r>
          </a:p>
        </p:txBody>
      </p:sp>
      <p:sp>
        <p:nvSpPr>
          <p:cNvPr id="33800" name="Rectangle 10"/>
          <p:cNvSpPr>
            <a:spLocks noChangeArrowheads="1"/>
          </p:cNvSpPr>
          <p:nvPr/>
        </p:nvSpPr>
        <p:spPr bwMode="auto">
          <a:xfrm>
            <a:off x="1484313" y="23098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9pPr>
          </a:lstStyle>
          <a:p>
            <a:endParaRPr lang="en-US" alt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6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971550" y="66675"/>
            <a:ext cx="716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</a:rPr>
              <a:t>Work done by Variable Force: (1D)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914400" y="1752600"/>
            <a:ext cx="716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3200"/>
              <a:t>For variable force, we find the area</a:t>
            </a:r>
            <a:br>
              <a:rPr lang="en-US" altLang="en-US" sz="3200"/>
            </a:br>
            <a:r>
              <a:rPr lang="en-US" altLang="en-US" sz="3200"/>
              <a:t>by integrating: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3200" i="1">
                <a:solidFill>
                  <a:schemeClr val="tx2"/>
                </a:solidFill>
              </a:rPr>
              <a:t>dW = </a:t>
            </a:r>
            <a:r>
              <a:rPr lang="en-US" altLang="en-US" sz="3200" i="1">
                <a:solidFill>
                  <a:schemeClr val="hlink"/>
                </a:solidFill>
              </a:rPr>
              <a:t>F(x)</a:t>
            </a:r>
            <a:r>
              <a:rPr lang="en-US" altLang="en-US" sz="3200" i="1">
                <a:solidFill>
                  <a:schemeClr val="tx2"/>
                </a:solidFill>
              </a:rPr>
              <a:t> dx</a:t>
            </a:r>
            <a:r>
              <a:rPr lang="en-US" altLang="en-US" sz="3200"/>
              <a:t>.</a:t>
            </a:r>
          </a:p>
        </p:txBody>
      </p:sp>
      <p:graphicFrame>
        <p:nvGraphicFramePr>
          <p:cNvPr id="34822" name="Object 2"/>
          <p:cNvGraphicFramePr>
            <a:graphicFrameLocks/>
          </p:cNvGraphicFramePr>
          <p:nvPr/>
        </p:nvGraphicFramePr>
        <p:xfrm>
          <a:off x="1600200" y="4038600"/>
          <a:ext cx="2667000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5" name="Equation" r:id="rId3" imgW="866857" imgH="457200" progId="Equation.DSMT4">
                  <p:embed/>
                </p:oleObj>
              </mc:Choice>
              <mc:Fallback>
                <p:oleObj name="Equation" r:id="rId3" imgW="866857" imgH="457200" progId="Equation.DSMT4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038600"/>
                        <a:ext cx="2667000" cy="1466850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823" name="Group 17"/>
          <p:cNvGrpSpPr>
            <a:grpSpLocks/>
          </p:cNvGrpSpPr>
          <p:nvPr/>
        </p:nvGrpSpPr>
        <p:grpSpPr bwMode="auto">
          <a:xfrm>
            <a:off x="4710113" y="3733800"/>
            <a:ext cx="3665537" cy="2246313"/>
            <a:chOff x="2967" y="2352"/>
            <a:chExt cx="2309" cy="1415"/>
          </a:xfrm>
        </p:grpSpPr>
        <p:sp>
          <p:nvSpPr>
            <p:cNvPr id="34824" name="Freeform 18"/>
            <p:cNvSpPr>
              <a:spLocks/>
            </p:cNvSpPr>
            <p:nvPr/>
          </p:nvSpPr>
          <p:spPr bwMode="auto">
            <a:xfrm>
              <a:off x="3552" y="2352"/>
              <a:ext cx="1405" cy="559"/>
            </a:xfrm>
            <a:custGeom>
              <a:avLst/>
              <a:gdLst>
                <a:gd name="T0" fmla="*/ 0 w 1405"/>
                <a:gd name="T1" fmla="*/ 528 h 559"/>
                <a:gd name="T2" fmla="*/ 18 w 1405"/>
                <a:gd name="T3" fmla="*/ 495 h 559"/>
                <a:gd name="T4" fmla="*/ 45 w 1405"/>
                <a:gd name="T5" fmla="*/ 477 h 559"/>
                <a:gd name="T6" fmla="*/ 63 w 1405"/>
                <a:gd name="T7" fmla="*/ 450 h 559"/>
                <a:gd name="T8" fmla="*/ 90 w 1405"/>
                <a:gd name="T9" fmla="*/ 432 h 559"/>
                <a:gd name="T10" fmla="*/ 117 w 1405"/>
                <a:gd name="T11" fmla="*/ 414 h 559"/>
                <a:gd name="T12" fmla="*/ 135 w 1405"/>
                <a:gd name="T13" fmla="*/ 387 h 559"/>
                <a:gd name="T14" fmla="*/ 162 w 1405"/>
                <a:gd name="T15" fmla="*/ 369 h 559"/>
                <a:gd name="T16" fmla="*/ 189 w 1405"/>
                <a:gd name="T17" fmla="*/ 351 h 559"/>
                <a:gd name="T18" fmla="*/ 216 w 1405"/>
                <a:gd name="T19" fmla="*/ 342 h 559"/>
                <a:gd name="T20" fmla="*/ 243 w 1405"/>
                <a:gd name="T21" fmla="*/ 333 h 559"/>
                <a:gd name="T22" fmla="*/ 270 w 1405"/>
                <a:gd name="T23" fmla="*/ 324 h 559"/>
                <a:gd name="T24" fmla="*/ 306 w 1405"/>
                <a:gd name="T25" fmla="*/ 324 h 559"/>
                <a:gd name="T26" fmla="*/ 333 w 1405"/>
                <a:gd name="T27" fmla="*/ 324 h 559"/>
                <a:gd name="T28" fmla="*/ 360 w 1405"/>
                <a:gd name="T29" fmla="*/ 333 h 559"/>
                <a:gd name="T30" fmla="*/ 387 w 1405"/>
                <a:gd name="T31" fmla="*/ 342 h 559"/>
                <a:gd name="T32" fmla="*/ 414 w 1405"/>
                <a:gd name="T33" fmla="*/ 351 h 559"/>
                <a:gd name="T34" fmla="*/ 441 w 1405"/>
                <a:gd name="T35" fmla="*/ 369 h 559"/>
                <a:gd name="T36" fmla="*/ 468 w 1405"/>
                <a:gd name="T37" fmla="*/ 387 h 559"/>
                <a:gd name="T38" fmla="*/ 495 w 1405"/>
                <a:gd name="T39" fmla="*/ 414 h 559"/>
                <a:gd name="T40" fmla="*/ 522 w 1405"/>
                <a:gd name="T41" fmla="*/ 441 h 559"/>
                <a:gd name="T42" fmla="*/ 549 w 1405"/>
                <a:gd name="T43" fmla="*/ 459 h 559"/>
                <a:gd name="T44" fmla="*/ 567 w 1405"/>
                <a:gd name="T45" fmla="*/ 486 h 559"/>
                <a:gd name="T46" fmla="*/ 594 w 1405"/>
                <a:gd name="T47" fmla="*/ 504 h 559"/>
                <a:gd name="T48" fmla="*/ 621 w 1405"/>
                <a:gd name="T49" fmla="*/ 522 h 559"/>
                <a:gd name="T50" fmla="*/ 648 w 1405"/>
                <a:gd name="T51" fmla="*/ 540 h 559"/>
                <a:gd name="T52" fmla="*/ 675 w 1405"/>
                <a:gd name="T53" fmla="*/ 549 h 559"/>
                <a:gd name="T54" fmla="*/ 711 w 1405"/>
                <a:gd name="T55" fmla="*/ 558 h 559"/>
                <a:gd name="T56" fmla="*/ 738 w 1405"/>
                <a:gd name="T57" fmla="*/ 558 h 559"/>
                <a:gd name="T58" fmla="*/ 765 w 1405"/>
                <a:gd name="T59" fmla="*/ 558 h 559"/>
                <a:gd name="T60" fmla="*/ 792 w 1405"/>
                <a:gd name="T61" fmla="*/ 558 h 559"/>
                <a:gd name="T62" fmla="*/ 819 w 1405"/>
                <a:gd name="T63" fmla="*/ 558 h 559"/>
                <a:gd name="T64" fmla="*/ 846 w 1405"/>
                <a:gd name="T65" fmla="*/ 558 h 559"/>
                <a:gd name="T66" fmla="*/ 873 w 1405"/>
                <a:gd name="T67" fmla="*/ 540 h 559"/>
                <a:gd name="T68" fmla="*/ 900 w 1405"/>
                <a:gd name="T69" fmla="*/ 522 h 559"/>
                <a:gd name="T70" fmla="*/ 936 w 1405"/>
                <a:gd name="T71" fmla="*/ 495 h 559"/>
                <a:gd name="T72" fmla="*/ 963 w 1405"/>
                <a:gd name="T73" fmla="*/ 468 h 559"/>
                <a:gd name="T74" fmla="*/ 990 w 1405"/>
                <a:gd name="T75" fmla="*/ 441 h 559"/>
                <a:gd name="T76" fmla="*/ 1017 w 1405"/>
                <a:gd name="T77" fmla="*/ 405 h 559"/>
                <a:gd name="T78" fmla="*/ 1044 w 1405"/>
                <a:gd name="T79" fmla="*/ 369 h 559"/>
                <a:gd name="T80" fmla="*/ 1071 w 1405"/>
                <a:gd name="T81" fmla="*/ 342 h 559"/>
                <a:gd name="T82" fmla="*/ 1098 w 1405"/>
                <a:gd name="T83" fmla="*/ 306 h 559"/>
                <a:gd name="T84" fmla="*/ 1107 w 1405"/>
                <a:gd name="T85" fmla="*/ 270 h 559"/>
                <a:gd name="T86" fmla="*/ 1134 w 1405"/>
                <a:gd name="T87" fmla="*/ 243 h 559"/>
                <a:gd name="T88" fmla="*/ 1143 w 1405"/>
                <a:gd name="T89" fmla="*/ 207 h 559"/>
                <a:gd name="T90" fmla="*/ 1161 w 1405"/>
                <a:gd name="T91" fmla="*/ 180 h 559"/>
                <a:gd name="T92" fmla="*/ 1179 w 1405"/>
                <a:gd name="T93" fmla="*/ 153 h 559"/>
                <a:gd name="T94" fmla="*/ 1188 w 1405"/>
                <a:gd name="T95" fmla="*/ 126 h 559"/>
                <a:gd name="T96" fmla="*/ 1206 w 1405"/>
                <a:gd name="T97" fmla="*/ 99 h 559"/>
                <a:gd name="T98" fmla="*/ 1233 w 1405"/>
                <a:gd name="T99" fmla="*/ 72 h 559"/>
                <a:gd name="T100" fmla="*/ 1260 w 1405"/>
                <a:gd name="T101" fmla="*/ 54 h 559"/>
                <a:gd name="T102" fmla="*/ 1287 w 1405"/>
                <a:gd name="T103" fmla="*/ 27 h 559"/>
                <a:gd name="T104" fmla="*/ 1314 w 1405"/>
                <a:gd name="T105" fmla="*/ 18 h 559"/>
                <a:gd name="T106" fmla="*/ 1341 w 1405"/>
                <a:gd name="T107" fmla="*/ 9 h 559"/>
                <a:gd name="T108" fmla="*/ 1377 w 1405"/>
                <a:gd name="T109" fmla="*/ 9 h 559"/>
                <a:gd name="T110" fmla="*/ 1404 w 1405"/>
                <a:gd name="T111" fmla="*/ 0 h 55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05"/>
                <a:gd name="T169" fmla="*/ 0 h 559"/>
                <a:gd name="T170" fmla="*/ 1405 w 1405"/>
                <a:gd name="T171" fmla="*/ 559 h 55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05" h="559">
                  <a:moveTo>
                    <a:pt x="0" y="528"/>
                  </a:moveTo>
                  <a:lnTo>
                    <a:pt x="18" y="495"/>
                  </a:lnTo>
                  <a:lnTo>
                    <a:pt x="45" y="477"/>
                  </a:lnTo>
                  <a:lnTo>
                    <a:pt x="63" y="450"/>
                  </a:lnTo>
                  <a:lnTo>
                    <a:pt x="90" y="432"/>
                  </a:lnTo>
                  <a:lnTo>
                    <a:pt x="117" y="414"/>
                  </a:lnTo>
                  <a:lnTo>
                    <a:pt x="135" y="387"/>
                  </a:lnTo>
                  <a:lnTo>
                    <a:pt x="162" y="369"/>
                  </a:lnTo>
                  <a:lnTo>
                    <a:pt x="189" y="351"/>
                  </a:lnTo>
                  <a:lnTo>
                    <a:pt x="216" y="342"/>
                  </a:lnTo>
                  <a:lnTo>
                    <a:pt x="243" y="333"/>
                  </a:lnTo>
                  <a:lnTo>
                    <a:pt x="270" y="324"/>
                  </a:lnTo>
                  <a:lnTo>
                    <a:pt x="306" y="324"/>
                  </a:lnTo>
                  <a:lnTo>
                    <a:pt x="333" y="324"/>
                  </a:lnTo>
                  <a:lnTo>
                    <a:pt x="360" y="333"/>
                  </a:lnTo>
                  <a:lnTo>
                    <a:pt x="387" y="342"/>
                  </a:lnTo>
                  <a:lnTo>
                    <a:pt x="414" y="351"/>
                  </a:lnTo>
                  <a:lnTo>
                    <a:pt x="441" y="369"/>
                  </a:lnTo>
                  <a:lnTo>
                    <a:pt x="468" y="387"/>
                  </a:lnTo>
                  <a:lnTo>
                    <a:pt x="495" y="414"/>
                  </a:lnTo>
                  <a:lnTo>
                    <a:pt x="522" y="441"/>
                  </a:lnTo>
                  <a:lnTo>
                    <a:pt x="549" y="459"/>
                  </a:lnTo>
                  <a:lnTo>
                    <a:pt x="567" y="486"/>
                  </a:lnTo>
                  <a:lnTo>
                    <a:pt x="594" y="504"/>
                  </a:lnTo>
                  <a:lnTo>
                    <a:pt x="621" y="522"/>
                  </a:lnTo>
                  <a:lnTo>
                    <a:pt x="648" y="540"/>
                  </a:lnTo>
                  <a:lnTo>
                    <a:pt x="675" y="549"/>
                  </a:lnTo>
                  <a:lnTo>
                    <a:pt x="711" y="558"/>
                  </a:lnTo>
                  <a:lnTo>
                    <a:pt x="738" y="558"/>
                  </a:lnTo>
                  <a:lnTo>
                    <a:pt x="765" y="558"/>
                  </a:lnTo>
                  <a:lnTo>
                    <a:pt x="792" y="558"/>
                  </a:lnTo>
                  <a:lnTo>
                    <a:pt x="819" y="558"/>
                  </a:lnTo>
                  <a:lnTo>
                    <a:pt x="846" y="558"/>
                  </a:lnTo>
                  <a:lnTo>
                    <a:pt x="873" y="540"/>
                  </a:lnTo>
                  <a:lnTo>
                    <a:pt x="900" y="522"/>
                  </a:lnTo>
                  <a:lnTo>
                    <a:pt x="936" y="495"/>
                  </a:lnTo>
                  <a:lnTo>
                    <a:pt x="963" y="468"/>
                  </a:lnTo>
                  <a:lnTo>
                    <a:pt x="990" y="441"/>
                  </a:lnTo>
                  <a:lnTo>
                    <a:pt x="1017" y="405"/>
                  </a:lnTo>
                  <a:lnTo>
                    <a:pt x="1044" y="369"/>
                  </a:lnTo>
                  <a:lnTo>
                    <a:pt x="1071" y="342"/>
                  </a:lnTo>
                  <a:lnTo>
                    <a:pt x="1098" y="306"/>
                  </a:lnTo>
                  <a:lnTo>
                    <a:pt x="1107" y="270"/>
                  </a:lnTo>
                  <a:lnTo>
                    <a:pt x="1134" y="243"/>
                  </a:lnTo>
                  <a:lnTo>
                    <a:pt x="1143" y="207"/>
                  </a:lnTo>
                  <a:lnTo>
                    <a:pt x="1161" y="180"/>
                  </a:lnTo>
                  <a:lnTo>
                    <a:pt x="1179" y="153"/>
                  </a:lnTo>
                  <a:lnTo>
                    <a:pt x="1188" y="126"/>
                  </a:lnTo>
                  <a:lnTo>
                    <a:pt x="1206" y="99"/>
                  </a:lnTo>
                  <a:lnTo>
                    <a:pt x="1233" y="72"/>
                  </a:lnTo>
                  <a:lnTo>
                    <a:pt x="1260" y="54"/>
                  </a:lnTo>
                  <a:lnTo>
                    <a:pt x="1287" y="27"/>
                  </a:lnTo>
                  <a:lnTo>
                    <a:pt x="1314" y="18"/>
                  </a:lnTo>
                  <a:lnTo>
                    <a:pt x="1341" y="9"/>
                  </a:lnTo>
                  <a:lnTo>
                    <a:pt x="1377" y="9"/>
                  </a:lnTo>
                  <a:lnTo>
                    <a:pt x="1404" y="0"/>
                  </a:lnTo>
                </a:path>
              </a:pathLst>
            </a:custGeom>
            <a:solidFill>
              <a:srgbClr val="F8F8F8"/>
            </a:solidFill>
            <a:ln w="25400" cap="rnd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25" name="Rectangle 19"/>
            <p:cNvSpPr>
              <a:spLocks noChangeArrowheads="1"/>
            </p:cNvSpPr>
            <p:nvPr/>
          </p:nvSpPr>
          <p:spPr bwMode="auto">
            <a:xfrm>
              <a:off x="3556" y="2836"/>
              <a:ext cx="88" cy="520"/>
            </a:xfrm>
            <a:prstGeom prst="rect">
              <a:avLst/>
            </a:prstGeom>
            <a:solidFill>
              <a:srgbClr val="F8F8F8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826" name="Rectangle 20"/>
            <p:cNvSpPr>
              <a:spLocks noChangeArrowheads="1"/>
            </p:cNvSpPr>
            <p:nvPr/>
          </p:nvSpPr>
          <p:spPr bwMode="auto">
            <a:xfrm>
              <a:off x="3652" y="2740"/>
              <a:ext cx="88" cy="616"/>
            </a:xfrm>
            <a:prstGeom prst="rect">
              <a:avLst/>
            </a:prstGeom>
            <a:solidFill>
              <a:srgbClr val="F8F8F8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827" name="Rectangle 21"/>
            <p:cNvSpPr>
              <a:spLocks noChangeArrowheads="1"/>
            </p:cNvSpPr>
            <p:nvPr/>
          </p:nvSpPr>
          <p:spPr bwMode="auto">
            <a:xfrm>
              <a:off x="3748" y="2692"/>
              <a:ext cx="88" cy="664"/>
            </a:xfrm>
            <a:prstGeom prst="rect">
              <a:avLst/>
            </a:prstGeom>
            <a:solidFill>
              <a:srgbClr val="F8F8F8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828" name="Rectangle 22"/>
            <p:cNvSpPr>
              <a:spLocks noChangeArrowheads="1"/>
            </p:cNvSpPr>
            <p:nvPr/>
          </p:nvSpPr>
          <p:spPr bwMode="auto">
            <a:xfrm>
              <a:off x="3844" y="2692"/>
              <a:ext cx="88" cy="664"/>
            </a:xfrm>
            <a:prstGeom prst="rect">
              <a:avLst/>
            </a:prstGeom>
            <a:solidFill>
              <a:srgbClr val="F8F8F8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829" name="Rectangle 23"/>
            <p:cNvSpPr>
              <a:spLocks noChangeArrowheads="1"/>
            </p:cNvSpPr>
            <p:nvPr/>
          </p:nvSpPr>
          <p:spPr bwMode="auto">
            <a:xfrm>
              <a:off x="3940" y="2740"/>
              <a:ext cx="88" cy="616"/>
            </a:xfrm>
            <a:prstGeom prst="rect">
              <a:avLst/>
            </a:prstGeom>
            <a:solidFill>
              <a:srgbClr val="F8F8F8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830" name="Rectangle 24"/>
            <p:cNvSpPr>
              <a:spLocks noChangeArrowheads="1"/>
            </p:cNvSpPr>
            <p:nvPr/>
          </p:nvSpPr>
          <p:spPr bwMode="auto">
            <a:xfrm>
              <a:off x="4036" y="2788"/>
              <a:ext cx="88" cy="568"/>
            </a:xfrm>
            <a:prstGeom prst="rect">
              <a:avLst/>
            </a:prstGeom>
            <a:solidFill>
              <a:srgbClr val="F8F8F8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831" name="Rectangle 25"/>
            <p:cNvSpPr>
              <a:spLocks noChangeArrowheads="1"/>
            </p:cNvSpPr>
            <p:nvPr/>
          </p:nvSpPr>
          <p:spPr bwMode="auto">
            <a:xfrm>
              <a:off x="4132" y="2884"/>
              <a:ext cx="88" cy="472"/>
            </a:xfrm>
            <a:prstGeom prst="rect">
              <a:avLst/>
            </a:prstGeom>
            <a:solidFill>
              <a:srgbClr val="F8F8F8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832" name="Rectangle 26"/>
            <p:cNvSpPr>
              <a:spLocks noChangeArrowheads="1"/>
            </p:cNvSpPr>
            <p:nvPr/>
          </p:nvSpPr>
          <p:spPr bwMode="auto">
            <a:xfrm>
              <a:off x="4228" y="2932"/>
              <a:ext cx="88" cy="424"/>
            </a:xfrm>
            <a:prstGeom prst="rect">
              <a:avLst/>
            </a:prstGeom>
            <a:solidFill>
              <a:srgbClr val="F8F8F8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833" name="Rectangle 27"/>
            <p:cNvSpPr>
              <a:spLocks noChangeArrowheads="1"/>
            </p:cNvSpPr>
            <p:nvPr/>
          </p:nvSpPr>
          <p:spPr bwMode="auto">
            <a:xfrm>
              <a:off x="4324" y="2932"/>
              <a:ext cx="88" cy="424"/>
            </a:xfrm>
            <a:prstGeom prst="rect">
              <a:avLst/>
            </a:prstGeom>
            <a:solidFill>
              <a:srgbClr val="F8F8F8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834" name="Rectangle 28"/>
            <p:cNvSpPr>
              <a:spLocks noChangeArrowheads="1"/>
            </p:cNvSpPr>
            <p:nvPr/>
          </p:nvSpPr>
          <p:spPr bwMode="auto">
            <a:xfrm>
              <a:off x="4420" y="2884"/>
              <a:ext cx="88" cy="472"/>
            </a:xfrm>
            <a:prstGeom prst="rect">
              <a:avLst/>
            </a:prstGeom>
            <a:solidFill>
              <a:srgbClr val="F8F8F8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835" name="Rectangle 29"/>
            <p:cNvSpPr>
              <a:spLocks noChangeArrowheads="1"/>
            </p:cNvSpPr>
            <p:nvPr/>
          </p:nvSpPr>
          <p:spPr bwMode="auto">
            <a:xfrm>
              <a:off x="4516" y="2740"/>
              <a:ext cx="88" cy="616"/>
            </a:xfrm>
            <a:prstGeom prst="rect">
              <a:avLst/>
            </a:prstGeom>
            <a:solidFill>
              <a:srgbClr val="F8F8F8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836" name="Rectangle 30"/>
            <p:cNvSpPr>
              <a:spLocks noChangeArrowheads="1"/>
            </p:cNvSpPr>
            <p:nvPr/>
          </p:nvSpPr>
          <p:spPr bwMode="auto">
            <a:xfrm>
              <a:off x="4612" y="2692"/>
              <a:ext cx="88" cy="664"/>
            </a:xfrm>
            <a:prstGeom prst="rect">
              <a:avLst/>
            </a:prstGeom>
            <a:solidFill>
              <a:srgbClr val="F8F8F8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837" name="Rectangle 31"/>
            <p:cNvSpPr>
              <a:spLocks noChangeArrowheads="1"/>
            </p:cNvSpPr>
            <p:nvPr/>
          </p:nvSpPr>
          <p:spPr bwMode="auto">
            <a:xfrm>
              <a:off x="4708" y="2500"/>
              <a:ext cx="88" cy="856"/>
            </a:xfrm>
            <a:prstGeom prst="rect">
              <a:avLst/>
            </a:prstGeom>
            <a:solidFill>
              <a:srgbClr val="F8F8F8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838" name="Rectangle 32"/>
            <p:cNvSpPr>
              <a:spLocks noChangeArrowheads="1"/>
            </p:cNvSpPr>
            <p:nvPr/>
          </p:nvSpPr>
          <p:spPr bwMode="auto">
            <a:xfrm>
              <a:off x="4804" y="2404"/>
              <a:ext cx="88" cy="952"/>
            </a:xfrm>
            <a:prstGeom prst="rect">
              <a:avLst/>
            </a:prstGeom>
            <a:solidFill>
              <a:srgbClr val="F8F8F8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839" name="Line 33"/>
            <p:cNvSpPr>
              <a:spLocks noChangeShapeType="1"/>
            </p:cNvSpPr>
            <p:nvPr/>
          </p:nvSpPr>
          <p:spPr bwMode="auto">
            <a:xfrm flipV="1">
              <a:off x="3408" y="2540"/>
              <a:ext cx="0" cy="8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0" name="Line 34"/>
            <p:cNvSpPr>
              <a:spLocks noChangeShapeType="1"/>
            </p:cNvSpPr>
            <p:nvPr/>
          </p:nvSpPr>
          <p:spPr bwMode="auto">
            <a:xfrm>
              <a:off x="3412" y="3360"/>
              <a:ext cx="18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1" name="Rectangle 35"/>
            <p:cNvSpPr>
              <a:spLocks noChangeArrowheads="1"/>
            </p:cNvSpPr>
            <p:nvPr/>
          </p:nvSpPr>
          <p:spPr bwMode="auto">
            <a:xfrm>
              <a:off x="2967" y="2770"/>
              <a:ext cx="398" cy="229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2857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en-US" sz="2000" i="1">
                  <a:solidFill>
                    <a:schemeClr val="hlink"/>
                  </a:solidFill>
                </a:rPr>
                <a:t>F(x)</a:t>
              </a:r>
            </a:p>
          </p:txBody>
        </p:sp>
        <p:sp>
          <p:nvSpPr>
            <p:cNvPr id="34842" name="Rectangle 36"/>
            <p:cNvSpPr>
              <a:spLocks noChangeArrowheads="1"/>
            </p:cNvSpPr>
            <p:nvPr/>
          </p:nvSpPr>
          <p:spPr bwMode="auto">
            <a:xfrm>
              <a:off x="4900" y="2356"/>
              <a:ext cx="88" cy="1000"/>
            </a:xfrm>
            <a:prstGeom prst="rect">
              <a:avLst/>
            </a:prstGeom>
            <a:solidFill>
              <a:srgbClr val="F8F8F8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843" name="Rectangle 37"/>
            <p:cNvSpPr>
              <a:spLocks noChangeArrowheads="1"/>
            </p:cNvSpPr>
            <p:nvPr/>
          </p:nvSpPr>
          <p:spPr bwMode="auto">
            <a:xfrm>
              <a:off x="3447" y="3394"/>
              <a:ext cx="252" cy="229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2857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en-US" sz="2000" i="1">
                  <a:solidFill>
                    <a:schemeClr val="tx2"/>
                  </a:solidFill>
                </a:rPr>
                <a:t>x</a:t>
              </a:r>
              <a:r>
                <a:rPr lang="en-US" altLang="en-US" sz="2000" i="1" baseline="-2500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34844" name="Rectangle 38"/>
            <p:cNvSpPr>
              <a:spLocks noChangeArrowheads="1"/>
            </p:cNvSpPr>
            <p:nvPr/>
          </p:nvSpPr>
          <p:spPr bwMode="auto">
            <a:xfrm>
              <a:off x="4887" y="3394"/>
              <a:ext cx="281" cy="229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2857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en-US" sz="2000" i="1">
                  <a:solidFill>
                    <a:schemeClr val="tx2"/>
                  </a:solidFill>
                </a:rPr>
                <a:t>x</a:t>
              </a:r>
              <a:r>
                <a:rPr lang="en-US" altLang="en-US" sz="2000" i="1" baseline="-25000">
                  <a:solidFill>
                    <a:schemeClr val="tx2"/>
                  </a:solidFill>
                </a:rPr>
                <a:t>2 </a:t>
              </a:r>
            </a:p>
          </p:txBody>
        </p:sp>
        <p:sp>
          <p:nvSpPr>
            <p:cNvPr id="34845" name="Rectangle 39"/>
            <p:cNvSpPr>
              <a:spLocks noChangeArrowheads="1"/>
            </p:cNvSpPr>
            <p:nvPr/>
          </p:nvSpPr>
          <p:spPr bwMode="auto">
            <a:xfrm>
              <a:off x="4119" y="3538"/>
              <a:ext cx="327" cy="229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2857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en-US" sz="2000" i="1">
                  <a:solidFill>
                    <a:schemeClr val="tx2"/>
                  </a:solidFill>
                </a:rPr>
                <a:t>dx </a:t>
              </a:r>
            </a:p>
          </p:txBody>
        </p:sp>
        <p:sp>
          <p:nvSpPr>
            <p:cNvPr id="34846" name="Line 40"/>
            <p:cNvSpPr>
              <a:spLocks noChangeShapeType="1"/>
            </p:cNvSpPr>
            <p:nvPr/>
          </p:nvSpPr>
          <p:spPr bwMode="auto">
            <a:xfrm>
              <a:off x="4036" y="3456"/>
              <a:ext cx="184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7" name="Line 41"/>
            <p:cNvSpPr>
              <a:spLocks noChangeShapeType="1"/>
            </p:cNvSpPr>
            <p:nvPr/>
          </p:nvSpPr>
          <p:spPr bwMode="auto">
            <a:xfrm>
              <a:off x="4324" y="3456"/>
              <a:ext cx="184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8" name="Line 42"/>
            <p:cNvSpPr>
              <a:spLocks noChangeShapeType="1"/>
            </p:cNvSpPr>
            <p:nvPr/>
          </p:nvSpPr>
          <p:spPr bwMode="auto">
            <a:xfrm>
              <a:off x="4224" y="3412"/>
              <a:ext cx="0" cy="13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9" name="Line 43"/>
            <p:cNvSpPr>
              <a:spLocks noChangeShapeType="1"/>
            </p:cNvSpPr>
            <p:nvPr/>
          </p:nvSpPr>
          <p:spPr bwMode="auto">
            <a:xfrm>
              <a:off x="4320" y="3412"/>
              <a:ext cx="0" cy="13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Conservative Forces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066800" y="1600200"/>
            <a:ext cx="7239000" cy="39909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9pPr>
          </a:lstStyle>
          <a:p>
            <a:r>
              <a:rPr lang="en-US" altLang="en-US" sz="3200"/>
              <a:t>A conservative force is one for which the work done is independent of the path taken</a:t>
            </a:r>
          </a:p>
          <a:p>
            <a:endParaRPr lang="en-US" altLang="en-US" sz="3200"/>
          </a:p>
          <a:p>
            <a:r>
              <a:rPr lang="en-US" altLang="en-US" sz="3200"/>
              <a:t>Another way to state it:</a:t>
            </a:r>
          </a:p>
          <a:p>
            <a:r>
              <a:rPr lang="en-US" altLang="en-US" sz="3200"/>
              <a:t>The work depends only on the initial and final positions,</a:t>
            </a:r>
            <a:br>
              <a:rPr lang="en-US" altLang="en-US" sz="3200"/>
            </a:br>
            <a:r>
              <a:rPr lang="en-US" altLang="en-US" sz="3200"/>
              <a:t>not on the route taken.</a:t>
            </a:r>
          </a:p>
        </p:txBody>
      </p:sp>
    </p:spTree>
    <p:extLst>
      <p:ext uri="{BB962C8B-B14F-4D97-AF65-F5344CB8AC3E}">
        <p14:creationId xmlns:p14="http://schemas.microsoft.com/office/powerpoint/2010/main" val="72863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3886200"/>
            <a:ext cx="29718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9pPr>
          </a:lstStyle>
          <a:p>
            <a:r>
              <a:rPr lang="en-US" altLang="en-US" sz="4000">
                <a:latin typeface="Times New Roman" pitchFamily="18" charset="0"/>
              </a:rPr>
              <a:t>Copernicus’ Universe</a:t>
            </a:r>
          </a:p>
        </p:txBody>
      </p:sp>
      <p:pic>
        <p:nvPicPr>
          <p:cNvPr id="4099" name="Picture 3" descr="cop_univer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0"/>
            <a:ext cx="59293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ig_03_008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342900"/>
            <a:ext cx="267335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38500" y="6642100"/>
            <a:ext cx="2673350" cy="190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9pPr>
          </a:lstStyle>
          <a:p>
            <a:pPr algn="ctr" eaLnBrk="1" hangingPunct="1"/>
            <a:r>
              <a:rPr lang="en-US" altLang="en-US" sz="1200" b="1">
                <a:solidFill>
                  <a:srgbClr val="272727"/>
                </a:solidFill>
                <a:latin typeface="Times New Roman" pitchFamily="18" charset="0"/>
              </a:rPr>
              <a:t>fig_03_008</a:t>
            </a:r>
          </a:p>
        </p:txBody>
      </p:sp>
      <p:sp>
        <p:nvSpPr>
          <p:cNvPr id="36868" name="Rectangle 4" hidden="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fig_03_008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379413" y="1793875"/>
            <a:ext cx="2640012" cy="13112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9pPr>
          </a:lstStyle>
          <a:p>
            <a:pPr algn="ctr" eaLnBrk="1" hangingPunct="1"/>
            <a:r>
              <a:rPr lang="en-US" altLang="en-US" sz="4000" b="1"/>
              <a:t>Potential of Gravity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841917" y="914400"/>
            <a:ext cx="7315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9pPr>
          </a:lstStyle>
          <a:p>
            <a:pPr eaLnBrk="1" hangingPunct="1"/>
            <a:r>
              <a:rPr lang="en-US" altLang="en-US" sz="4000" dirty="0">
                <a:solidFill>
                  <a:srgbClr val="FFFF99"/>
                </a:solidFill>
                <a:latin typeface="Times New Roman" pitchFamily="18" charset="0"/>
              </a:rPr>
              <a:t>The potential  energy V is defined as:</a:t>
            </a:r>
          </a:p>
        </p:txBody>
      </p:sp>
      <p:graphicFrame>
        <p:nvGraphicFramePr>
          <p:cNvPr id="378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523996"/>
              </p:ext>
            </p:extLst>
          </p:nvPr>
        </p:nvGraphicFramePr>
        <p:xfrm>
          <a:off x="759407" y="3429000"/>
          <a:ext cx="7567127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5" name="Equation" r:id="rId4" imgW="1155700" imgH="279400" progId="Equation.3">
                  <p:embed/>
                </p:oleObj>
              </mc:Choice>
              <mc:Fallback>
                <p:oleObj name="Equation" r:id="rId4" imgW="1155700" imgH="279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407" y="3429000"/>
                        <a:ext cx="7567127" cy="18288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 lIns="90488" tIns="44450" rIns="90488" bIns="44450"/>
          <a:lstStyle/>
          <a:p>
            <a:pPr eaLnBrk="1" hangingPunct="1"/>
            <a:r>
              <a:rPr lang="en-US" altLang="en-US" smtClean="0"/>
              <a:t>Potential Energy due to Gravity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917" name="Rectangle 5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876800"/>
              </a:xfrm>
              <a:solidFill>
                <a:schemeClr val="bg1">
                  <a:lumMod val="95000"/>
                </a:schemeClr>
              </a:solidFill>
            </p:spPr>
            <p:txBody>
              <a:bodyPr lIns="90488" tIns="44450" rIns="90488" bIns="44450"/>
              <a:lstStyle/>
              <a:p>
                <a:pPr eaLnBrk="1" hangingPunct="1"/>
                <a:r>
                  <a:rPr lang="en-US" altLang="en-US" dirty="0" smtClean="0"/>
                  <a:t>For any </a:t>
                </a:r>
                <a:r>
                  <a:rPr lang="en-US" altLang="en-US" b="1" i="1" dirty="0" smtClean="0">
                    <a:solidFill>
                      <a:srgbClr val="FC0000"/>
                    </a:solidFill>
                  </a:rPr>
                  <a:t>conservative</a:t>
                </a:r>
                <a:r>
                  <a:rPr lang="en-US" altLang="en-US" dirty="0" smtClean="0"/>
                  <a:t> force </a:t>
                </a:r>
                <a:r>
                  <a:rPr lang="en-US" altLang="en-US" i="1" dirty="0" smtClean="0">
                    <a:solidFill>
                      <a:schemeClr val="hlink"/>
                    </a:solidFill>
                  </a:rPr>
                  <a:t>F</a:t>
                </a:r>
                <a:r>
                  <a:rPr lang="en-US" altLang="en-US" dirty="0" smtClean="0"/>
                  <a:t> we can define a </a:t>
                </a:r>
                <a:r>
                  <a:rPr lang="en-US" altLang="en-US" dirty="0" smtClean="0">
                    <a:solidFill>
                      <a:schemeClr val="tx2"/>
                    </a:solidFill>
                  </a:rPr>
                  <a:t>potential energy function </a:t>
                </a:r>
                <a:r>
                  <a:rPr lang="en-US" altLang="en-US" i="1" dirty="0" smtClean="0">
                    <a:solidFill>
                      <a:schemeClr val="tx2"/>
                    </a:solidFill>
                  </a:rPr>
                  <a:t>U</a:t>
                </a:r>
                <a:r>
                  <a:rPr lang="en-US" altLang="en-US" dirty="0" smtClean="0"/>
                  <a:t> in the following way:</a:t>
                </a:r>
              </a:p>
              <a:p>
                <a:pPr lvl="1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smtClean="0">
                          <a:latin typeface="Cambria Math"/>
                          <a:sym typeface="Symbol"/>
                        </a:rPr>
                        <m:t></m:t>
                      </m:r>
                      <m:r>
                        <a:rPr lang="en-US" altLang="en-US" i="1">
                          <a:latin typeface="Cambria Math"/>
                        </a:rPr>
                        <m:t>𝑈</m:t>
                      </m:r>
                      <m:r>
                        <a:rPr lang="en-US" altLang="en-US" i="1">
                          <a:latin typeface="Cambria Math"/>
                        </a:rPr>
                        <m:t>=</m:t>
                      </m:r>
                      <m:r>
                        <a:rPr lang="en-US" altLang="en-US" i="1">
                          <a:latin typeface="Cambria Math"/>
                        </a:rPr>
                        <m:t>𝑈</m:t>
                      </m:r>
                      <m:r>
                        <a:rPr lang="en-US" altLang="en-US" i="1" baseline="-25000">
                          <a:latin typeface="Cambria Math"/>
                        </a:rPr>
                        <m:t>2</m:t>
                      </m:r>
                      <m:r>
                        <a:rPr lang="en-US" altLang="en-US" i="1">
                          <a:latin typeface="Cambria Math"/>
                        </a:rPr>
                        <m:t> −</m:t>
                      </m:r>
                      <m:r>
                        <a:rPr lang="en-US" altLang="en-US" i="1">
                          <a:latin typeface="Cambria Math"/>
                        </a:rPr>
                        <m:t>𝑈</m:t>
                      </m:r>
                      <m:r>
                        <a:rPr lang="en-US" altLang="en-US" i="1" baseline="-25000">
                          <a:latin typeface="Cambria Math"/>
                        </a:rPr>
                        <m:t>1</m:t>
                      </m:r>
                      <m:r>
                        <a:rPr lang="en-US" altLang="en-US" i="1">
                          <a:latin typeface="Cambria Math"/>
                        </a:rPr>
                        <m:t>=−</m:t>
                      </m:r>
                      <m:r>
                        <a:rPr lang="en-US" altLang="en-US" i="1">
                          <a:latin typeface="Cambria Math"/>
                        </a:rPr>
                        <m:t>𝑊</m:t>
                      </m:r>
                      <m:r>
                        <a:rPr lang="en-US" altLang="en-US" i="1">
                          <a:latin typeface="Cambria Math"/>
                        </a:rPr>
                        <m:t>=−</m:t>
                      </m:r>
                      <m:nary>
                        <m:nary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en-US" i="1">
                              <a:latin typeface="Cambria Math"/>
                            </a:rPr>
                            <m:t>𝑟</m:t>
                          </m:r>
                          <m:r>
                            <a:rPr lang="en-US" altLang="en-US" i="1" baseline="-2500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altLang="en-US" i="1">
                              <a:latin typeface="Cambria Math"/>
                            </a:rPr>
                            <m:t>𝑟</m:t>
                          </m:r>
                          <m:r>
                            <a:rPr lang="en-US" altLang="en-US" i="1" baseline="-25000">
                              <a:latin typeface="Cambria Math"/>
                            </a:rPr>
                            <m:t>2</m:t>
                          </m:r>
                        </m:sup>
                        <m:e>
                          <m:r>
                            <a:rPr lang="en-US" altLang="en-US" i="1">
                              <a:latin typeface="Cambria Math"/>
                            </a:rPr>
                            <m:t>𝐹</m:t>
                          </m:r>
                          <m:r>
                            <a:rPr lang="en-US" altLang="en-US" i="1">
                              <a:latin typeface="Cambria Math"/>
                            </a:rPr>
                            <m:t>∗</m:t>
                          </m:r>
                          <m:r>
                            <a:rPr lang="en-US" altLang="en-US" i="1">
                              <a:latin typeface="Cambria Math"/>
                            </a:rPr>
                            <m:t>𝑑𝑟</m:t>
                          </m:r>
                        </m:e>
                      </m:nary>
                    </m:oMath>
                  </m:oMathPara>
                </a14:m>
                <a:endParaRPr lang="en-US" altLang="en-US" dirty="0" smtClean="0"/>
              </a:p>
              <a:p>
                <a:pPr lvl="1" eaLnBrk="1" hangingPunct="1">
                  <a:buFontTx/>
                  <a:buNone/>
                </a:pPr>
                <a:endParaRPr lang="en-US" altLang="en-US" dirty="0" smtClean="0"/>
              </a:p>
              <a:p>
                <a:pPr lvl="1" eaLnBrk="1" hangingPunct="1">
                  <a:buFontTx/>
                  <a:buNone/>
                </a:pPr>
                <a:endParaRPr lang="en-US" altLang="en-US" dirty="0" smtClean="0"/>
              </a:p>
              <a:p>
                <a:pPr lvl="1" eaLnBrk="1" hangingPunct="1">
                  <a:buSzPct val="75000"/>
                </a:pPr>
                <a:r>
                  <a:rPr lang="en-US" altLang="en-US" dirty="0" smtClean="0"/>
                  <a:t>The work done by a conservative force is equal and opposite to the change in the potential energy function.</a:t>
                </a:r>
              </a:p>
              <a:p>
                <a:pPr lvl="1" eaLnBrk="1" hangingPunct="1">
                  <a:buFontTx/>
                  <a:buNone/>
                </a:pPr>
                <a:endParaRPr lang="en-US" altLang="en-US" dirty="0" smtClean="0"/>
              </a:p>
              <a:p>
                <a:pPr eaLnBrk="1" hangingPunct="1"/>
                <a:r>
                  <a:rPr lang="en-US" altLang="en-US" dirty="0" smtClean="0"/>
                  <a:t>This can be written as:</a:t>
                </a:r>
              </a:p>
            </p:txBody>
          </p:sp>
        </mc:Choice>
        <mc:Fallback xmlns="">
          <p:sp>
            <p:nvSpPr>
              <p:cNvPr id="38917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876800"/>
              </a:xfrm>
              <a:blipFill rotWithShape="1">
                <a:blip r:embed="rId3"/>
                <a:stretch>
                  <a:fillRect l="-1704" t="-1750" r="-593" b="-2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918" name="Group 6"/>
          <p:cNvGrpSpPr>
            <a:grpSpLocks/>
          </p:cNvGrpSpPr>
          <p:nvPr/>
        </p:nvGrpSpPr>
        <p:grpSpPr bwMode="auto">
          <a:xfrm>
            <a:off x="6928703" y="3608388"/>
            <a:ext cx="1965325" cy="2138362"/>
            <a:chOff x="3792" y="2581"/>
            <a:chExt cx="1238" cy="1347"/>
          </a:xfrm>
        </p:grpSpPr>
        <p:sp>
          <p:nvSpPr>
            <p:cNvPr id="38921" name="Freeform 7"/>
            <p:cNvSpPr>
              <a:spLocks/>
            </p:cNvSpPr>
            <p:nvPr/>
          </p:nvSpPr>
          <p:spPr bwMode="auto">
            <a:xfrm>
              <a:off x="4020" y="2718"/>
              <a:ext cx="586" cy="838"/>
            </a:xfrm>
            <a:custGeom>
              <a:avLst/>
              <a:gdLst>
                <a:gd name="T0" fmla="*/ 63 w 586"/>
                <a:gd name="T1" fmla="*/ 837 h 838"/>
                <a:gd name="T2" fmla="*/ 54 w 586"/>
                <a:gd name="T3" fmla="*/ 810 h 838"/>
                <a:gd name="T4" fmla="*/ 36 w 586"/>
                <a:gd name="T5" fmla="*/ 783 h 838"/>
                <a:gd name="T6" fmla="*/ 27 w 586"/>
                <a:gd name="T7" fmla="*/ 756 h 838"/>
                <a:gd name="T8" fmla="*/ 9 w 586"/>
                <a:gd name="T9" fmla="*/ 729 h 838"/>
                <a:gd name="T10" fmla="*/ 9 w 586"/>
                <a:gd name="T11" fmla="*/ 702 h 838"/>
                <a:gd name="T12" fmla="*/ 0 w 586"/>
                <a:gd name="T13" fmla="*/ 675 h 838"/>
                <a:gd name="T14" fmla="*/ 0 w 586"/>
                <a:gd name="T15" fmla="*/ 648 h 838"/>
                <a:gd name="T16" fmla="*/ 18 w 586"/>
                <a:gd name="T17" fmla="*/ 621 h 838"/>
                <a:gd name="T18" fmla="*/ 45 w 586"/>
                <a:gd name="T19" fmla="*/ 594 h 838"/>
                <a:gd name="T20" fmla="*/ 72 w 586"/>
                <a:gd name="T21" fmla="*/ 576 h 838"/>
                <a:gd name="T22" fmla="*/ 99 w 586"/>
                <a:gd name="T23" fmla="*/ 576 h 838"/>
                <a:gd name="T24" fmla="*/ 135 w 586"/>
                <a:gd name="T25" fmla="*/ 576 h 838"/>
                <a:gd name="T26" fmla="*/ 162 w 586"/>
                <a:gd name="T27" fmla="*/ 576 h 838"/>
                <a:gd name="T28" fmla="*/ 198 w 586"/>
                <a:gd name="T29" fmla="*/ 585 h 838"/>
                <a:gd name="T30" fmla="*/ 225 w 586"/>
                <a:gd name="T31" fmla="*/ 594 h 838"/>
                <a:gd name="T32" fmla="*/ 252 w 586"/>
                <a:gd name="T33" fmla="*/ 594 h 838"/>
                <a:gd name="T34" fmla="*/ 288 w 586"/>
                <a:gd name="T35" fmla="*/ 612 h 838"/>
                <a:gd name="T36" fmla="*/ 324 w 586"/>
                <a:gd name="T37" fmla="*/ 621 h 838"/>
                <a:gd name="T38" fmla="*/ 360 w 586"/>
                <a:gd name="T39" fmla="*/ 630 h 838"/>
                <a:gd name="T40" fmla="*/ 387 w 586"/>
                <a:gd name="T41" fmla="*/ 630 h 838"/>
                <a:gd name="T42" fmla="*/ 414 w 586"/>
                <a:gd name="T43" fmla="*/ 621 h 838"/>
                <a:gd name="T44" fmla="*/ 441 w 586"/>
                <a:gd name="T45" fmla="*/ 612 h 838"/>
                <a:gd name="T46" fmla="*/ 468 w 586"/>
                <a:gd name="T47" fmla="*/ 603 h 838"/>
                <a:gd name="T48" fmla="*/ 477 w 586"/>
                <a:gd name="T49" fmla="*/ 576 h 838"/>
                <a:gd name="T50" fmla="*/ 477 w 586"/>
                <a:gd name="T51" fmla="*/ 549 h 838"/>
                <a:gd name="T52" fmla="*/ 486 w 586"/>
                <a:gd name="T53" fmla="*/ 522 h 838"/>
                <a:gd name="T54" fmla="*/ 486 w 586"/>
                <a:gd name="T55" fmla="*/ 495 h 838"/>
                <a:gd name="T56" fmla="*/ 468 w 586"/>
                <a:gd name="T57" fmla="*/ 468 h 838"/>
                <a:gd name="T58" fmla="*/ 459 w 586"/>
                <a:gd name="T59" fmla="*/ 441 h 838"/>
                <a:gd name="T60" fmla="*/ 441 w 586"/>
                <a:gd name="T61" fmla="*/ 414 h 838"/>
                <a:gd name="T62" fmla="*/ 414 w 586"/>
                <a:gd name="T63" fmla="*/ 396 h 838"/>
                <a:gd name="T64" fmla="*/ 396 w 586"/>
                <a:gd name="T65" fmla="*/ 369 h 838"/>
                <a:gd name="T66" fmla="*/ 369 w 586"/>
                <a:gd name="T67" fmla="*/ 342 h 838"/>
                <a:gd name="T68" fmla="*/ 351 w 586"/>
                <a:gd name="T69" fmla="*/ 315 h 838"/>
                <a:gd name="T70" fmla="*/ 342 w 586"/>
                <a:gd name="T71" fmla="*/ 288 h 838"/>
                <a:gd name="T72" fmla="*/ 342 w 586"/>
                <a:gd name="T73" fmla="*/ 261 h 838"/>
                <a:gd name="T74" fmla="*/ 360 w 586"/>
                <a:gd name="T75" fmla="*/ 234 h 838"/>
                <a:gd name="T76" fmla="*/ 387 w 586"/>
                <a:gd name="T77" fmla="*/ 225 h 838"/>
                <a:gd name="T78" fmla="*/ 414 w 586"/>
                <a:gd name="T79" fmla="*/ 216 h 838"/>
                <a:gd name="T80" fmla="*/ 441 w 586"/>
                <a:gd name="T81" fmla="*/ 207 h 838"/>
                <a:gd name="T82" fmla="*/ 468 w 586"/>
                <a:gd name="T83" fmla="*/ 189 h 838"/>
                <a:gd name="T84" fmla="*/ 486 w 586"/>
                <a:gd name="T85" fmla="*/ 162 h 838"/>
                <a:gd name="T86" fmla="*/ 513 w 586"/>
                <a:gd name="T87" fmla="*/ 135 h 838"/>
                <a:gd name="T88" fmla="*/ 531 w 586"/>
                <a:gd name="T89" fmla="*/ 108 h 838"/>
                <a:gd name="T90" fmla="*/ 540 w 586"/>
                <a:gd name="T91" fmla="*/ 81 h 838"/>
                <a:gd name="T92" fmla="*/ 558 w 586"/>
                <a:gd name="T93" fmla="*/ 54 h 838"/>
                <a:gd name="T94" fmla="*/ 576 w 586"/>
                <a:gd name="T95" fmla="*/ 27 h 838"/>
                <a:gd name="T96" fmla="*/ 585 w 586"/>
                <a:gd name="T97" fmla="*/ 0 h 83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86"/>
                <a:gd name="T148" fmla="*/ 0 h 838"/>
                <a:gd name="T149" fmla="*/ 586 w 586"/>
                <a:gd name="T150" fmla="*/ 838 h 83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86" h="838">
                  <a:moveTo>
                    <a:pt x="63" y="837"/>
                  </a:moveTo>
                  <a:lnTo>
                    <a:pt x="54" y="810"/>
                  </a:lnTo>
                  <a:lnTo>
                    <a:pt x="36" y="783"/>
                  </a:lnTo>
                  <a:lnTo>
                    <a:pt x="27" y="756"/>
                  </a:lnTo>
                  <a:lnTo>
                    <a:pt x="9" y="729"/>
                  </a:lnTo>
                  <a:lnTo>
                    <a:pt x="9" y="702"/>
                  </a:lnTo>
                  <a:lnTo>
                    <a:pt x="0" y="675"/>
                  </a:lnTo>
                  <a:lnTo>
                    <a:pt x="0" y="648"/>
                  </a:lnTo>
                  <a:lnTo>
                    <a:pt x="18" y="621"/>
                  </a:lnTo>
                  <a:lnTo>
                    <a:pt x="45" y="594"/>
                  </a:lnTo>
                  <a:lnTo>
                    <a:pt x="72" y="576"/>
                  </a:lnTo>
                  <a:lnTo>
                    <a:pt x="99" y="576"/>
                  </a:lnTo>
                  <a:lnTo>
                    <a:pt x="135" y="576"/>
                  </a:lnTo>
                  <a:lnTo>
                    <a:pt x="162" y="576"/>
                  </a:lnTo>
                  <a:lnTo>
                    <a:pt x="198" y="585"/>
                  </a:lnTo>
                  <a:lnTo>
                    <a:pt x="225" y="594"/>
                  </a:lnTo>
                  <a:lnTo>
                    <a:pt x="252" y="594"/>
                  </a:lnTo>
                  <a:lnTo>
                    <a:pt x="288" y="612"/>
                  </a:lnTo>
                  <a:lnTo>
                    <a:pt x="324" y="621"/>
                  </a:lnTo>
                  <a:lnTo>
                    <a:pt x="360" y="630"/>
                  </a:lnTo>
                  <a:lnTo>
                    <a:pt x="387" y="630"/>
                  </a:lnTo>
                  <a:lnTo>
                    <a:pt x="414" y="621"/>
                  </a:lnTo>
                  <a:lnTo>
                    <a:pt x="441" y="612"/>
                  </a:lnTo>
                  <a:lnTo>
                    <a:pt x="468" y="603"/>
                  </a:lnTo>
                  <a:lnTo>
                    <a:pt x="477" y="576"/>
                  </a:lnTo>
                  <a:lnTo>
                    <a:pt x="477" y="549"/>
                  </a:lnTo>
                  <a:lnTo>
                    <a:pt x="486" y="522"/>
                  </a:lnTo>
                  <a:lnTo>
                    <a:pt x="486" y="495"/>
                  </a:lnTo>
                  <a:lnTo>
                    <a:pt x="468" y="468"/>
                  </a:lnTo>
                  <a:lnTo>
                    <a:pt x="459" y="441"/>
                  </a:lnTo>
                  <a:lnTo>
                    <a:pt x="441" y="414"/>
                  </a:lnTo>
                  <a:lnTo>
                    <a:pt x="414" y="396"/>
                  </a:lnTo>
                  <a:lnTo>
                    <a:pt x="396" y="369"/>
                  </a:lnTo>
                  <a:lnTo>
                    <a:pt x="369" y="342"/>
                  </a:lnTo>
                  <a:lnTo>
                    <a:pt x="351" y="315"/>
                  </a:lnTo>
                  <a:lnTo>
                    <a:pt x="342" y="288"/>
                  </a:lnTo>
                  <a:lnTo>
                    <a:pt x="342" y="261"/>
                  </a:lnTo>
                  <a:lnTo>
                    <a:pt x="360" y="234"/>
                  </a:lnTo>
                  <a:lnTo>
                    <a:pt x="387" y="225"/>
                  </a:lnTo>
                  <a:lnTo>
                    <a:pt x="414" y="216"/>
                  </a:lnTo>
                  <a:lnTo>
                    <a:pt x="441" y="207"/>
                  </a:lnTo>
                  <a:lnTo>
                    <a:pt x="468" y="189"/>
                  </a:lnTo>
                  <a:lnTo>
                    <a:pt x="486" y="162"/>
                  </a:lnTo>
                  <a:lnTo>
                    <a:pt x="513" y="135"/>
                  </a:lnTo>
                  <a:lnTo>
                    <a:pt x="531" y="108"/>
                  </a:lnTo>
                  <a:lnTo>
                    <a:pt x="540" y="81"/>
                  </a:lnTo>
                  <a:lnTo>
                    <a:pt x="558" y="54"/>
                  </a:lnTo>
                  <a:lnTo>
                    <a:pt x="576" y="27"/>
                  </a:lnTo>
                  <a:lnTo>
                    <a:pt x="585" y="0"/>
                  </a:lnTo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2" name="Oval 8"/>
            <p:cNvSpPr>
              <a:spLocks noChangeArrowheads="1"/>
            </p:cNvSpPr>
            <p:nvPr/>
          </p:nvSpPr>
          <p:spPr bwMode="auto">
            <a:xfrm>
              <a:off x="4042" y="3532"/>
              <a:ext cx="109" cy="118"/>
            </a:xfrm>
            <a:prstGeom prst="ellipse">
              <a:avLst/>
            </a:prstGeom>
            <a:solidFill>
              <a:srgbClr val="767900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23" name="Oval 9"/>
            <p:cNvSpPr>
              <a:spLocks noChangeArrowheads="1"/>
            </p:cNvSpPr>
            <p:nvPr/>
          </p:nvSpPr>
          <p:spPr bwMode="auto">
            <a:xfrm>
              <a:off x="4579" y="2638"/>
              <a:ext cx="109" cy="118"/>
            </a:xfrm>
            <a:prstGeom prst="ellipse">
              <a:avLst/>
            </a:prstGeom>
            <a:solidFill>
              <a:srgbClr val="767900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24" name="Rectangle 10"/>
            <p:cNvSpPr>
              <a:spLocks noChangeArrowheads="1"/>
            </p:cNvSpPr>
            <p:nvPr/>
          </p:nvSpPr>
          <p:spPr bwMode="auto">
            <a:xfrm>
              <a:off x="3792" y="3487"/>
              <a:ext cx="225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2857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en-US" sz="2000" i="1">
                  <a:solidFill>
                    <a:schemeClr val="accent2"/>
                  </a:solidFill>
                </a:rPr>
                <a:t>r</a:t>
              </a:r>
              <a:r>
                <a:rPr lang="en-US" altLang="en-US" sz="2000" i="1" baseline="-250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38925" name="Rectangle 11"/>
            <p:cNvSpPr>
              <a:spLocks noChangeArrowheads="1"/>
            </p:cNvSpPr>
            <p:nvPr/>
          </p:nvSpPr>
          <p:spPr bwMode="auto">
            <a:xfrm>
              <a:off x="4284" y="2584"/>
              <a:ext cx="25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2857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en-US" sz="2000" i="1">
                  <a:solidFill>
                    <a:schemeClr val="accent2"/>
                  </a:solidFill>
                </a:rPr>
                <a:t>r</a:t>
              </a:r>
              <a:r>
                <a:rPr lang="en-US" altLang="en-US" sz="2000" i="1" baseline="-25000">
                  <a:solidFill>
                    <a:schemeClr val="accent2"/>
                  </a:solidFill>
                </a:rPr>
                <a:t>2 </a:t>
              </a:r>
            </a:p>
          </p:txBody>
        </p:sp>
        <p:sp>
          <p:nvSpPr>
            <p:cNvPr id="38926" name="Rectangle 12"/>
            <p:cNvSpPr>
              <a:spLocks noChangeArrowheads="1"/>
            </p:cNvSpPr>
            <p:nvPr/>
          </p:nvSpPr>
          <p:spPr bwMode="auto">
            <a:xfrm>
              <a:off x="4713" y="2581"/>
              <a:ext cx="317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2857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en-US" sz="2000" i="1">
                  <a:solidFill>
                    <a:schemeClr val="tx2"/>
                  </a:solidFill>
                </a:rPr>
                <a:t>U</a:t>
              </a:r>
              <a:r>
                <a:rPr lang="en-US" altLang="en-US" sz="2000" i="1" baseline="-25000">
                  <a:solidFill>
                    <a:schemeClr val="tx2"/>
                  </a:solidFill>
                </a:rPr>
                <a:t>2 </a:t>
              </a:r>
            </a:p>
          </p:txBody>
        </p:sp>
        <p:sp>
          <p:nvSpPr>
            <p:cNvPr id="38927" name="Rectangle 13"/>
            <p:cNvSpPr>
              <a:spLocks noChangeArrowheads="1"/>
            </p:cNvSpPr>
            <p:nvPr/>
          </p:nvSpPr>
          <p:spPr bwMode="auto">
            <a:xfrm>
              <a:off x="4140" y="3487"/>
              <a:ext cx="317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2857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45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en-US" sz="2000" i="1">
                  <a:solidFill>
                    <a:schemeClr val="tx2"/>
                  </a:solidFill>
                </a:rPr>
                <a:t>U</a:t>
              </a:r>
              <a:r>
                <a:rPr lang="en-US" altLang="en-US" sz="2000" i="1" baseline="-25000">
                  <a:solidFill>
                    <a:schemeClr val="tx2"/>
                  </a:solidFill>
                </a:rPr>
                <a:t>1 </a:t>
              </a:r>
            </a:p>
          </p:txBody>
        </p:sp>
        <p:sp>
          <p:nvSpPr>
            <p:cNvPr id="38928" name="Line 14"/>
            <p:cNvSpPr>
              <a:spLocks noChangeShapeType="1"/>
            </p:cNvSpPr>
            <p:nvPr/>
          </p:nvSpPr>
          <p:spPr bwMode="auto">
            <a:xfrm flipH="1">
              <a:off x="4025" y="3657"/>
              <a:ext cx="63" cy="271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9" name="Line 15"/>
            <p:cNvSpPr>
              <a:spLocks noChangeShapeType="1"/>
            </p:cNvSpPr>
            <p:nvPr/>
          </p:nvSpPr>
          <p:spPr bwMode="auto">
            <a:xfrm flipH="1">
              <a:off x="4553" y="2745"/>
              <a:ext cx="63" cy="367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Hooke’s Law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823913"/>
          </a:xfrm>
        </p:spPr>
        <p:txBody>
          <a:bodyPr/>
          <a:lstStyle/>
          <a:p>
            <a:pPr eaLnBrk="1" hangingPunct="1"/>
            <a:r>
              <a:rPr lang="en-US" altLang="en-US" smtClean="0"/>
              <a:t>Force exerted to compress a spring is proportional to the amount of compression.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733800"/>
            <a:ext cx="3621088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3614738" cy="328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9942" name="Object 2"/>
          <p:cNvGraphicFramePr>
            <a:graphicFrameLocks noChangeAspect="1"/>
          </p:cNvGraphicFramePr>
          <p:nvPr/>
        </p:nvGraphicFramePr>
        <p:xfrm>
          <a:off x="6421438" y="2135188"/>
          <a:ext cx="1833562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4" name="Equation" r:id="rId6" imgW="546100" imgH="177800" progId="Equation.DSMT4">
                  <p:embed/>
                </p:oleObj>
              </mc:Choice>
              <mc:Fallback>
                <p:oleObj name="Equation" r:id="rId6" imgW="546100" imgH="177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1438" y="2135188"/>
                        <a:ext cx="1833562" cy="596900"/>
                      </a:xfrm>
                      <a:prstGeom prst="rect">
                        <a:avLst/>
                      </a:prstGeom>
                      <a:solidFill>
                        <a:srgbClr val="FEFF7E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3" name="Object 3"/>
          <p:cNvGraphicFramePr>
            <a:graphicFrameLocks noChangeAspect="1"/>
          </p:cNvGraphicFramePr>
          <p:nvPr/>
        </p:nvGraphicFramePr>
        <p:xfrm>
          <a:off x="6389688" y="2728913"/>
          <a:ext cx="2473325" cy="123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5" name="Equation" r:id="rId8" imgW="736600" imgH="368300" progId="Equation.DSMT4">
                  <p:embed/>
                </p:oleObj>
              </mc:Choice>
              <mc:Fallback>
                <p:oleObj name="Equation" r:id="rId8" imgW="736600" imgH="368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9688" y="2728913"/>
                        <a:ext cx="2473325" cy="1236662"/>
                      </a:xfrm>
                      <a:prstGeom prst="rect">
                        <a:avLst/>
                      </a:prstGeom>
                      <a:solidFill>
                        <a:srgbClr val="FEFF7E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>
          <a:xfrm>
            <a:off x="862013" y="541338"/>
            <a:ext cx="7367587" cy="11430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altLang="en-US" smtClean="0"/>
              <a:t>Conservative Forces &amp; Potential Energies 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692150" y="1682750"/>
            <a:ext cx="7759700" cy="38735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>
            <a:off x="700088" y="2590800"/>
            <a:ext cx="7745412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>
            <a:off x="700088" y="4495800"/>
            <a:ext cx="7745412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>
            <a:off x="700088" y="3505200"/>
            <a:ext cx="7745412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Line 9"/>
          <p:cNvSpPr>
            <a:spLocks noChangeShapeType="1"/>
          </p:cNvSpPr>
          <p:nvPr/>
        </p:nvSpPr>
        <p:spPr bwMode="auto">
          <a:xfrm>
            <a:off x="4572000" y="1690688"/>
            <a:ext cx="0" cy="3859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Line 10"/>
          <p:cNvSpPr>
            <a:spLocks noChangeShapeType="1"/>
          </p:cNvSpPr>
          <p:nvPr/>
        </p:nvSpPr>
        <p:spPr bwMode="auto">
          <a:xfrm>
            <a:off x="6781800" y="1690688"/>
            <a:ext cx="0" cy="385921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1" name="Line 11"/>
          <p:cNvSpPr>
            <a:spLocks noChangeShapeType="1"/>
          </p:cNvSpPr>
          <p:nvPr/>
        </p:nvSpPr>
        <p:spPr bwMode="auto">
          <a:xfrm>
            <a:off x="2209800" y="1690688"/>
            <a:ext cx="0" cy="385921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944563" y="1765300"/>
            <a:ext cx="900112" cy="730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285750" indent="-285750" algn="ctr" eaLnBrk="0" hangingPunct="0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2000" i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Force</a:t>
            </a:r>
            <a:r>
              <a:rPr lang="en-US"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285750" indent="-285750" algn="ctr" eaLnBrk="0" hangingPunct="0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2000" b="1" i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2828925" y="1731963"/>
            <a:ext cx="1222375" cy="730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285750" indent="-285750" algn="ctr" eaLnBrk="0" hangingPunct="0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2000" i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Work</a:t>
            </a:r>
            <a:endParaRPr lang="en-US" sz="2000" b="1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85750" indent="-285750" algn="ctr" eaLnBrk="0" hangingPunct="0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2000">
                <a:solidFill>
                  <a:schemeClr val="accent1"/>
                </a:solidFill>
              </a:rPr>
              <a:t>W(1 </a:t>
            </a:r>
            <a:r>
              <a:rPr lang="en-US" sz="2000" i="1">
                <a:solidFill>
                  <a:schemeClr val="accent1"/>
                </a:solidFill>
              </a:rPr>
              <a:t>to</a:t>
            </a:r>
            <a:r>
              <a:rPr lang="en-US" sz="2000">
                <a:solidFill>
                  <a:schemeClr val="accent1"/>
                </a:solidFill>
              </a:rPr>
              <a:t> 2)</a:t>
            </a: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4649788" y="1730375"/>
            <a:ext cx="19780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285750" indent="-285750" algn="ctr" eaLnBrk="0" hangingPunct="0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2000" i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Change in P.E</a:t>
            </a:r>
            <a:endParaRPr lang="en-US" sz="2000">
              <a:solidFill>
                <a:schemeClr val="accent1"/>
              </a:solidFill>
            </a:endParaRPr>
          </a:p>
          <a:p>
            <a:pPr marL="285750" indent="-285750" algn="ctr" eaLnBrk="0" hangingPunct="0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2000">
                <a:solidFill>
                  <a:schemeClr val="accent1"/>
                </a:solidFill>
                <a:latin typeface="Symbol" pitchFamily="18" charset="2"/>
              </a:rPr>
              <a:t></a:t>
            </a:r>
            <a:r>
              <a:rPr lang="en-US" sz="2000" i="1">
                <a:solidFill>
                  <a:schemeClr val="accent1"/>
                </a:solidFill>
              </a:rPr>
              <a:t>U </a:t>
            </a:r>
            <a:r>
              <a:rPr lang="en-US" sz="2000">
                <a:solidFill>
                  <a:schemeClr val="accent1"/>
                </a:solidFill>
              </a:rPr>
              <a:t>= </a:t>
            </a:r>
            <a:r>
              <a:rPr lang="en-US" sz="2000" i="1">
                <a:solidFill>
                  <a:schemeClr val="accent1"/>
                </a:solidFill>
              </a:rPr>
              <a:t>U</a:t>
            </a:r>
            <a:r>
              <a:rPr lang="en-US" sz="2000" i="1" baseline="-25000">
                <a:solidFill>
                  <a:schemeClr val="accent1"/>
                </a:solidFill>
              </a:rPr>
              <a:t>2</a:t>
            </a:r>
            <a:r>
              <a:rPr lang="en-US" sz="2000" i="1">
                <a:solidFill>
                  <a:schemeClr val="accent1"/>
                </a:solidFill>
              </a:rPr>
              <a:t> - U</a:t>
            </a:r>
            <a:r>
              <a:rPr lang="en-US" sz="2000" i="1" baseline="-2500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6792913" y="1731963"/>
            <a:ext cx="1619250" cy="730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285750" indent="-285750" algn="ctr" eaLnBrk="0" hangingPunct="0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2000" i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P.E. function</a:t>
            </a:r>
            <a:endParaRPr lang="en-US" sz="2000">
              <a:solidFill>
                <a:schemeClr val="accent1"/>
              </a:solidFill>
            </a:endParaRPr>
          </a:p>
          <a:p>
            <a:pPr marL="285750" indent="-285750" algn="ctr" eaLnBrk="0" hangingPunct="0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2000" i="1">
                <a:solidFill>
                  <a:schemeClr val="accent1"/>
                </a:solidFill>
              </a:rPr>
              <a:t>V</a:t>
            </a:r>
          </a:p>
        </p:txBody>
      </p:sp>
      <p:graphicFrame>
        <p:nvGraphicFramePr>
          <p:cNvPr id="40976" name="Object 2"/>
          <p:cNvGraphicFramePr>
            <a:graphicFrameLocks/>
          </p:cNvGraphicFramePr>
          <p:nvPr/>
        </p:nvGraphicFramePr>
        <p:xfrm>
          <a:off x="2484438" y="3587750"/>
          <a:ext cx="1871662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4" name="Equation" r:id="rId4" imgW="1009757" imgH="438285" progId="Equation.DSMT4">
                  <p:embed/>
                </p:oleObj>
              </mc:Choice>
              <mc:Fallback>
                <p:oleObj name="Equation" r:id="rId4" imgW="1009757" imgH="438285" progId="Equation.DSMT4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3587750"/>
                        <a:ext cx="1871662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7" name="Object 3"/>
          <p:cNvGraphicFramePr>
            <a:graphicFrameLocks/>
          </p:cNvGraphicFramePr>
          <p:nvPr/>
        </p:nvGraphicFramePr>
        <p:xfrm>
          <a:off x="2489200" y="4656138"/>
          <a:ext cx="172402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5" name="Equation" r:id="rId6" imgW="857132" imgH="342900" progId="Equation.DSMT4">
                  <p:embed/>
                </p:oleObj>
              </mc:Choice>
              <mc:Fallback>
                <p:oleObj name="Equation" r:id="rId6" imgW="857132" imgH="342900" progId="Equation.DSMT4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9200" y="4656138"/>
                        <a:ext cx="1724025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8" name="Rectangle 18"/>
          <p:cNvSpPr>
            <a:spLocks noChangeArrowheads="1"/>
          </p:cNvSpPr>
          <p:nvPr/>
        </p:nvSpPr>
        <p:spPr bwMode="auto">
          <a:xfrm>
            <a:off x="2682875" y="2851150"/>
            <a:ext cx="1308100" cy="3635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en-US" sz="2000">
                <a:solidFill>
                  <a:schemeClr val="tx2"/>
                </a:solidFill>
              </a:rPr>
              <a:t>-</a:t>
            </a:r>
            <a:r>
              <a:rPr lang="en-US" altLang="en-US" sz="2000" i="1">
                <a:solidFill>
                  <a:schemeClr val="tx2"/>
                </a:solidFill>
              </a:rPr>
              <a:t>mg</a:t>
            </a:r>
            <a:r>
              <a:rPr lang="en-US" altLang="en-US" sz="2000">
                <a:solidFill>
                  <a:schemeClr val="tx2"/>
                </a:solidFill>
              </a:rPr>
              <a:t>(</a:t>
            </a:r>
            <a:r>
              <a:rPr lang="en-US" altLang="en-US" sz="2000" i="1">
                <a:solidFill>
                  <a:schemeClr val="tx2"/>
                </a:solidFill>
              </a:rPr>
              <a:t>y</a:t>
            </a:r>
            <a:r>
              <a:rPr lang="en-US" altLang="en-US" sz="2000" i="1" baseline="-25000">
                <a:solidFill>
                  <a:schemeClr val="tx2"/>
                </a:solidFill>
              </a:rPr>
              <a:t>2</a:t>
            </a:r>
            <a:r>
              <a:rPr lang="en-US" altLang="en-US" sz="2000" i="1">
                <a:solidFill>
                  <a:schemeClr val="tx2"/>
                </a:solidFill>
              </a:rPr>
              <a:t>-y</a:t>
            </a:r>
            <a:r>
              <a:rPr lang="en-US" altLang="en-US" sz="2000" i="1" baseline="-25000">
                <a:solidFill>
                  <a:schemeClr val="tx2"/>
                </a:solidFill>
              </a:rPr>
              <a:t>1</a:t>
            </a:r>
            <a:r>
              <a:rPr lang="en-US" altLang="en-US" sz="200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40979" name="Rectangle 19"/>
          <p:cNvSpPr>
            <a:spLocks noChangeArrowheads="1"/>
          </p:cNvSpPr>
          <p:nvPr/>
        </p:nvSpPr>
        <p:spPr bwMode="auto">
          <a:xfrm>
            <a:off x="5105400" y="2846388"/>
            <a:ext cx="1293813" cy="3635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en-US" sz="2000">
                <a:solidFill>
                  <a:schemeClr val="tx2"/>
                </a:solidFill>
              </a:rPr>
              <a:t> </a:t>
            </a:r>
            <a:r>
              <a:rPr lang="en-US" altLang="en-US" sz="2000" i="1">
                <a:solidFill>
                  <a:schemeClr val="tx2"/>
                </a:solidFill>
              </a:rPr>
              <a:t>mg</a:t>
            </a:r>
            <a:r>
              <a:rPr lang="en-US" altLang="en-US" sz="2000">
                <a:solidFill>
                  <a:schemeClr val="tx2"/>
                </a:solidFill>
              </a:rPr>
              <a:t>(</a:t>
            </a:r>
            <a:r>
              <a:rPr lang="en-US" altLang="en-US" sz="2000" i="1">
                <a:solidFill>
                  <a:schemeClr val="tx2"/>
                </a:solidFill>
              </a:rPr>
              <a:t>y</a:t>
            </a:r>
            <a:r>
              <a:rPr lang="en-US" altLang="en-US" sz="2000" i="1" baseline="-25000">
                <a:solidFill>
                  <a:schemeClr val="tx2"/>
                </a:solidFill>
              </a:rPr>
              <a:t>2</a:t>
            </a:r>
            <a:r>
              <a:rPr lang="en-US" altLang="en-US" sz="2000" i="1">
                <a:solidFill>
                  <a:schemeClr val="tx2"/>
                </a:solidFill>
              </a:rPr>
              <a:t>-y</a:t>
            </a:r>
            <a:r>
              <a:rPr lang="en-US" altLang="en-US" sz="2000" i="1" baseline="-25000">
                <a:solidFill>
                  <a:schemeClr val="tx2"/>
                </a:solidFill>
              </a:rPr>
              <a:t>1</a:t>
            </a:r>
            <a:r>
              <a:rPr lang="en-US" altLang="en-US" sz="2000">
                <a:solidFill>
                  <a:schemeClr val="tx2"/>
                </a:solidFill>
              </a:rPr>
              <a:t>)</a:t>
            </a:r>
          </a:p>
        </p:txBody>
      </p:sp>
      <p:graphicFrame>
        <p:nvGraphicFramePr>
          <p:cNvPr id="40980" name="Object 4"/>
          <p:cNvGraphicFramePr>
            <a:graphicFrameLocks/>
          </p:cNvGraphicFramePr>
          <p:nvPr/>
        </p:nvGraphicFramePr>
        <p:xfrm>
          <a:off x="4748213" y="3629025"/>
          <a:ext cx="189865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6" name="Equation" r:id="rId8" imgW="1095389" imgH="438285" progId="Equation.DSMT4">
                  <p:embed/>
                </p:oleObj>
              </mc:Choice>
              <mc:Fallback>
                <p:oleObj name="Equation" r:id="rId8" imgW="1095389" imgH="438285" progId="Equation.DSMT4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8213" y="3629025"/>
                        <a:ext cx="189865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81" name="Object 5"/>
          <p:cNvGraphicFramePr>
            <a:graphicFrameLocks/>
          </p:cNvGraphicFramePr>
          <p:nvPr/>
        </p:nvGraphicFramePr>
        <p:xfrm>
          <a:off x="4914900" y="4659313"/>
          <a:ext cx="1544638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7" name="Equation" r:id="rId10" imgW="752590" imgH="342900" progId="Equation.DSMT4">
                  <p:embed/>
                </p:oleObj>
              </mc:Choice>
              <mc:Fallback>
                <p:oleObj name="Equation" r:id="rId10" imgW="752590" imgH="342900" progId="Equation.DSMT4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4900" y="4659313"/>
                        <a:ext cx="1544638" cy="760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82" name="Object 6"/>
          <p:cNvGraphicFramePr>
            <a:graphicFrameLocks/>
          </p:cNvGraphicFramePr>
          <p:nvPr/>
        </p:nvGraphicFramePr>
        <p:xfrm>
          <a:off x="671513" y="3597275"/>
          <a:ext cx="150812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8" name="Equation" r:id="rId12" imgW="857132" imgH="342900" progId="Equation.DSMT4">
                  <p:embed/>
                </p:oleObj>
              </mc:Choice>
              <mc:Fallback>
                <p:oleObj name="Equation" r:id="rId12" imgW="857132" imgH="342900" progId="Equation.DSMT4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3" y="3597275"/>
                        <a:ext cx="1508125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83" name="Rectangle 23"/>
          <p:cNvSpPr>
            <a:spLocks noChangeArrowheads="1"/>
          </p:cNvSpPr>
          <p:nvPr/>
        </p:nvSpPr>
        <p:spPr bwMode="auto">
          <a:xfrm>
            <a:off x="7015163" y="2855913"/>
            <a:ext cx="1201737" cy="3635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en-US" sz="2000">
                <a:solidFill>
                  <a:schemeClr val="tx2"/>
                </a:solidFill>
              </a:rPr>
              <a:t> </a:t>
            </a:r>
            <a:r>
              <a:rPr lang="en-US" altLang="en-US" sz="2000" i="1">
                <a:solidFill>
                  <a:schemeClr val="tx2"/>
                </a:solidFill>
              </a:rPr>
              <a:t>mgy + C</a:t>
            </a:r>
          </a:p>
        </p:txBody>
      </p:sp>
      <p:graphicFrame>
        <p:nvGraphicFramePr>
          <p:cNvPr id="40984" name="Object 7"/>
          <p:cNvGraphicFramePr>
            <a:graphicFrameLocks/>
          </p:cNvGraphicFramePr>
          <p:nvPr/>
        </p:nvGraphicFramePr>
        <p:xfrm>
          <a:off x="6910388" y="3700463"/>
          <a:ext cx="1993900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9" name="Equation" r:id="rId14" imgW="1990444" imgH="847841" progId="Equation.3">
                  <p:embed/>
                </p:oleObj>
              </mc:Choice>
              <mc:Fallback>
                <p:oleObj name="Equation" r:id="rId14" imgW="1990444" imgH="847841" progId="Equation.3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0388" y="3700463"/>
                        <a:ext cx="1993900" cy="84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85" name="Object 8"/>
          <p:cNvGraphicFramePr>
            <a:graphicFrameLocks/>
          </p:cNvGraphicFramePr>
          <p:nvPr/>
        </p:nvGraphicFramePr>
        <p:xfrm>
          <a:off x="7043738" y="4743450"/>
          <a:ext cx="1984375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0" name="Equation" r:id="rId16" imgW="1980936" imgH="936586" progId="Equation.3">
                  <p:embed/>
                </p:oleObj>
              </mc:Choice>
              <mc:Fallback>
                <p:oleObj name="Equation" r:id="rId16" imgW="1980936" imgH="936586" progId="Equation.3">
                  <p:embed/>
                  <p:pic>
                    <p:nvPicPr>
                      <p:cNvPr id="0" name="Object 8"/>
                      <p:cNvPicPr>
                        <a:picLocks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3738" y="4743450"/>
                        <a:ext cx="1984375" cy="93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10" name="Text Box 26"/>
          <p:cNvSpPr txBox="1">
            <a:spLocks noChangeArrowheads="1"/>
          </p:cNvSpPr>
          <p:nvPr/>
        </p:nvSpPr>
        <p:spPr bwMode="auto">
          <a:xfrm>
            <a:off x="1023938" y="5816600"/>
            <a:ext cx="73660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(R is the center-to-center distance, x is the spring stretch)</a:t>
            </a:r>
            <a:endParaRPr lang="en-US" sz="2000" baseline="-25000" smtClean="0">
              <a:solidFill>
                <a:schemeClr val="tx2"/>
              </a:solidFill>
            </a:endParaRPr>
          </a:p>
        </p:txBody>
      </p:sp>
      <p:graphicFrame>
        <p:nvGraphicFramePr>
          <p:cNvPr id="40987" name="Object 9"/>
          <p:cNvGraphicFramePr>
            <a:graphicFrameLocks noChangeAspect="1"/>
          </p:cNvGraphicFramePr>
          <p:nvPr/>
        </p:nvGraphicFramePr>
        <p:xfrm>
          <a:off x="808038" y="2816225"/>
          <a:ext cx="129540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1" name="Equation" r:id="rId18" imgW="723900" imgH="266700" progId="Equation.DSMT4">
                  <p:embed/>
                </p:oleObj>
              </mc:Choice>
              <mc:Fallback>
                <p:oleObj name="Equation" r:id="rId18" imgW="723900" imgH="2667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038" y="2816225"/>
                        <a:ext cx="1295400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88" name="Object 10"/>
          <p:cNvGraphicFramePr>
            <a:graphicFrameLocks noChangeAspect="1"/>
          </p:cNvGraphicFramePr>
          <p:nvPr/>
        </p:nvGraphicFramePr>
        <p:xfrm>
          <a:off x="804863" y="4762500"/>
          <a:ext cx="1281112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2" name="Equation" r:id="rId20" imgW="685800" imgH="228600" progId="Equation.DSMT4">
                  <p:embed/>
                </p:oleObj>
              </mc:Choice>
              <mc:Fallback>
                <p:oleObj name="Equation" r:id="rId20" imgW="68580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863" y="4762500"/>
                        <a:ext cx="1281112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9pPr>
          </a:lstStyle>
          <a:p>
            <a:pPr algn="ctr" eaLnBrk="1" hangingPunct="1"/>
            <a:endParaRPr lang="en-US" altLang="en-US" sz="2800" b="1"/>
          </a:p>
        </p:txBody>
      </p:sp>
      <p:graphicFrame>
        <p:nvGraphicFramePr>
          <p:cNvPr id="91140" name="Group 4"/>
          <p:cNvGraphicFramePr>
            <a:graphicFrameLocks noGrp="1"/>
          </p:cNvGraphicFramePr>
          <p:nvPr/>
        </p:nvGraphicFramePr>
        <p:xfrm>
          <a:off x="0" y="2705100"/>
          <a:ext cx="207964" cy="517766"/>
        </p:xfrm>
        <a:graphic>
          <a:graphicData uri="http://schemas.openxmlformats.org/drawingml/2006/table">
            <a:tbl>
              <a:tblPr/>
              <a:tblGrid>
                <a:gridCol w="207964"/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45" charset="-128"/>
                      </a:endParaRPr>
                    </a:p>
                  </a:txBody>
                  <a:tcPr marL="91282" marR="91282" marT="45523" marB="455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2533" name="Picture 14" descr="http://em-ntserver.unl.edu/NEGAHBAN/EM373/note10/note_files/image01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963" y="1423988"/>
            <a:ext cx="6154737" cy="2033587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3" descr="http://em-ntserver.unl.edu/NEGAHBAN/EM373/note10/note_files/image01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70288"/>
            <a:ext cx="7497763" cy="136525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12" descr="http://em-ntserver.unl.edu/NEGAHBAN/EM373/note10/note_files/image02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5180013"/>
            <a:ext cx="5576888" cy="1427162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Rectangle 15"/>
          <p:cNvSpPr>
            <a:spLocks noChangeArrowheads="1"/>
          </p:cNvSpPr>
          <p:nvPr/>
        </p:nvSpPr>
        <p:spPr bwMode="auto">
          <a:xfrm>
            <a:off x="0" y="760413"/>
            <a:ext cx="8997950" cy="57943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9pPr>
          </a:lstStyle>
          <a:p>
            <a:r>
              <a:rPr lang="en-US" altLang="en-US" sz="3200" b="1">
                <a:cs typeface="Times New Roman" pitchFamily="18" charset="0"/>
              </a:rPr>
              <a:t>Other methods to find the work of a force are:</a:t>
            </a:r>
          </a:p>
        </p:txBody>
      </p:sp>
      <p:sp>
        <p:nvSpPr>
          <p:cNvPr id="22537" name="Rectangle 16"/>
          <p:cNvSpPr>
            <a:spLocks noChangeArrowheads="1"/>
          </p:cNvSpPr>
          <p:nvPr/>
        </p:nvSpPr>
        <p:spPr bwMode="auto">
          <a:xfrm>
            <a:off x="0" y="3656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9pPr>
          </a:lstStyle>
          <a:p>
            <a:pPr algn="ctr" eaLnBrk="1" hangingPunct="1"/>
            <a:endParaRPr lang="en-US" altLang="en-US" sz="2800" b="1"/>
          </a:p>
        </p:txBody>
      </p:sp>
      <p:sp>
        <p:nvSpPr>
          <p:cNvPr id="22538" name="Rectangle 17"/>
          <p:cNvSpPr>
            <a:spLocks noChangeArrowheads="1"/>
          </p:cNvSpPr>
          <p:nvPr/>
        </p:nvSpPr>
        <p:spPr bwMode="auto">
          <a:xfrm>
            <a:off x="0" y="4275138"/>
            <a:ext cx="9144000" cy="0"/>
          </a:xfrm>
          <a:prstGeom prst="rect">
            <a:avLst/>
          </a:prstGeom>
          <a:solidFill>
            <a:srgbClr val="F8F8F8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9pPr>
          </a:lstStyle>
          <a:p>
            <a:pPr algn="ctr" eaLnBrk="1" hangingPunct="1"/>
            <a:endParaRPr lang="en-US" alt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52400" y="6278563"/>
            <a:ext cx="8991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9pPr>
          </a:lstStyle>
          <a:p>
            <a:r>
              <a:rPr lang="en-US" altLang="en-US" sz="3200">
                <a:latin typeface="Times New Roman" pitchFamily="18" charset="0"/>
              </a:rPr>
              <a:t>Contrast Copernicus with the Aristotelian Cosmos</a:t>
            </a:r>
          </a:p>
        </p:txBody>
      </p:sp>
      <p:pic>
        <p:nvPicPr>
          <p:cNvPr id="5123" name="Picture 3" descr="Aristotel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458200" cy="637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990600" y="685800"/>
            <a:ext cx="7543800" cy="557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9pPr>
          </a:lstStyle>
          <a:p>
            <a:pPr algn="ctr"/>
            <a:r>
              <a:rPr lang="en-US" altLang="en-US" sz="4400" b="1">
                <a:solidFill>
                  <a:schemeClr val="accent2"/>
                </a:solidFill>
                <a:latin typeface="Times New Roman" pitchFamily="18" charset="0"/>
              </a:rPr>
              <a:t>GALILEO</a:t>
            </a:r>
            <a:endParaRPr lang="en-US" altLang="en-US" sz="2400" b="1">
              <a:latin typeface="Times New Roman" pitchFamily="18" charset="0"/>
            </a:endParaRPr>
          </a:p>
          <a:p>
            <a:endParaRPr lang="en-US" altLang="en-US" sz="2400">
              <a:latin typeface="Times New Roman" pitchFamily="18" charset="0"/>
            </a:endParaRPr>
          </a:p>
          <a:p>
            <a:r>
              <a:rPr lang="en-US" altLang="en-US" sz="2800">
                <a:latin typeface="Times New Roman" pitchFamily="18" charset="0"/>
              </a:rPr>
              <a:t>Galileo Galilei 1564 - 1642</a:t>
            </a:r>
          </a:p>
          <a:p>
            <a:r>
              <a:rPr lang="en-US" altLang="en-US" sz="2400">
                <a:latin typeface="Times New Roman" pitchFamily="18" charset="0"/>
              </a:rPr>
              <a:t>Galileo's most original contributions to science were in mechanics: he helped clarify concepts of acceleration,</a:t>
            </a:r>
          </a:p>
          <a:p>
            <a:r>
              <a:rPr lang="en-US" altLang="en-US" sz="2400">
                <a:latin typeface="Times New Roman" pitchFamily="18" charset="0"/>
              </a:rPr>
              <a:t>velocity, and instantaneous motion.</a:t>
            </a:r>
          </a:p>
          <a:p>
            <a:endParaRPr lang="en-US" altLang="en-US" sz="2400"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en-US" altLang="en-US" sz="2400">
                <a:latin typeface="Times New Roman" pitchFamily="18" charset="0"/>
              </a:rPr>
              <a:t>astronomical discoveries, such as the moons of  Jupiter.</a:t>
            </a:r>
          </a:p>
          <a:p>
            <a:pPr>
              <a:buFontTx/>
              <a:buChar char="•"/>
            </a:pPr>
            <a:r>
              <a:rPr lang="en-US" altLang="en-US" sz="2400">
                <a:latin typeface="Times New Roman" pitchFamily="18" charset="0"/>
              </a:rPr>
              <a:t>planets revolve around the sun (The heliocentric model was first popularized by Nicholas Copernicus of Poland. )</a:t>
            </a:r>
          </a:p>
          <a:p>
            <a:pPr>
              <a:buFontTx/>
              <a:buChar char="•"/>
            </a:pPr>
            <a:r>
              <a:rPr lang="en-US" altLang="en-US" sz="2400">
                <a:latin typeface="Times New Roman" pitchFamily="18" charset="0"/>
              </a:rPr>
              <a:t> Was forced to revoke his views by the church</a:t>
            </a:r>
          </a:p>
          <a:p>
            <a:pPr>
              <a:buFontTx/>
              <a:buChar char="•"/>
            </a:pPr>
            <a:r>
              <a:rPr lang="en-US" altLang="en-US" sz="2400">
                <a:latin typeface="Times New Roman" pitchFamily="18" charset="0"/>
              </a:rPr>
              <a:t>Church recanted in  1979 - more that 300 years after Galileo’s death.</a:t>
            </a:r>
          </a:p>
          <a:p>
            <a:pPr>
              <a:buFontTx/>
              <a:buChar char="•"/>
            </a:pPr>
            <a:endParaRPr lang="en-US" altLang="en-U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5943600"/>
            <a:ext cx="3886200" cy="609600"/>
          </a:xfrm>
        </p:spPr>
        <p:txBody>
          <a:bodyPr/>
          <a:lstStyle/>
          <a:p>
            <a:pPr eaLnBrk="1" hangingPunct="1"/>
            <a:r>
              <a:rPr lang="en-US" altLang="en-US" sz="2800" b="1" smtClean="0">
                <a:solidFill>
                  <a:srgbClr val="604000"/>
                </a:solidFill>
              </a:rPr>
              <a:t>Galileo Galilei</a:t>
            </a:r>
            <a:endParaRPr lang="en-US" altLang="en-US" sz="2800" smtClean="0"/>
          </a:p>
        </p:txBody>
      </p:sp>
      <p:pic>
        <p:nvPicPr>
          <p:cNvPr id="7171" name="Picture 3" descr="GALILEO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73313" y="304800"/>
            <a:ext cx="4397375" cy="5562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590800" y="360363"/>
            <a:ext cx="35893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9pPr>
          </a:lstStyle>
          <a:p>
            <a:r>
              <a:rPr lang="en-US" altLang="en-US" sz="4400" b="1">
                <a:solidFill>
                  <a:srgbClr val="CC0000"/>
                </a:solidFill>
                <a:latin typeface="Times New Roman" pitchFamily="18" charset="0"/>
              </a:rPr>
              <a:t>Kepler's</a:t>
            </a:r>
            <a:r>
              <a:rPr lang="en-US" altLang="en-US" sz="3600" b="1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altLang="en-US" sz="4400" b="1">
                <a:solidFill>
                  <a:srgbClr val="CC0000"/>
                </a:solidFill>
                <a:latin typeface="Times New Roman" pitchFamily="18" charset="0"/>
              </a:rPr>
              <a:t>Laws</a:t>
            </a:r>
            <a:endParaRPr lang="en-US" altLang="en-US" sz="36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1371600"/>
            <a:ext cx="89916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9pPr>
          </a:lstStyle>
          <a:p>
            <a:r>
              <a:rPr lang="en-US" altLang="en-US" sz="2400">
                <a:latin typeface="Times New Roman" pitchFamily="18" charset="0"/>
              </a:rPr>
              <a:t>See: http://www.cvc.org/science/kepler.htm</a:t>
            </a:r>
          </a:p>
          <a:p>
            <a:r>
              <a:rPr lang="en-US" altLang="en-US" sz="2400">
                <a:latin typeface="Times New Roman" pitchFamily="18" charset="0"/>
              </a:rPr>
              <a:t>LAW 1: The orbit of a planet/comet about the Sun is an ellipse with the Sun's center of mass at one focus</a:t>
            </a:r>
          </a:p>
          <a:p>
            <a:endParaRPr lang="en-US" altLang="en-US" sz="2400">
              <a:latin typeface="Times New Roman" pitchFamily="18" charset="0"/>
            </a:endParaRPr>
          </a:p>
          <a:p>
            <a:endParaRPr lang="en-US" altLang="en-US" sz="2400">
              <a:latin typeface="Times New Roman" pitchFamily="18" charset="0"/>
            </a:endParaRPr>
          </a:p>
          <a:p>
            <a:endParaRPr lang="en-US" altLang="en-US" sz="2400">
              <a:latin typeface="Times New Roman" pitchFamily="18" charset="0"/>
            </a:endParaRPr>
          </a:p>
          <a:p>
            <a:endParaRPr lang="en-US" altLang="en-US" sz="2400">
              <a:latin typeface="Times New Roman" pitchFamily="18" charset="0"/>
            </a:endParaRPr>
          </a:p>
          <a:p>
            <a:endParaRPr lang="en-US" altLang="en-US" sz="2400">
              <a:latin typeface="Times New Roman" pitchFamily="18" charset="0"/>
            </a:endParaRPr>
          </a:p>
          <a:p>
            <a:r>
              <a:rPr lang="en-US" altLang="en-US" sz="2400">
                <a:latin typeface="Times New Roman" pitchFamily="18" charset="0"/>
              </a:rPr>
              <a:t>                     This is the equation for an ellipse: </a:t>
            </a:r>
          </a:p>
        </p:txBody>
      </p:sp>
      <p:pic>
        <p:nvPicPr>
          <p:cNvPr id="8196" name="Picture 4" descr="ellip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2895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equ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924425"/>
            <a:ext cx="33528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590800" y="360363"/>
            <a:ext cx="35893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9pPr>
          </a:lstStyle>
          <a:p>
            <a:r>
              <a:rPr lang="en-US" altLang="en-US" sz="4400" b="1">
                <a:solidFill>
                  <a:srgbClr val="CC0000"/>
                </a:solidFill>
                <a:latin typeface="Times New Roman" pitchFamily="18" charset="0"/>
              </a:rPr>
              <a:t>Kepler's</a:t>
            </a:r>
            <a:r>
              <a:rPr lang="en-US" altLang="en-US" sz="3600" b="1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altLang="en-US" sz="4400" b="1">
                <a:solidFill>
                  <a:srgbClr val="CC0000"/>
                </a:solidFill>
                <a:latin typeface="Times New Roman" pitchFamily="18" charset="0"/>
              </a:rPr>
              <a:t>Laws</a:t>
            </a:r>
            <a:endParaRPr lang="en-US" altLang="en-US" sz="36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1447800"/>
            <a:ext cx="8991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9pPr>
          </a:lstStyle>
          <a:p>
            <a:r>
              <a:rPr lang="en-US" altLang="en-US" sz="2400">
                <a:latin typeface="Times New Roman" pitchFamily="18" charset="0"/>
              </a:rPr>
              <a:t>LAW 2: A line joining a planet/comet and the Sun sweeps out equal areas in equal intervals of time</a:t>
            </a:r>
          </a:p>
        </p:txBody>
      </p:sp>
      <p:pic>
        <p:nvPicPr>
          <p:cNvPr id="9220" name="Picture 4" descr="kepler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438400"/>
            <a:ext cx="4057650" cy="289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636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5" charset="-128"/>
              </a:defRPr>
            </a:lvl9pPr>
          </a:lstStyle>
          <a:p>
            <a:pPr algn="ctr"/>
            <a:r>
              <a:rPr lang="en-US" altLang="en-US" sz="3600" b="1">
                <a:solidFill>
                  <a:schemeClr val="accent2"/>
                </a:solidFill>
                <a:latin typeface="Times New Roman" pitchFamily="18" charset="0"/>
              </a:rPr>
              <a:t>Isaac Newton (1642-1727)</a:t>
            </a:r>
            <a:endParaRPr lang="en-US" altLang="en-US" sz="2400">
              <a:latin typeface="Times New Roman" pitchFamily="18" charset="0"/>
            </a:endParaRPr>
          </a:p>
          <a:p>
            <a:endParaRPr lang="en-US" altLang="en-US" sz="2400">
              <a:latin typeface="Times New Roman" pitchFamily="18" charset="0"/>
            </a:endParaRPr>
          </a:p>
          <a:p>
            <a:r>
              <a:rPr lang="en-US" altLang="en-US" sz="2400">
                <a:latin typeface="Times New Roman" pitchFamily="18" charset="0"/>
              </a:rPr>
              <a:t>Experiments on dispersion, nature of color, wave nature of light (Opticks, 1704)</a:t>
            </a:r>
          </a:p>
          <a:p>
            <a:r>
              <a:rPr lang="en-US" altLang="en-US" sz="3200">
                <a:solidFill>
                  <a:schemeClr val="accent2"/>
                </a:solidFill>
                <a:latin typeface="Times New Roman" pitchFamily="18" charset="0"/>
              </a:rPr>
              <a:t>Development of Calculus, 1665-1666</a:t>
            </a:r>
            <a:endParaRPr lang="en-US" altLang="en-US" sz="2400">
              <a:latin typeface="Times New Roman" pitchFamily="18" charset="0"/>
            </a:endParaRPr>
          </a:p>
          <a:p>
            <a:r>
              <a:rPr lang="en-US" altLang="en-US" sz="2400">
                <a:latin typeface="Times New Roman" pitchFamily="18" charset="0"/>
              </a:rPr>
              <a:t>    Built on Galileo and others' concepts of instantaneous motion. </a:t>
            </a:r>
          </a:p>
          <a:p>
            <a:r>
              <a:rPr lang="en-US" altLang="en-US" sz="2400">
                <a:latin typeface="Times New Roman" pitchFamily="18" charset="0"/>
              </a:rPr>
              <a:t>    Built on method of infinitesimals of Kepler (1616) and Cavalieri (1635).  Priority conflict with Liebniz. </a:t>
            </a:r>
          </a:p>
          <a:p>
            <a:endParaRPr lang="en-US" altLang="en-US" sz="2400">
              <a:latin typeface="Times New Roman" pitchFamily="18" charset="0"/>
            </a:endParaRPr>
          </a:p>
          <a:p>
            <a:r>
              <a:rPr lang="en-US" altLang="en-US" sz="3200">
                <a:solidFill>
                  <a:schemeClr val="accent2"/>
                </a:solidFill>
                <a:latin typeface="Times New Roman" pitchFamily="18" charset="0"/>
              </a:rPr>
              <a:t>Gravitation 1665-1687</a:t>
            </a:r>
          </a:p>
          <a:p>
            <a:r>
              <a:rPr lang="en-US" altLang="en-US" sz="2400">
                <a:latin typeface="Times New Roman" pitchFamily="18" charset="0"/>
              </a:rPr>
              <a:t>    Built in part on Kepler's concept of Sun as center of solar system, </a:t>
            </a:r>
          </a:p>
          <a:p>
            <a:r>
              <a:rPr lang="en-US" altLang="en-US" sz="2400">
                <a:latin typeface="Times New Roman" pitchFamily="18" charset="0"/>
              </a:rPr>
              <a:t>    planets move faster near Sun. </a:t>
            </a:r>
          </a:p>
          <a:p>
            <a:r>
              <a:rPr lang="en-US" altLang="en-US" sz="2400">
                <a:latin typeface="Times New Roman" pitchFamily="18" charset="0"/>
              </a:rPr>
              <a:t>    Inverse-square law. </a:t>
            </a:r>
          </a:p>
          <a:p>
            <a:r>
              <a:rPr lang="en-US" altLang="en-US" sz="2400">
                <a:latin typeface="Times New Roman" pitchFamily="18" charset="0"/>
              </a:rPr>
              <a:t>    Once law known, can use calculus to drive Kepler's Laws. </a:t>
            </a:r>
          </a:p>
          <a:p>
            <a:r>
              <a:rPr lang="en-US" altLang="en-US" sz="2400">
                <a:latin typeface="Times New Roman" pitchFamily="18" charset="0"/>
              </a:rPr>
              <a:t>    Unification of Kepler's Laws; showed their common basis. </a:t>
            </a:r>
          </a:p>
          <a:p>
            <a:r>
              <a:rPr lang="en-US" altLang="en-US" sz="2400">
                <a:latin typeface="Times New Roman" pitchFamily="18" charset="0"/>
              </a:rPr>
              <a:t>    Priority conflict with Hooke.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CAPTION" val="Picture 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CAPTION" val="Picture 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2198</TotalTime>
  <Words>872</Words>
  <Application>Microsoft Office PowerPoint</Application>
  <PresentationFormat>On-screen Show (4:3)</PresentationFormat>
  <Paragraphs>123</Paragraphs>
  <Slides>35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Default Design</vt:lpstr>
      <vt:lpstr>Equation</vt:lpstr>
      <vt:lpstr>fig_03_022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Chapter 14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Q. “Will you grade on a curve?”</vt:lpstr>
      <vt:lpstr>Q. “Should I invest in my own Future?”</vt:lpstr>
      <vt:lpstr>SAT Scores</vt:lpstr>
      <vt:lpstr>Work/Energy Theorem</vt:lpstr>
      <vt:lpstr>Power</vt:lpstr>
      <vt:lpstr>PowerPoint Presentation</vt:lpstr>
      <vt:lpstr>Conservative Forces</vt:lpstr>
      <vt:lpstr>fig_03_008</vt:lpstr>
      <vt:lpstr>PowerPoint Presentation</vt:lpstr>
      <vt:lpstr>Potential Energy due to Gravity</vt:lpstr>
      <vt:lpstr>Hooke’s Law</vt:lpstr>
      <vt:lpstr>Conservative Forces &amp; Potential Energies  </vt:lpstr>
      <vt:lpstr>PowerPoint Presentation</vt:lpstr>
    </vt:vector>
  </TitlesOfParts>
  <Company>unlv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Meriam Chapter 3.6</dc:title>
  <dc:creator>GMAUER</dc:creator>
  <cp:lastModifiedBy>Georg Mauer</cp:lastModifiedBy>
  <cp:revision>77</cp:revision>
  <dcterms:created xsi:type="dcterms:W3CDTF">2009-03-04T18:04:19Z</dcterms:created>
  <dcterms:modified xsi:type="dcterms:W3CDTF">2015-03-09T22:18:36Z</dcterms:modified>
</cp:coreProperties>
</file>